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s/comment1.xml" ContentType="application/vnd.openxmlformats-officedocument.presentationml.comment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4"/>
  </p:notesMasterIdLst>
  <p:sldIdLst>
    <p:sldId id="622" r:id="rId2"/>
    <p:sldId id="623" r:id="rId3"/>
    <p:sldId id="624" r:id="rId4"/>
    <p:sldId id="625" r:id="rId5"/>
    <p:sldId id="626" r:id="rId6"/>
    <p:sldId id="627" r:id="rId7"/>
    <p:sldId id="653" r:id="rId8"/>
    <p:sldId id="412" r:id="rId9"/>
    <p:sldId id="599" r:id="rId10"/>
    <p:sldId id="413" r:id="rId11"/>
    <p:sldId id="414" r:id="rId12"/>
    <p:sldId id="415" r:id="rId13"/>
    <p:sldId id="609" r:id="rId14"/>
    <p:sldId id="654" r:id="rId15"/>
    <p:sldId id="416" r:id="rId16"/>
    <p:sldId id="417" r:id="rId17"/>
    <p:sldId id="640" r:id="rId18"/>
    <p:sldId id="398" r:id="rId19"/>
    <p:sldId id="424" r:id="rId20"/>
    <p:sldId id="401" r:id="rId21"/>
    <p:sldId id="404" r:id="rId22"/>
    <p:sldId id="406" r:id="rId23"/>
    <p:sldId id="399" r:id="rId24"/>
    <p:sldId id="402" r:id="rId25"/>
    <p:sldId id="410" r:id="rId26"/>
    <p:sldId id="411" r:id="rId27"/>
    <p:sldId id="407" r:id="rId28"/>
    <p:sldId id="409" r:id="rId29"/>
    <p:sldId id="408" r:id="rId30"/>
    <p:sldId id="364" r:id="rId31"/>
    <p:sldId id="367" r:id="rId32"/>
    <p:sldId id="387" r:id="rId33"/>
    <p:sldId id="368" r:id="rId34"/>
    <p:sldId id="383" r:id="rId35"/>
    <p:sldId id="372" r:id="rId36"/>
    <p:sldId id="365" r:id="rId37"/>
    <p:sldId id="366" r:id="rId38"/>
    <p:sldId id="376" r:id="rId39"/>
    <p:sldId id="374" r:id="rId40"/>
    <p:sldId id="373" r:id="rId41"/>
    <p:sldId id="377" r:id="rId42"/>
    <p:sldId id="381" r:id="rId43"/>
    <p:sldId id="382" r:id="rId44"/>
    <p:sldId id="321" r:id="rId45"/>
    <p:sldId id="322" r:id="rId46"/>
    <p:sldId id="323" r:id="rId47"/>
    <p:sldId id="324" r:id="rId48"/>
    <p:sldId id="325" r:id="rId49"/>
    <p:sldId id="326" r:id="rId50"/>
    <p:sldId id="327" r:id="rId51"/>
    <p:sldId id="328" r:id="rId52"/>
    <p:sldId id="329" r:id="rId53"/>
    <p:sldId id="330" r:id="rId54"/>
    <p:sldId id="331" r:id="rId55"/>
    <p:sldId id="332" r:id="rId56"/>
    <p:sldId id="333" r:id="rId57"/>
    <p:sldId id="334" r:id="rId58"/>
    <p:sldId id="335" r:id="rId59"/>
    <p:sldId id="336" r:id="rId60"/>
    <p:sldId id="337" r:id="rId61"/>
    <p:sldId id="338" r:id="rId62"/>
    <p:sldId id="295" r:id="rId63"/>
    <p:sldId id="296" r:id="rId64"/>
    <p:sldId id="297" r:id="rId65"/>
    <p:sldId id="299" r:id="rId66"/>
    <p:sldId id="302" r:id="rId67"/>
    <p:sldId id="303" r:id="rId68"/>
    <p:sldId id="501" r:id="rId69"/>
    <p:sldId id="304" r:id="rId70"/>
    <p:sldId id="525" r:id="rId71"/>
    <p:sldId id="258" r:id="rId72"/>
    <p:sldId id="259" r:id="rId73"/>
    <p:sldId id="260" r:id="rId74"/>
    <p:sldId id="261" r:id="rId75"/>
    <p:sldId id="262" r:id="rId76"/>
    <p:sldId id="263" r:id="rId77"/>
    <p:sldId id="264" r:id="rId78"/>
    <p:sldId id="265" r:id="rId79"/>
    <p:sldId id="266" r:id="rId80"/>
    <p:sldId id="267" r:id="rId81"/>
    <p:sldId id="268" r:id="rId82"/>
    <p:sldId id="346" r:id="rId83"/>
    <p:sldId id="347" r:id="rId84"/>
    <p:sldId id="344" r:id="rId85"/>
    <p:sldId id="345" r:id="rId86"/>
    <p:sldId id="273" r:id="rId87"/>
    <p:sldId id="610" r:id="rId88"/>
    <p:sldId id="274" r:id="rId89"/>
    <p:sldId id="612" r:id="rId90"/>
    <p:sldId id="613" r:id="rId91"/>
    <p:sldId id="614" r:id="rId92"/>
    <p:sldId id="616" r:id="rId93"/>
    <p:sldId id="617" r:id="rId94"/>
    <p:sldId id="618" r:id="rId95"/>
    <p:sldId id="619" r:id="rId96"/>
    <p:sldId id="628" r:id="rId97"/>
    <p:sldId id="611" r:id="rId98"/>
    <p:sldId id="630" r:id="rId99"/>
    <p:sldId id="629" r:id="rId100"/>
    <p:sldId id="620" r:id="rId101"/>
    <p:sldId id="275" r:id="rId102"/>
    <p:sldId id="359" r:id="rId103"/>
    <p:sldId id="362" r:id="rId104"/>
    <p:sldId id="361" r:id="rId105"/>
    <p:sldId id="360" r:id="rId106"/>
    <p:sldId id="356" r:id="rId107"/>
    <p:sldId id="354" r:id="rId108"/>
    <p:sldId id="358" r:id="rId109"/>
    <p:sldId id="357" r:id="rId110"/>
    <p:sldId id="355" r:id="rId111"/>
    <p:sldId id="353" r:id="rId112"/>
    <p:sldId id="600" r:id="rId113"/>
    <p:sldId id="608" r:id="rId114"/>
    <p:sldId id="603" r:id="rId115"/>
    <p:sldId id="604" r:id="rId116"/>
    <p:sldId id="605" r:id="rId117"/>
    <p:sldId id="606" r:id="rId118"/>
    <p:sldId id="607" r:id="rId119"/>
    <p:sldId id="602" r:id="rId120"/>
    <p:sldId id="601" r:id="rId121"/>
    <p:sldId id="634" r:id="rId122"/>
    <p:sldId id="639" r:id="rId123"/>
    <p:sldId id="633" r:id="rId124"/>
    <p:sldId id="638" r:id="rId125"/>
    <p:sldId id="632" r:id="rId126"/>
    <p:sldId id="631" r:id="rId127"/>
    <p:sldId id="636" r:id="rId128"/>
    <p:sldId id="635" r:id="rId129"/>
    <p:sldId id="637" r:id="rId130"/>
    <p:sldId id="641" r:id="rId131"/>
    <p:sldId id="643" r:id="rId132"/>
    <p:sldId id="646" r:id="rId133"/>
    <p:sldId id="647" r:id="rId134"/>
    <p:sldId id="648" r:id="rId135"/>
    <p:sldId id="649" r:id="rId136"/>
    <p:sldId id="650" r:id="rId137"/>
    <p:sldId id="645" r:id="rId138"/>
    <p:sldId id="642" r:id="rId139"/>
    <p:sldId id="651" r:id="rId140"/>
    <p:sldId id="652" r:id="rId141"/>
    <p:sldId id="655" r:id="rId142"/>
    <p:sldId id="656" r:id="rId143"/>
  </p:sldIdLst>
  <p:sldSz cx="9144000" cy="6858000" type="screen4x3"/>
  <p:notesSz cx="7010400" cy="9296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liver Kester" initials="OK" lastIdx="3" clrIdx="0">
    <p:extLst>
      <p:ext uri="{19B8F6BF-5375-455C-9EA6-DF929625EA0E}">
        <p15:presenceInfo xmlns:p15="http://schemas.microsoft.com/office/powerpoint/2012/main" userId="S::okester@triumf.ca::b69a5804-67a3-46bb-93da-bc22b030f8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131"/>
    <a:srgbClr val="FF00FF"/>
    <a:srgbClr val="FFCCCC"/>
    <a:srgbClr val="CCFFCC"/>
    <a:srgbClr val="0000FF"/>
    <a:srgbClr val="0000CC"/>
    <a:srgbClr val="01FFFF"/>
    <a:srgbClr val="F61DA7"/>
    <a:srgbClr val="78FFFF"/>
    <a:srgbClr val="00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18" autoAdjust="0"/>
    <p:restoredTop sz="86431" autoAdjust="0"/>
  </p:normalViewPr>
  <p:slideViewPr>
    <p:cSldViewPr snapToGrid="0">
      <p:cViewPr varScale="1">
        <p:scale>
          <a:sx n="59" d="100"/>
          <a:sy n="59" d="100"/>
        </p:scale>
        <p:origin x="72" y="41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tableStyles" Target="tableStyles.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notesMaster" Target="notesMasters/notesMaster1.xml"/><Relationship Id="rId90" Type="http://schemas.openxmlformats.org/officeDocument/2006/relationships/slide" Target="slides/slide89.xml"/></Relationships>
</file>

<file path=ppt/charts/_rels/chart1.xml.rels><?xml version="1.0" encoding="UTF-8" standalone="yes"?>
<Relationships xmlns="http://schemas.openxmlformats.org/package/2006/relationships"><Relationship Id="rId1" Type="http://schemas.openxmlformats.org/officeDocument/2006/relationships/oleObject" Target="file:///E:\WorkNew\Experiments\6,7Li+209Bi_2017.12-2018.3\Setup\AngConv\Pos2Ang.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503539136677127"/>
          <c:y val="1.583476764199656E-2"/>
          <c:w val="0.79408885123875139"/>
          <c:h val="0.79738474629774492"/>
        </c:manualLayout>
      </c:layout>
      <c:scatterChart>
        <c:scatterStyle val="lineMarker"/>
        <c:varyColors val="0"/>
        <c:ser>
          <c:idx val="9"/>
          <c:order val="0"/>
          <c:spPr>
            <a:ln w="28575">
              <a:noFill/>
            </a:ln>
          </c:spPr>
          <c:marker>
            <c:symbol val="diamond"/>
            <c:size val="3"/>
            <c:spPr>
              <a:solidFill>
                <a:srgbClr val="0070C0"/>
              </a:solidFill>
              <a:ln>
                <a:solidFill>
                  <a:srgbClr val="0070C0"/>
                </a:solidFill>
              </a:ln>
            </c:spPr>
          </c:marker>
          <c:xVal>
            <c:numRef>
              <c:f>Pos3_M!$A$2:$A$290</c:f>
              <c:numCache>
                <c:formatCode>General</c:formatCode>
                <c:ptCount val="289"/>
                <c:pt idx="0">
                  <c:v>108.55</c:v>
                </c:pt>
                <c:pt idx="1">
                  <c:v>108.75</c:v>
                </c:pt>
                <c:pt idx="2">
                  <c:v>108.93</c:v>
                </c:pt>
                <c:pt idx="3">
                  <c:v>109.07</c:v>
                </c:pt>
                <c:pt idx="4">
                  <c:v>109.19</c:v>
                </c:pt>
                <c:pt idx="5">
                  <c:v>109.28</c:v>
                </c:pt>
                <c:pt idx="6">
                  <c:v>109.33</c:v>
                </c:pt>
                <c:pt idx="7">
                  <c:v>109.34</c:v>
                </c:pt>
                <c:pt idx="8">
                  <c:v>109.33</c:v>
                </c:pt>
                <c:pt idx="9">
                  <c:v>109.28</c:v>
                </c:pt>
                <c:pt idx="10">
                  <c:v>109.19</c:v>
                </c:pt>
                <c:pt idx="11">
                  <c:v>109.07</c:v>
                </c:pt>
                <c:pt idx="12">
                  <c:v>108.93</c:v>
                </c:pt>
                <c:pt idx="13">
                  <c:v>108.75</c:v>
                </c:pt>
                <c:pt idx="14">
                  <c:v>108.55</c:v>
                </c:pt>
                <c:pt idx="15">
                  <c:v>108.33</c:v>
                </c:pt>
                <c:pt idx="16">
                  <c:v>108.33</c:v>
                </c:pt>
                <c:pt idx="17">
                  <c:v>106.36</c:v>
                </c:pt>
                <c:pt idx="18">
                  <c:v>106.54</c:v>
                </c:pt>
                <c:pt idx="19">
                  <c:v>106.7</c:v>
                </c:pt>
                <c:pt idx="20">
                  <c:v>106.83</c:v>
                </c:pt>
                <c:pt idx="21">
                  <c:v>106.94000000000001</c:v>
                </c:pt>
                <c:pt idx="22">
                  <c:v>107.01</c:v>
                </c:pt>
                <c:pt idx="23">
                  <c:v>107.06</c:v>
                </c:pt>
                <c:pt idx="24">
                  <c:v>107.08</c:v>
                </c:pt>
                <c:pt idx="25">
                  <c:v>107.06</c:v>
                </c:pt>
                <c:pt idx="26">
                  <c:v>107.01</c:v>
                </c:pt>
                <c:pt idx="27">
                  <c:v>106.94000000000001</c:v>
                </c:pt>
                <c:pt idx="28">
                  <c:v>106.83</c:v>
                </c:pt>
                <c:pt idx="29">
                  <c:v>106.7</c:v>
                </c:pt>
                <c:pt idx="30">
                  <c:v>106.54</c:v>
                </c:pt>
                <c:pt idx="31">
                  <c:v>106.36</c:v>
                </c:pt>
                <c:pt idx="32">
                  <c:v>106.16</c:v>
                </c:pt>
                <c:pt idx="33">
                  <c:v>106.16</c:v>
                </c:pt>
                <c:pt idx="34">
                  <c:v>104.13</c:v>
                </c:pt>
                <c:pt idx="35">
                  <c:v>104.28</c:v>
                </c:pt>
                <c:pt idx="36">
                  <c:v>104.42</c:v>
                </c:pt>
                <c:pt idx="37">
                  <c:v>104.54</c:v>
                </c:pt>
                <c:pt idx="38">
                  <c:v>104.63</c:v>
                </c:pt>
                <c:pt idx="39">
                  <c:v>104.7</c:v>
                </c:pt>
                <c:pt idx="40">
                  <c:v>104.74000000000001</c:v>
                </c:pt>
                <c:pt idx="41">
                  <c:v>104.75</c:v>
                </c:pt>
                <c:pt idx="42">
                  <c:v>104.74000000000001</c:v>
                </c:pt>
                <c:pt idx="43">
                  <c:v>104.7</c:v>
                </c:pt>
                <c:pt idx="44">
                  <c:v>104.63</c:v>
                </c:pt>
                <c:pt idx="45">
                  <c:v>104.54</c:v>
                </c:pt>
                <c:pt idx="46">
                  <c:v>104.42</c:v>
                </c:pt>
                <c:pt idx="47">
                  <c:v>104.28</c:v>
                </c:pt>
                <c:pt idx="48">
                  <c:v>104.13</c:v>
                </c:pt>
                <c:pt idx="49">
                  <c:v>103.95</c:v>
                </c:pt>
                <c:pt idx="50">
                  <c:v>103.95</c:v>
                </c:pt>
                <c:pt idx="51">
                  <c:v>101.85</c:v>
                </c:pt>
                <c:pt idx="52">
                  <c:v>101.98</c:v>
                </c:pt>
                <c:pt idx="53">
                  <c:v>102.1</c:v>
                </c:pt>
                <c:pt idx="54">
                  <c:v>102.19</c:v>
                </c:pt>
                <c:pt idx="55">
                  <c:v>102.27</c:v>
                </c:pt>
                <c:pt idx="56">
                  <c:v>102.33</c:v>
                </c:pt>
                <c:pt idx="57">
                  <c:v>102.36</c:v>
                </c:pt>
                <c:pt idx="58">
                  <c:v>102.36999999999999</c:v>
                </c:pt>
                <c:pt idx="59">
                  <c:v>102.36</c:v>
                </c:pt>
                <c:pt idx="60">
                  <c:v>102.33</c:v>
                </c:pt>
                <c:pt idx="61">
                  <c:v>102.27</c:v>
                </c:pt>
                <c:pt idx="62">
                  <c:v>102.19</c:v>
                </c:pt>
                <c:pt idx="63">
                  <c:v>102.1</c:v>
                </c:pt>
                <c:pt idx="64">
                  <c:v>101.98</c:v>
                </c:pt>
                <c:pt idx="65">
                  <c:v>101.84</c:v>
                </c:pt>
                <c:pt idx="66">
                  <c:v>101.7</c:v>
                </c:pt>
                <c:pt idx="67">
                  <c:v>101.7</c:v>
                </c:pt>
                <c:pt idx="68">
                  <c:v>99.52</c:v>
                </c:pt>
                <c:pt idx="69">
                  <c:v>99.63</c:v>
                </c:pt>
                <c:pt idx="70">
                  <c:v>99.73</c:v>
                </c:pt>
                <c:pt idx="71">
                  <c:v>99.81</c:v>
                </c:pt>
                <c:pt idx="72">
                  <c:v>99.86999999999999</c:v>
                </c:pt>
                <c:pt idx="73">
                  <c:v>99.92</c:v>
                </c:pt>
                <c:pt idx="74">
                  <c:v>99.95</c:v>
                </c:pt>
                <c:pt idx="75">
                  <c:v>99.960000000000008</c:v>
                </c:pt>
                <c:pt idx="76">
                  <c:v>99.95</c:v>
                </c:pt>
                <c:pt idx="77">
                  <c:v>99.92</c:v>
                </c:pt>
                <c:pt idx="78">
                  <c:v>99.86999999999999</c:v>
                </c:pt>
                <c:pt idx="79">
                  <c:v>99.81</c:v>
                </c:pt>
                <c:pt idx="80">
                  <c:v>99.73</c:v>
                </c:pt>
                <c:pt idx="81">
                  <c:v>99.63</c:v>
                </c:pt>
                <c:pt idx="82">
                  <c:v>99.52</c:v>
                </c:pt>
                <c:pt idx="83">
                  <c:v>99.4</c:v>
                </c:pt>
                <c:pt idx="84">
                  <c:v>99.4</c:v>
                </c:pt>
                <c:pt idx="85">
                  <c:v>97.169999999999987</c:v>
                </c:pt>
                <c:pt idx="86">
                  <c:v>97.25</c:v>
                </c:pt>
                <c:pt idx="87">
                  <c:v>97.33</c:v>
                </c:pt>
                <c:pt idx="88">
                  <c:v>97.39</c:v>
                </c:pt>
                <c:pt idx="89">
                  <c:v>97.440000000000012</c:v>
                </c:pt>
                <c:pt idx="90">
                  <c:v>97.47</c:v>
                </c:pt>
                <c:pt idx="91">
                  <c:v>97.490000000000009</c:v>
                </c:pt>
                <c:pt idx="92">
                  <c:v>97.5</c:v>
                </c:pt>
                <c:pt idx="93">
                  <c:v>97.490000000000009</c:v>
                </c:pt>
                <c:pt idx="94">
                  <c:v>97.47</c:v>
                </c:pt>
                <c:pt idx="95">
                  <c:v>97.440000000000012</c:v>
                </c:pt>
                <c:pt idx="96">
                  <c:v>97.39</c:v>
                </c:pt>
                <c:pt idx="97">
                  <c:v>97.33</c:v>
                </c:pt>
                <c:pt idx="98">
                  <c:v>97.25</c:v>
                </c:pt>
                <c:pt idx="99">
                  <c:v>97.169999999999987</c:v>
                </c:pt>
                <c:pt idx="100">
                  <c:v>97.08</c:v>
                </c:pt>
                <c:pt idx="101">
                  <c:v>97.08</c:v>
                </c:pt>
                <c:pt idx="102">
                  <c:v>94.79</c:v>
                </c:pt>
                <c:pt idx="103">
                  <c:v>94.85</c:v>
                </c:pt>
                <c:pt idx="104">
                  <c:v>94.9</c:v>
                </c:pt>
                <c:pt idx="105">
                  <c:v>94.940000000000012</c:v>
                </c:pt>
                <c:pt idx="106">
                  <c:v>94.97</c:v>
                </c:pt>
                <c:pt idx="107">
                  <c:v>95</c:v>
                </c:pt>
                <c:pt idx="108">
                  <c:v>95.01</c:v>
                </c:pt>
                <c:pt idx="109">
                  <c:v>95.01</c:v>
                </c:pt>
                <c:pt idx="110">
                  <c:v>95.01</c:v>
                </c:pt>
                <c:pt idx="111">
                  <c:v>95</c:v>
                </c:pt>
                <c:pt idx="112">
                  <c:v>94.97</c:v>
                </c:pt>
                <c:pt idx="113">
                  <c:v>94.940000000000012</c:v>
                </c:pt>
                <c:pt idx="114">
                  <c:v>94.9</c:v>
                </c:pt>
                <c:pt idx="115">
                  <c:v>94.85</c:v>
                </c:pt>
                <c:pt idx="116">
                  <c:v>94.79</c:v>
                </c:pt>
                <c:pt idx="117">
                  <c:v>94.73</c:v>
                </c:pt>
                <c:pt idx="118">
                  <c:v>94.73</c:v>
                </c:pt>
                <c:pt idx="119">
                  <c:v>92.4</c:v>
                </c:pt>
                <c:pt idx="120">
                  <c:v>92.43</c:v>
                </c:pt>
                <c:pt idx="121">
                  <c:v>92.45</c:v>
                </c:pt>
                <c:pt idx="122">
                  <c:v>92.47</c:v>
                </c:pt>
                <c:pt idx="123">
                  <c:v>92.490000000000009</c:v>
                </c:pt>
                <c:pt idx="124">
                  <c:v>92.5</c:v>
                </c:pt>
                <c:pt idx="125">
                  <c:v>92.51</c:v>
                </c:pt>
                <c:pt idx="126">
                  <c:v>92.51</c:v>
                </c:pt>
                <c:pt idx="127">
                  <c:v>92.51</c:v>
                </c:pt>
                <c:pt idx="128">
                  <c:v>92.5</c:v>
                </c:pt>
                <c:pt idx="129">
                  <c:v>92.490000000000009</c:v>
                </c:pt>
                <c:pt idx="130">
                  <c:v>92.47</c:v>
                </c:pt>
                <c:pt idx="131">
                  <c:v>92.45</c:v>
                </c:pt>
                <c:pt idx="132">
                  <c:v>92.43</c:v>
                </c:pt>
                <c:pt idx="133">
                  <c:v>92.4</c:v>
                </c:pt>
                <c:pt idx="134">
                  <c:v>92.36999999999999</c:v>
                </c:pt>
                <c:pt idx="135">
                  <c:v>92.36999999999999</c:v>
                </c:pt>
                <c:pt idx="136">
                  <c:v>90</c:v>
                </c:pt>
                <c:pt idx="137">
                  <c:v>90</c:v>
                </c:pt>
                <c:pt idx="138">
                  <c:v>90</c:v>
                </c:pt>
                <c:pt idx="139">
                  <c:v>90</c:v>
                </c:pt>
                <c:pt idx="140">
                  <c:v>90</c:v>
                </c:pt>
                <c:pt idx="141">
                  <c:v>90</c:v>
                </c:pt>
                <c:pt idx="142">
                  <c:v>90</c:v>
                </c:pt>
                <c:pt idx="143">
                  <c:v>90</c:v>
                </c:pt>
                <c:pt idx="144">
                  <c:v>90</c:v>
                </c:pt>
                <c:pt idx="145">
                  <c:v>90</c:v>
                </c:pt>
                <c:pt idx="146">
                  <c:v>90</c:v>
                </c:pt>
                <c:pt idx="147">
                  <c:v>90</c:v>
                </c:pt>
                <c:pt idx="148">
                  <c:v>90</c:v>
                </c:pt>
                <c:pt idx="149">
                  <c:v>90</c:v>
                </c:pt>
                <c:pt idx="150">
                  <c:v>90</c:v>
                </c:pt>
                <c:pt idx="151">
                  <c:v>90</c:v>
                </c:pt>
                <c:pt idx="152">
                  <c:v>90</c:v>
                </c:pt>
                <c:pt idx="153">
                  <c:v>87.6</c:v>
                </c:pt>
                <c:pt idx="154">
                  <c:v>87.57</c:v>
                </c:pt>
                <c:pt idx="155">
                  <c:v>87.54</c:v>
                </c:pt>
                <c:pt idx="156">
                  <c:v>87.52</c:v>
                </c:pt>
                <c:pt idx="157">
                  <c:v>87.51</c:v>
                </c:pt>
                <c:pt idx="158">
                  <c:v>87.5</c:v>
                </c:pt>
                <c:pt idx="159">
                  <c:v>87.490000000000009</c:v>
                </c:pt>
                <c:pt idx="160">
                  <c:v>87.490000000000009</c:v>
                </c:pt>
                <c:pt idx="161">
                  <c:v>87.490000000000009</c:v>
                </c:pt>
                <c:pt idx="162">
                  <c:v>87.5</c:v>
                </c:pt>
                <c:pt idx="163">
                  <c:v>87.51</c:v>
                </c:pt>
                <c:pt idx="164">
                  <c:v>87.52</c:v>
                </c:pt>
                <c:pt idx="165">
                  <c:v>87.54</c:v>
                </c:pt>
                <c:pt idx="166">
                  <c:v>87.57</c:v>
                </c:pt>
                <c:pt idx="167">
                  <c:v>87.6</c:v>
                </c:pt>
                <c:pt idx="168">
                  <c:v>87.63</c:v>
                </c:pt>
                <c:pt idx="169">
                  <c:v>87.63</c:v>
                </c:pt>
                <c:pt idx="170">
                  <c:v>85.2</c:v>
                </c:pt>
                <c:pt idx="171">
                  <c:v>85.149999999999991</c:v>
                </c:pt>
                <c:pt idx="172">
                  <c:v>85.1</c:v>
                </c:pt>
                <c:pt idx="173">
                  <c:v>85.06</c:v>
                </c:pt>
                <c:pt idx="174">
                  <c:v>85.02</c:v>
                </c:pt>
                <c:pt idx="175">
                  <c:v>85</c:v>
                </c:pt>
                <c:pt idx="176">
                  <c:v>84.990000000000009</c:v>
                </c:pt>
                <c:pt idx="177">
                  <c:v>84.98</c:v>
                </c:pt>
                <c:pt idx="178">
                  <c:v>84.990000000000009</c:v>
                </c:pt>
                <c:pt idx="179">
                  <c:v>85</c:v>
                </c:pt>
                <c:pt idx="180">
                  <c:v>85.02</c:v>
                </c:pt>
                <c:pt idx="181">
                  <c:v>85.06</c:v>
                </c:pt>
                <c:pt idx="182">
                  <c:v>85.1</c:v>
                </c:pt>
                <c:pt idx="183">
                  <c:v>85.149999999999991</c:v>
                </c:pt>
                <c:pt idx="184">
                  <c:v>85.2</c:v>
                </c:pt>
                <c:pt idx="185">
                  <c:v>85.26</c:v>
                </c:pt>
                <c:pt idx="186">
                  <c:v>85.26</c:v>
                </c:pt>
                <c:pt idx="187">
                  <c:v>82.83</c:v>
                </c:pt>
                <c:pt idx="188">
                  <c:v>82.740000000000009</c:v>
                </c:pt>
                <c:pt idx="189">
                  <c:v>82.669999999999987</c:v>
                </c:pt>
                <c:pt idx="190">
                  <c:v>82.61</c:v>
                </c:pt>
                <c:pt idx="191">
                  <c:v>82.56</c:v>
                </c:pt>
                <c:pt idx="192">
                  <c:v>82.53</c:v>
                </c:pt>
                <c:pt idx="193">
                  <c:v>82.51</c:v>
                </c:pt>
                <c:pt idx="194">
                  <c:v>82.5</c:v>
                </c:pt>
                <c:pt idx="195">
                  <c:v>82.51</c:v>
                </c:pt>
                <c:pt idx="196">
                  <c:v>82.53</c:v>
                </c:pt>
                <c:pt idx="197">
                  <c:v>82.56</c:v>
                </c:pt>
                <c:pt idx="198">
                  <c:v>82.61</c:v>
                </c:pt>
                <c:pt idx="199">
                  <c:v>82.669999999999987</c:v>
                </c:pt>
                <c:pt idx="200">
                  <c:v>82.740000000000009</c:v>
                </c:pt>
                <c:pt idx="201">
                  <c:v>82.83</c:v>
                </c:pt>
                <c:pt idx="202">
                  <c:v>82.92</c:v>
                </c:pt>
                <c:pt idx="203">
                  <c:v>82.92</c:v>
                </c:pt>
                <c:pt idx="204">
                  <c:v>80.47</c:v>
                </c:pt>
                <c:pt idx="205">
                  <c:v>80.36</c:v>
                </c:pt>
                <c:pt idx="206">
                  <c:v>80.27</c:v>
                </c:pt>
                <c:pt idx="207">
                  <c:v>80.19</c:v>
                </c:pt>
                <c:pt idx="208">
                  <c:v>80.13</c:v>
                </c:pt>
                <c:pt idx="209">
                  <c:v>80.08</c:v>
                </c:pt>
                <c:pt idx="210">
                  <c:v>80.05</c:v>
                </c:pt>
                <c:pt idx="211">
                  <c:v>80.040000000000006</c:v>
                </c:pt>
                <c:pt idx="212">
                  <c:v>80.05</c:v>
                </c:pt>
                <c:pt idx="213">
                  <c:v>80.08</c:v>
                </c:pt>
                <c:pt idx="214">
                  <c:v>80.13</c:v>
                </c:pt>
                <c:pt idx="215">
                  <c:v>80.19</c:v>
                </c:pt>
                <c:pt idx="216">
                  <c:v>80.27</c:v>
                </c:pt>
                <c:pt idx="217">
                  <c:v>80.36</c:v>
                </c:pt>
                <c:pt idx="218">
                  <c:v>80.47</c:v>
                </c:pt>
                <c:pt idx="219">
                  <c:v>80.59</c:v>
                </c:pt>
                <c:pt idx="220">
                  <c:v>80.59</c:v>
                </c:pt>
                <c:pt idx="221">
                  <c:v>78.149999999999991</c:v>
                </c:pt>
                <c:pt idx="222">
                  <c:v>78.02</c:v>
                </c:pt>
                <c:pt idx="223">
                  <c:v>77.900000000000006</c:v>
                </c:pt>
                <c:pt idx="224">
                  <c:v>77.8</c:v>
                </c:pt>
                <c:pt idx="225">
                  <c:v>77.72</c:v>
                </c:pt>
                <c:pt idx="226">
                  <c:v>77.669999999999987</c:v>
                </c:pt>
                <c:pt idx="227">
                  <c:v>77.63</c:v>
                </c:pt>
                <c:pt idx="228">
                  <c:v>77.61999999999999</c:v>
                </c:pt>
                <c:pt idx="229">
                  <c:v>77.63</c:v>
                </c:pt>
                <c:pt idx="230">
                  <c:v>77.669999999999987</c:v>
                </c:pt>
                <c:pt idx="231">
                  <c:v>77.72</c:v>
                </c:pt>
                <c:pt idx="232">
                  <c:v>77.8</c:v>
                </c:pt>
                <c:pt idx="233">
                  <c:v>77.900000000000006</c:v>
                </c:pt>
                <c:pt idx="234">
                  <c:v>78.02</c:v>
                </c:pt>
                <c:pt idx="235">
                  <c:v>78.149999999999991</c:v>
                </c:pt>
                <c:pt idx="236">
                  <c:v>78.3</c:v>
                </c:pt>
                <c:pt idx="237">
                  <c:v>78.3</c:v>
                </c:pt>
                <c:pt idx="238">
                  <c:v>75.86999999999999</c:v>
                </c:pt>
                <c:pt idx="239">
                  <c:v>75.709999999999994</c:v>
                </c:pt>
                <c:pt idx="240">
                  <c:v>75.569999999999993</c:v>
                </c:pt>
                <c:pt idx="241">
                  <c:v>75.459999999999994</c:v>
                </c:pt>
                <c:pt idx="242">
                  <c:v>75.36999999999999</c:v>
                </c:pt>
                <c:pt idx="243">
                  <c:v>75.3</c:v>
                </c:pt>
                <c:pt idx="244">
                  <c:v>75.260000000000005</c:v>
                </c:pt>
                <c:pt idx="245">
                  <c:v>75.25</c:v>
                </c:pt>
                <c:pt idx="246">
                  <c:v>75.260000000000005</c:v>
                </c:pt>
                <c:pt idx="247">
                  <c:v>75.3</c:v>
                </c:pt>
                <c:pt idx="248">
                  <c:v>75.36999999999999</c:v>
                </c:pt>
                <c:pt idx="249">
                  <c:v>75.459999999999994</c:v>
                </c:pt>
                <c:pt idx="250">
                  <c:v>75.569999999999993</c:v>
                </c:pt>
                <c:pt idx="251">
                  <c:v>75.709999999999994</c:v>
                </c:pt>
                <c:pt idx="252">
                  <c:v>75.86999999999999</c:v>
                </c:pt>
                <c:pt idx="253">
                  <c:v>76.05</c:v>
                </c:pt>
                <c:pt idx="254">
                  <c:v>76.05</c:v>
                </c:pt>
                <c:pt idx="255">
                  <c:v>73.63</c:v>
                </c:pt>
                <c:pt idx="256">
                  <c:v>73.45</c:v>
                </c:pt>
                <c:pt idx="257">
                  <c:v>73.3</c:v>
                </c:pt>
                <c:pt idx="258">
                  <c:v>73.16</c:v>
                </c:pt>
                <c:pt idx="259">
                  <c:v>73.06</c:v>
                </c:pt>
                <c:pt idx="260">
                  <c:v>72.98</c:v>
                </c:pt>
                <c:pt idx="261">
                  <c:v>72.940000000000012</c:v>
                </c:pt>
                <c:pt idx="262">
                  <c:v>72.92</c:v>
                </c:pt>
                <c:pt idx="263">
                  <c:v>72.940000000000012</c:v>
                </c:pt>
                <c:pt idx="264">
                  <c:v>72.98</c:v>
                </c:pt>
                <c:pt idx="265">
                  <c:v>73.06</c:v>
                </c:pt>
                <c:pt idx="266">
                  <c:v>73.16</c:v>
                </c:pt>
                <c:pt idx="267">
                  <c:v>73.3</c:v>
                </c:pt>
                <c:pt idx="268">
                  <c:v>73.45</c:v>
                </c:pt>
                <c:pt idx="269">
                  <c:v>73.63</c:v>
                </c:pt>
                <c:pt idx="270">
                  <c:v>73.83</c:v>
                </c:pt>
                <c:pt idx="271">
                  <c:v>73.83</c:v>
                </c:pt>
                <c:pt idx="272">
                  <c:v>71.45</c:v>
                </c:pt>
                <c:pt idx="273">
                  <c:v>71.25</c:v>
                </c:pt>
                <c:pt idx="274">
                  <c:v>71.069999999999993</c:v>
                </c:pt>
                <c:pt idx="275">
                  <c:v>70.92</c:v>
                </c:pt>
                <c:pt idx="276">
                  <c:v>70.81</c:v>
                </c:pt>
                <c:pt idx="277">
                  <c:v>70.72</c:v>
                </c:pt>
                <c:pt idx="278">
                  <c:v>70.669999999999987</c:v>
                </c:pt>
                <c:pt idx="279">
                  <c:v>70.649999999999991</c:v>
                </c:pt>
                <c:pt idx="280">
                  <c:v>70.669999999999987</c:v>
                </c:pt>
                <c:pt idx="281">
                  <c:v>70.72</c:v>
                </c:pt>
                <c:pt idx="282">
                  <c:v>70.81</c:v>
                </c:pt>
                <c:pt idx="283">
                  <c:v>70.92</c:v>
                </c:pt>
                <c:pt idx="284">
                  <c:v>71.069999999999993</c:v>
                </c:pt>
                <c:pt idx="285">
                  <c:v>71.25</c:v>
                </c:pt>
                <c:pt idx="286">
                  <c:v>71.45</c:v>
                </c:pt>
                <c:pt idx="287">
                  <c:v>71.669999999999987</c:v>
                </c:pt>
                <c:pt idx="288">
                  <c:v>71.669999999999987</c:v>
                </c:pt>
              </c:numCache>
            </c:numRef>
          </c:xVal>
          <c:yVal>
            <c:numRef>
              <c:f>Pos3_M!$C$2:$C$290</c:f>
              <c:numCache>
                <c:formatCode>General</c:formatCode>
                <c:ptCount val="289"/>
                <c:pt idx="0">
                  <c:v>162.92420000000001</c:v>
                </c:pt>
                <c:pt idx="1">
                  <c:v>165.24929999999998</c:v>
                </c:pt>
                <c:pt idx="2">
                  <c:v>167.62520000000001</c:v>
                </c:pt>
                <c:pt idx="3">
                  <c:v>170.04499999999999</c:v>
                </c:pt>
                <c:pt idx="4">
                  <c:v>172.50120000000001</c:v>
                </c:pt>
                <c:pt idx="5">
                  <c:v>174.98540000000003</c:v>
                </c:pt>
                <c:pt idx="6">
                  <c:v>177.48870000000002</c:v>
                </c:pt>
                <c:pt idx="7">
                  <c:v>180.0016</c:v>
                </c:pt>
                <c:pt idx="8">
                  <c:v>182.51449999999997</c:v>
                </c:pt>
                <c:pt idx="9">
                  <c:v>185.01779999999999</c:v>
                </c:pt>
                <c:pt idx="10">
                  <c:v>187.50200000000001</c:v>
                </c:pt>
                <c:pt idx="11">
                  <c:v>189.95820000000003</c:v>
                </c:pt>
                <c:pt idx="12">
                  <c:v>192.37800000000001</c:v>
                </c:pt>
                <c:pt idx="13">
                  <c:v>194.75369999999998</c:v>
                </c:pt>
                <c:pt idx="14">
                  <c:v>197.0787</c:v>
                </c:pt>
                <c:pt idx="15">
                  <c:v>199.34720000000002</c:v>
                </c:pt>
                <c:pt idx="16">
                  <c:v>160.6557</c:v>
                </c:pt>
                <c:pt idx="17">
                  <c:v>162.92420000000001</c:v>
                </c:pt>
                <c:pt idx="18">
                  <c:v>165.24929999999998</c:v>
                </c:pt>
                <c:pt idx="19">
                  <c:v>167.62520000000001</c:v>
                </c:pt>
                <c:pt idx="20">
                  <c:v>170.04499999999999</c:v>
                </c:pt>
                <c:pt idx="21">
                  <c:v>172.50120000000001</c:v>
                </c:pt>
                <c:pt idx="22">
                  <c:v>174.98540000000003</c:v>
                </c:pt>
                <c:pt idx="23">
                  <c:v>177.48870000000002</c:v>
                </c:pt>
                <c:pt idx="24">
                  <c:v>180.0016</c:v>
                </c:pt>
                <c:pt idx="25">
                  <c:v>182.51449999999997</c:v>
                </c:pt>
                <c:pt idx="26">
                  <c:v>185.01779999999999</c:v>
                </c:pt>
                <c:pt idx="27">
                  <c:v>187.50200000000001</c:v>
                </c:pt>
                <c:pt idx="28">
                  <c:v>189.95820000000003</c:v>
                </c:pt>
                <c:pt idx="29">
                  <c:v>192.37800000000001</c:v>
                </c:pt>
                <c:pt idx="30">
                  <c:v>194.75369999999998</c:v>
                </c:pt>
                <c:pt idx="31">
                  <c:v>197.0787</c:v>
                </c:pt>
                <c:pt idx="32">
                  <c:v>199.34720000000002</c:v>
                </c:pt>
                <c:pt idx="33">
                  <c:v>160.6557</c:v>
                </c:pt>
                <c:pt idx="34">
                  <c:v>162.92420000000001</c:v>
                </c:pt>
                <c:pt idx="35">
                  <c:v>165.24929999999998</c:v>
                </c:pt>
                <c:pt idx="36">
                  <c:v>167.62520000000001</c:v>
                </c:pt>
                <c:pt idx="37">
                  <c:v>170.04499999999999</c:v>
                </c:pt>
                <c:pt idx="38">
                  <c:v>172.50120000000001</c:v>
                </c:pt>
                <c:pt idx="39">
                  <c:v>174.98540000000003</c:v>
                </c:pt>
                <c:pt idx="40">
                  <c:v>177.48870000000002</c:v>
                </c:pt>
                <c:pt idx="41">
                  <c:v>180.0016</c:v>
                </c:pt>
                <c:pt idx="42">
                  <c:v>182.51449999999997</c:v>
                </c:pt>
                <c:pt idx="43">
                  <c:v>185.01779999999999</c:v>
                </c:pt>
                <c:pt idx="44">
                  <c:v>187.50200000000001</c:v>
                </c:pt>
                <c:pt idx="45">
                  <c:v>189.95820000000003</c:v>
                </c:pt>
                <c:pt idx="46">
                  <c:v>192.37800000000001</c:v>
                </c:pt>
                <c:pt idx="47">
                  <c:v>194.75369999999998</c:v>
                </c:pt>
                <c:pt idx="48">
                  <c:v>197.0787</c:v>
                </c:pt>
                <c:pt idx="49">
                  <c:v>199.34720000000002</c:v>
                </c:pt>
                <c:pt idx="50">
                  <c:v>160.6557</c:v>
                </c:pt>
                <c:pt idx="51">
                  <c:v>162.92420000000001</c:v>
                </c:pt>
                <c:pt idx="52">
                  <c:v>165.24929999999998</c:v>
                </c:pt>
                <c:pt idx="53">
                  <c:v>167.6251</c:v>
                </c:pt>
                <c:pt idx="54">
                  <c:v>170.04499999999999</c:v>
                </c:pt>
                <c:pt idx="55">
                  <c:v>172.50120000000001</c:v>
                </c:pt>
                <c:pt idx="56">
                  <c:v>174.98540000000003</c:v>
                </c:pt>
                <c:pt idx="57">
                  <c:v>177.48870000000002</c:v>
                </c:pt>
                <c:pt idx="58">
                  <c:v>180.0016</c:v>
                </c:pt>
                <c:pt idx="59">
                  <c:v>182.51449999999997</c:v>
                </c:pt>
                <c:pt idx="60">
                  <c:v>185.01779999999999</c:v>
                </c:pt>
                <c:pt idx="61">
                  <c:v>187.50200000000001</c:v>
                </c:pt>
                <c:pt idx="62">
                  <c:v>189.95820000000003</c:v>
                </c:pt>
                <c:pt idx="63">
                  <c:v>192.37800000000001</c:v>
                </c:pt>
                <c:pt idx="64">
                  <c:v>194.75369999999998</c:v>
                </c:pt>
                <c:pt idx="65">
                  <c:v>197.0787</c:v>
                </c:pt>
                <c:pt idx="66">
                  <c:v>199.34720000000002</c:v>
                </c:pt>
                <c:pt idx="67">
                  <c:v>160.6557</c:v>
                </c:pt>
                <c:pt idx="68">
                  <c:v>162.92420000000001</c:v>
                </c:pt>
                <c:pt idx="69">
                  <c:v>165.24929999999998</c:v>
                </c:pt>
                <c:pt idx="70">
                  <c:v>167.6251</c:v>
                </c:pt>
                <c:pt idx="71">
                  <c:v>170.04499999999999</c:v>
                </c:pt>
                <c:pt idx="72">
                  <c:v>172.50120000000001</c:v>
                </c:pt>
                <c:pt idx="73">
                  <c:v>174.98540000000003</c:v>
                </c:pt>
                <c:pt idx="74">
                  <c:v>177.48870000000002</c:v>
                </c:pt>
                <c:pt idx="75">
                  <c:v>180.0016</c:v>
                </c:pt>
                <c:pt idx="76">
                  <c:v>182.51449999999997</c:v>
                </c:pt>
                <c:pt idx="77">
                  <c:v>185.01779999999999</c:v>
                </c:pt>
                <c:pt idx="78">
                  <c:v>187.50200000000001</c:v>
                </c:pt>
                <c:pt idx="79">
                  <c:v>189.95820000000003</c:v>
                </c:pt>
                <c:pt idx="80">
                  <c:v>192.37800000000001</c:v>
                </c:pt>
                <c:pt idx="81">
                  <c:v>194.75369999999998</c:v>
                </c:pt>
                <c:pt idx="82">
                  <c:v>197.0787</c:v>
                </c:pt>
                <c:pt idx="83">
                  <c:v>199.34720000000002</c:v>
                </c:pt>
                <c:pt idx="84">
                  <c:v>160.6557</c:v>
                </c:pt>
                <c:pt idx="85">
                  <c:v>162.92420000000001</c:v>
                </c:pt>
                <c:pt idx="86">
                  <c:v>165.24929999999998</c:v>
                </c:pt>
                <c:pt idx="87">
                  <c:v>167.62520000000001</c:v>
                </c:pt>
                <c:pt idx="88">
                  <c:v>170.04499999999999</c:v>
                </c:pt>
                <c:pt idx="89">
                  <c:v>172.50120000000001</c:v>
                </c:pt>
                <c:pt idx="90">
                  <c:v>174.98540000000003</c:v>
                </c:pt>
                <c:pt idx="91">
                  <c:v>177.48870000000002</c:v>
                </c:pt>
                <c:pt idx="92">
                  <c:v>180.0016</c:v>
                </c:pt>
                <c:pt idx="93">
                  <c:v>182.51449999999997</c:v>
                </c:pt>
                <c:pt idx="94">
                  <c:v>185.01779999999999</c:v>
                </c:pt>
                <c:pt idx="95">
                  <c:v>187.50200000000001</c:v>
                </c:pt>
                <c:pt idx="96">
                  <c:v>189.95820000000003</c:v>
                </c:pt>
                <c:pt idx="97">
                  <c:v>192.37800000000001</c:v>
                </c:pt>
                <c:pt idx="98">
                  <c:v>194.75369999999998</c:v>
                </c:pt>
                <c:pt idx="99">
                  <c:v>197.0787</c:v>
                </c:pt>
                <c:pt idx="100">
                  <c:v>199.34720000000002</c:v>
                </c:pt>
                <c:pt idx="101">
                  <c:v>160.6557</c:v>
                </c:pt>
                <c:pt idx="102">
                  <c:v>162.92420000000001</c:v>
                </c:pt>
                <c:pt idx="103">
                  <c:v>165.24929999999998</c:v>
                </c:pt>
                <c:pt idx="104">
                  <c:v>167.62520000000001</c:v>
                </c:pt>
                <c:pt idx="105">
                  <c:v>170.04499999999999</c:v>
                </c:pt>
                <c:pt idx="106">
                  <c:v>172.50120000000001</c:v>
                </c:pt>
                <c:pt idx="107">
                  <c:v>174.98540000000003</c:v>
                </c:pt>
                <c:pt idx="108">
                  <c:v>177.48870000000002</c:v>
                </c:pt>
                <c:pt idx="109">
                  <c:v>180.0016</c:v>
                </c:pt>
                <c:pt idx="110">
                  <c:v>182.51449999999997</c:v>
                </c:pt>
                <c:pt idx="111">
                  <c:v>185.01779999999999</c:v>
                </c:pt>
                <c:pt idx="112">
                  <c:v>187.50200000000001</c:v>
                </c:pt>
                <c:pt idx="113">
                  <c:v>189.95820000000003</c:v>
                </c:pt>
                <c:pt idx="114">
                  <c:v>192.37800000000001</c:v>
                </c:pt>
                <c:pt idx="115">
                  <c:v>194.75369999999998</c:v>
                </c:pt>
                <c:pt idx="116">
                  <c:v>197.0787</c:v>
                </c:pt>
                <c:pt idx="117">
                  <c:v>199.34720000000002</c:v>
                </c:pt>
                <c:pt idx="118">
                  <c:v>160.6557</c:v>
                </c:pt>
                <c:pt idx="119">
                  <c:v>162.92420000000001</c:v>
                </c:pt>
                <c:pt idx="120">
                  <c:v>165.24929999999998</c:v>
                </c:pt>
                <c:pt idx="121">
                  <c:v>167.6251</c:v>
                </c:pt>
                <c:pt idx="122">
                  <c:v>170.04499999999999</c:v>
                </c:pt>
                <c:pt idx="123">
                  <c:v>172.50120000000001</c:v>
                </c:pt>
                <c:pt idx="124">
                  <c:v>174.98540000000003</c:v>
                </c:pt>
                <c:pt idx="125">
                  <c:v>177.48870000000002</c:v>
                </c:pt>
                <c:pt idx="126">
                  <c:v>180.0016</c:v>
                </c:pt>
                <c:pt idx="127">
                  <c:v>182.51449999999997</c:v>
                </c:pt>
                <c:pt idx="128">
                  <c:v>185.01779999999999</c:v>
                </c:pt>
                <c:pt idx="129">
                  <c:v>187.50200000000001</c:v>
                </c:pt>
                <c:pt idx="130">
                  <c:v>189.95820000000003</c:v>
                </c:pt>
                <c:pt idx="131">
                  <c:v>192.37800000000001</c:v>
                </c:pt>
                <c:pt idx="132">
                  <c:v>194.75369999999998</c:v>
                </c:pt>
                <c:pt idx="133">
                  <c:v>197.0787</c:v>
                </c:pt>
                <c:pt idx="134">
                  <c:v>199.34720000000002</c:v>
                </c:pt>
                <c:pt idx="135">
                  <c:v>160.6557</c:v>
                </c:pt>
                <c:pt idx="136">
                  <c:v>162.92420000000001</c:v>
                </c:pt>
                <c:pt idx="137">
                  <c:v>165.24929999999998</c:v>
                </c:pt>
                <c:pt idx="138">
                  <c:v>167.62520000000001</c:v>
                </c:pt>
                <c:pt idx="139">
                  <c:v>170.04499999999999</c:v>
                </c:pt>
                <c:pt idx="140">
                  <c:v>172.50120000000001</c:v>
                </c:pt>
                <c:pt idx="141">
                  <c:v>174.98540000000003</c:v>
                </c:pt>
                <c:pt idx="142">
                  <c:v>177.48870000000002</c:v>
                </c:pt>
                <c:pt idx="143">
                  <c:v>180.0016</c:v>
                </c:pt>
                <c:pt idx="144">
                  <c:v>182.51449999999997</c:v>
                </c:pt>
                <c:pt idx="145">
                  <c:v>185.01779999999999</c:v>
                </c:pt>
                <c:pt idx="146">
                  <c:v>187.50200000000001</c:v>
                </c:pt>
                <c:pt idx="147">
                  <c:v>189.95820000000003</c:v>
                </c:pt>
                <c:pt idx="148">
                  <c:v>192.37800000000001</c:v>
                </c:pt>
                <c:pt idx="149">
                  <c:v>194.75369999999998</c:v>
                </c:pt>
                <c:pt idx="150">
                  <c:v>197.0787</c:v>
                </c:pt>
                <c:pt idx="151">
                  <c:v>199.34720000000002</c:v>
                </c:pt>
                <c:pt idx="152">
                  <c:v>160.6557</c:v>
                </c:pt>
                <c:pt idx="153">
                  <c:v>162.92420000000001</c:v>
                </c:pt>
                <c:pt idx="154">
                  <c:v>165.24929999999998</c:v>
                </c:pt>
                <c:pt idx="155">
                  <c:v>167.62520000000001</c:v>
                </c:pt>
                <c:pt idx="156">
                  <c:v>170.04499999999999</c:v>
                </c:pt>
                <c:pt idx="157">
                  <c:v>172.50120000000001</c:v>
                </c:pt>
                <c:pt idx="158">
                  <c:v>174.98540000000003</c:v>
                </c:pt>
                <c:pt idx="159">
                  <c:v>177.48870000000002</c:v>
                </c:pt>
                <c:pt idx="160">
                  <c:v>180.0016</c:v>
                </c:pt>
                <c:pt idx="161">
                  <c:v>182.51449999999997</c:v>
                </c:pt>
                <c:pt idx="162">
                  <c:v>185.01779999999999</c:v>
                </c:pt>
                <c:pt idx="163">
                  <c:v>187.50200000000001</c:v>
                </c:pt>
                <c:pt idx="164">
                  <c:v>189.95820000000003</c:v>
                </c:pt>
                <c:pt idx="165">
                  <c:v>192.37800000000001</c:v>
                </c:pt>
                <c:pt idx="166">
                  <c:v>194.75369999999998</c:v>
                </c:pt>
                <c:pt idx="167">
                  <c:v>197.0787</c:v>
                </c:pt>
                <c:pt idx="168">
                  <c:v>199.34720000000002</c:v>
                </c:pt>
                <c:pt idx="169">
                  <c:v>160.6557</c:v>
                </c:pt>
                <c:pt idx="170">
                  <c:v>162.92420000000001</c:v>
                </c:pt>
                <c:pt idx="171">
                  <c:v>165.24929999999998</c:v>
                </c:pt>
                <c:pt idx="172">
                  <c:v>167.62520000000001</c:v>
                </c:pt>
                <c:pt idx="173">
                  <c:v>170.04499999999999</c:v>
                </c:pt>
                <c:pt idx="174">
                  <c:v>172.50120000000001</c:v>
                </c:pt>
                <c:pt idx="175">
                  <c:v>174.98540000000003</c:v>
                </c:pt>
                <c:pt idx="176">
                  <c:v>177.48870000000002</c:v>
                </c:pt>
                <c:pt idx="177">
                  <c:v>180.0016</c:v>
                </c:pt>
                <c:pt idx="178">
                  <c:v>182.51449999999997</c:v>
                </c:pt>
                <c:pt idx="179">
                  <c:v>185.01779999999999</c:v>
                </c:pt>
                <c:pt idx="180">
                  <c:v>187.50200000000001</c:v>
                </c:pt>
                <c:pt idx="181">
                  <c:v>189.95820000000003</c:v>
                </c:pt>
                <c:pt idx="182">
                  <c:v>192.37800000000001</c:v>
                </c:pt>
                <c:pt idx="183">
                  <c:v>194.75369999999998</c:v>
                </c:pt>
                <c:pt idx="184">
                  <c:v>197.0787</c:v>
                </c:pt>
                <c:pt idx="185">
                  <c:v>199.34720000000002</c:v>
                </c:pt>
                <c:pt idx="186">
                  <c:v>160.6557</c:v>
                </c:pt>
                <c:pt idx="187">
                  <c:v>162.92420000000001</c:v>
                </c:pt>
                <c:pt idx="188">
                  <c:v>165.24929999999998</c:v>
                </c:pt>
                <c:pt idx="189">
                  <c:v>167.6251</c:v>
                </c:pt>
                <c:pt idx="190">
                  <c:v>170.04499999999999</c:v>
                </c:pt>
                <c:pt idx="191">
                  <c:v>172.50120000000001</c:v>
                </c:pt>
                <c:pt idx="192">
                  <c:v>174.98540000000003</c:v>
                </c:pt>
                <c:pt idx="193">
                  <c:v>177.48870000000002</c:v>
                </c:pt>
                <c:pt idx="194">
                  <c:v>180.0016</c:v>
                </c:pt>
                <c:pt idx="195">
                  <c:v>182.51449999999997</c:v>
                </c:pt>
                <c:pt idx="196">
                  <c:v>185.01779999999999</c:v>
                </c:pt>
                <c:pt idx="197">
                  <c:v>187.50200000000001</c:v>
                </c:pt>
                <c:pt idx="198">
                  <c:v>189.95820000000003</c:v>
                </c:pt>
                <c:pt idx="199">
                  <c:v>192.37800000000001</c:v>
                </c:pt>
                <c:pt idx="200">
                  <c:v>194.75369999999998</c:v>
                </c:pt>
                <c:pt idx="201">
                  <c:v>197.0787</c:v>
                </c:pt>
                <c:pt idx="202">
                  <c:v>199.34720000000002</c:v>
                </c:pt>
                <c:pt idx="203">
                  <c:v>160.6557</c:v>
                </c:pt>
                <c:pt idx="204">
                  <c:v>162.92420000000001</c:v>
                </c:pt>
                <c:pt idx="205">
                  <c:v>165.24929999999998</c:v>
                </c:pt>
                <c:pt idx="206">
                  <c:v>167.6251</c:v>
                </c:pt>
                <c:pt idx="207">
                  <c:v>170.04499999999999</c:v>
                </c:pt>
                <c:pt idx="208">
                  <c:v>172.50120000000001</c:v>
                </c:pt>
                <c:pt idx="209">
                  <c:v>174.98540000000003</c:v>
                </c:pt>
                <c:pt idx="210">
                  <c:v>177.48870000000002</c:v>
                </c:pt>
                <c:pt idx="211">
                  <c:v>180.0016</c:v>
                </c:pt>
                <c:pt idx="212">
                  <c:v>182.51449999999997</c:v>
                </c:pt>
                <c:pt idx="213">
                  <c:v>185.01779999999999</c:v>
                </c:pt>
                <c:pt idx="214">
                  <c:v>187.50200000000001</c:v>
                </c:pt>
                <c:pt idx="215">
                  <c:v>189.95820000000003</c:v>
                </c:pt>
                <c:pt idx="216">
                  <c:v>192.37800000000001</c:v>
                </c:pt>
                <c:pt idx="217">
                  <c:v>194.75369999999998</c:v>
                </c:pt>
                <c:pt idx="218">
                  <c:v>197.0787</c:v>
                </c:pt>
                <c:pt idx="219">
                  <c:v>199.34720000000002</c:v>
                </c:pt>
                <c:pt idx="220">
                  <c:v>160.6557</c:v>
                </c:pt>
                <c:pt idx="221">
                  <c:v>162.92420000000001</c:v>
                </c:pt>
                <c:pt idx="222">
                  <c:v>165.24929999999998</c:v>
                </c:pt>
                <c:pt idx="223">
                  <c:v>167.6251</c:v>
                </c:pt>
                <c:pt idx="224">
                  <c:v>170.04499999999999</c:v>
                </c:pt>
                <c:pt idx="225">
                  <c:v>172.50120000000001</c:v>
                </c:pt>
                <c:pt idx="226">
                  <c:v>174.98540000000003</c:v>
                </c:pt>
                <c:pt idx="227">
                  <c:v>177.48870000000002</c:v>
                </c:pt>
                <c:pt idx="228">
                  <c:v>180.0016</c:v>
                </c:pt>
                <c:pt idx="229">
                  <c:v>182.51449999999997</c:v>
                </c:pt>
                <c:pt idx="230">
                  <c:v>185.01779999999999</c:v>
                </c:pt>
                <c:pt idx="231">
                  <c:v>187.50200000000001</c:v>
                </c:pt>
                <c:pt idx="232">
                  <c:v>189.95820000000003</c:v>
                </c:pt>
                <c:pt idx="233">
                  <c:v>192.37800000000001</c:v>
                </c:pt>
                <c:pt idx="234">
                  <c:v>194.75369999999998</c:v>
                </c:pt>
                <c:pt idx="235">
                  <c:v>197.0787</c:v>
                </c:pt>
                <c:pt idx="236">
                  <c:v>199.34720000000002</c:v>
                </c:pt>
                <c:pt idx="237">
                  <c:v>160.6557</c:v>
                </c:pt>
                <c:pt idx="238">
                  <c:v>162.92420000000001</c:v>
                </c:pt>
                <c:pt idx="239">
                  <c:v>165.24929999999998</c:v>
                </c:pt>
                <c:pt idx="240">
                  <c:v>167.62520000000001</c:v>
                </c:pt>
                <c:pt idx="241">
                  <c:v>170.04499999999999</c:v>
                </c:pt>
                <c:pt idx="242">
                  <c:v>172.50120000000001</c:v>
                </c:pt>
                <c:pt idx="243">
                  <c:v>174.98540000000003</c:v>
                </c:pt>
                <c:pt idx="244">
                  <c:v>177.48870000000002</c:v>
                </c:pt>
                <c:pt idx="245">
                  <c:v>180.0016</c:v>
                </c:pt>
                <c:pt idx="246">
                  <c:v>182.51449999999997</c:v>
                </c:pt>
                <c:pt idx="247">
                  <c:v>185.01779999999999</c:v>
                </c:pt>
                <c:pt idx="248">
                  <c:v>187.50200000000001</c:v>
                </c:pt>
                <c:pt idx="249">
                  <c:v>189.95820000000003</c:v>
                </c:pt>
                <c:pt idx="250">
                  <c:v>192.37800000000001</c:v>
                </c:pt>
                <c:pt idx="251">
                  <c:v>194.75369999999998</c:v>
                </c:pt>
                <c:pt idx="252">
                  <c:v>197.0787</c:v>
                </c:pt>
                <c:pt idx="253">
                  <c:v>199.34720000000002</c:v>
                </c:pt>
                <c:pt idx="254">
                  <c:v>160.6557</c:v>
                </c:pt>
                <c:pt idx="255">
                  <c:v>162.92420000000001</c:v>
                </c:pt>
                <c:pt idx="256">
                  <c:v>165.24929999999998</c:v>
                </c:pt>
                <c:pt idx="257">
                  <c:v>167.6251</c:v>
                </c:pt>
                <c:pt idx="258">
                  <c:v>170.04499999999999</c:v>
                </c:pt>
                <c:pt idx="259">
                  <c:v>172.50120000000001</c:v>
                </c:pt>
                <c:pt idx="260">
                  <c:v>174.98540000000003</c:v>
                </c:pt>
                <c:pt idx="261">
                  <c:v>177.48870000000002</c:v>
                </c:pt>
                <c:pt idx="262">
                  <c:v>180.0016</c:v>
                </c:pt>
                <c:pt idx="263">
                  <c:v>182.51449999999997</c:v>
                </c:pt>
                <c:pt idx="264">
                  <c:v>185.01779999999999</c:v>
                </c:pt>
                <c:pt idx="265">
                  <c:v>187.50200000000001</c:v>
                </c:pt>
                <c:pt idx="266">
                  <c:v>189.95820000000003</c:v>
                </c:pt>
                <c:pt idx="267">
                  <c:v>192.37800000000001</c:v>
                </c:pt>
                <c:pt idx="268">
                  <c:v>194.75369999999998</c:v>
                </c:pt>
                <c:pt idx="269">
                  <c:v>197.0787</c:v>
                </c:pt>
                <c:pt idx="270">
                  <c:v>199.34720000000002</c:v>
                </c:pt>
                <c:pt idx="271">
                  <c:v>160.6557</c:v>
                </c:pt>
                <c:pt idx="272">
                  <c:v>162.92420000000001</c:v>
                </c:pt>
                <c:pt idx="273">
                  <c:v>165.24929999999998</c:v>
                </c:pt>
                <c:pt idx="274">
                  <c:v>167.6251</c:v>
                </c:pt>
                <c:pt idx="275">
                  <c:v>170.04499999999999</c:v>
                </c:pt>
                <c:pt idx="276">
                  <c:v>172.50120000000001</c:v>
                </c:pt>
                <c:pt idx="277">
                  <c:v>174.98540000000003</c:v>
                </c:pt>
                <c:pt idx="278">
                  <c:v>177.48870000000002</c:v>
                </c:pt>
                <c:pt idx="279">
                  <c:v>180.0016</c:v>
                </c:pt>
                <c:pt idx="280">
                  <c:v>182.51449999999997</c:v>
                </c:pt>
                <c:pt idx="281">
                  <c:v>185.01779999999999</c:v>
                </c:pt>
                <c:pt idx="282">
                  <c:v>187.50200000000001</c:v>
                </c:pt>
                <c:pt idx="283">
                  <c:v>189.95820000000003</c:v>
                </c:pt>
                <c:pt idx="284">
                  <c:v>192.37800000000001</c:v>
                </c:pt>
                <c:pt idx="285">
                  <c:v>194.75369999999998</c:v>
                </c:pt>
                <c:pt idx="286">
                  <c:v>197.0787</c:v>
                </c:pt>
                <c:pt idx="287">
                  <c:v>199.34720000000002</c:v>
                </c:pt>
                <c:pt idx="288">
                  <c:v>160.6557</c:v>
                </c:pt>
              </c:numCache>
            </c:numRef>
          </c:yVal>
          <c:smooth val="0"/>
          <c:extLst>
            <c:ext xmlns:c16="http://schemas.microsoft.com/office/drawing/2014/chart" uri="{C3380CC4-5D6E-409C-BE32-E72D297353CC}">
              <c16:uniqueId val="{00000000-0146-452E-A903-479A794FCBBC}"/>
            </c:ext>
          </c:extLst>
        </c:ser>
        <c:ser>
          <c:idx val="2"/>
          <c:order val="1"/>
          <c:spPr>
            <a:ln w="28575">
              <a:noFill/>
            </a:ln>
          </c:spPr>
          <c:marker>
            <c:symbol val="diamond"/>
            <c:size val="3"/>
            <c:spPr>
              <a:solidFill>
                <a:srgbClr val="0070C0"/>
              </a:solidFill>
              <a:ln>
                <a:solidFill>
                  <a:srgbClr val="0070C0"/>
                </a:solidFill>
              </a:ln>
            </c:spPr>
          </c:marker>
          <c:xVal>
            <c:numRef>
              <c:f>Pos3_M!$A$2:$A$290</c:f>
              <c:numCache>
                <c:formatCode>General</c:formatCode>
                <c:ptCount val="289"/>
                <c:pt idx="0">
                  <c:v>108.55</c:v>
                </c:pt>
                <c:pt idx="1">
                  <c:v>108.75</c:v>
                </c:pt>
                <c:pt idx="2">
                  <c:v>108.93</c:v>
                </c:pt>
                <c:pt idx="3">
                  <c:v>109.07</c:v>
                </c:pt>
                <c:pt idx="4">
                  <c:v>109.19</c:v>
                </c:pt>
                <c:pt idx="5">
                  <c:v>109.28</c:v>
                </c:pt>
                <c:pt idx="6">
                  <c:v>109.33</c:v>
                </c:pt>
                <c:pt idx="7">
                  <c:v>109.34</c:v>
                </c:pt>
                <c:pt idx="8">
                  <c:v>109.33</c:v>
                </c:pt>
                <c:pt idx="9">
                  <c:v>109.28</c:v>
                </c:pt>
                <c:pt idx="10">
                  <c:v>109.19</c:v>
                </c:pt>
                <c:pt idx="11">
                  <c:v>109.07</c:v>
                </c:pt>
                <c:pt idx="12">
                  <c:v>108.93</c:v>
                </c:pt>
                <c:pt idx="13">
                  <c:v>108.75</c:v>
                </c:pt>
                <c:pt idx="14">
                  <c:v>108.55</c:v>
                </c:pt>
                <c:pt idx="15">
                  <c:v>108.33</c:v>
                </c:pt>
                <c:pt idx="16">
                  <c:v>108.33</c:v>
                </c:pt>
                <c:pt idx="17">
                  <c:v>106.36</c:v>
                </c:pt>
                <c:pt idx="18">
                  <c:v>106.54</c:v>
                </c:pt>
                <c:pt idx="19">
                  <c:v>106.7</c:v>
                </c:pt>
                <c:pt idx="20">
                  <c:v>106.83</c:v>
                </c:pt>
                <c:pt idx="21">
                  <c:v>106.94000000000001</c:v>
                </c:pt>
                <c:pt idx="22">
                  <c:v>107.01</c:v>
                </c:pt>
                <c:pt idx="23">
                  <c:v>107.06</c:v>
                </c:pt>
                <c:pt idx="24">
                  <c:v>107.08</c:v>
                </c:pt>
                <c:pt idx="25">
                  <c:v>107.06</c:v>
                </c:pt>
                <c:pt idx="26">
                  <c:v>107.01</c:v>
                </c:pt>
                <c:pt idx="27">
                  <c:v>106.94000000000001</c:v>
                </c:pt>
                <c:pt idx="28">
                  <c:v>106.83</c:v>
                </c:pt>
                <c:pt idx="29">
                  <c:v>106.7</c:v>
                </c:pt>
                <c:pt idx="30">
                  <c:v>106.54</c:v>
                </c:pt>
                <c:pt idx="31">
                  <c:v>106.36</c:v>
                </c:pt>
                <c:pt idx="32">
                  <c:v>106.16</c:v>
                </c:pt>
                <c:pt idx="33">
                  <c:v>106.16</c:v>
                </c:pt>
                <c:pt idx="34">
                  <c:v>104.13</c:v>
                </c:pt>
                <c:pt idx="35">
                  <c:v>104.28</c:v>
                </c:pt>
                <c:pt idx="36">
                  <c:v>104.42</c:v>
                </c:pt>
                <c:pt idx="37">
                  <c:v>104.54</c:v>
                </c:pt>
                <c:pt idx="38">
                  <c:v>104.63</c:v>
                </c:pt>
                <c:pt idx="39">
                  <c:v>104.7</c:v>
                </c:pt>
                <c:pt idx="40">
                  <c:v>104.74000000000001</c:v>
                </c:pt>
                <c:pt idx="41">
                  <c:v>104.75</c:v>
                </c:pt>
                <c:pt idx="42">
                  <c:v>104.74000000000001</c:v>
                </c:pt>
                <c:pt idx="43">
                  <c:v>104.7</c:v>
                </c:pt>
                <c:pt idx="44">
                  <c:v>104.63</c:v>
                </c:pt>
                <c:pt idx="45">
                  <c:v>104.54</c:v>
                </c:pt>
                <c:pt idx="46">
                  <c:v>104.42</c:v>
                </c:pt>
                <c:pt idx="47">
                  <c:v>104.28</c:v>
                </c:pt>
                <c:pt idx="48">
                  <c:v>104.13</c:v>
                </c:pt>
                <c:pt idx="49">
                  <c:v>103.95</c:v>
                </c:pt>
                <c:pt idx="50">
                  <c:v>103.95</c:v>
                </c:pt>
                <c:pt idx="51">
                  <c:v>101.85</c:v>
                </c:pt>
                <c:pt idx="52">
                  <c:v>101.98</c:v>
                </c:pt>
                <c:pt idx="53">
                  <c:v>102.1</c:v>
                </c:pt>
                <c:pt idx="54">
                  <c:v>102.19</c:v>
                </c:pt>
                <c:pt idx="55">
                  <c:v>102.27</c:v>
                </c:pt>
                <c:pt idx="56">
                  <c:v>102.33</c:v>
                </c:pt>
                <c:pt idx="57">
                  <c:v>102.36</c:v>
                </c:pt>
                <c:pt idx="58">
                  <c:v>102.36999999999999</c:v>
                </c:pt>
                <c:pt idx="59">
                  <c:v>102.36</c:v>
                </c:pt>
                <c:pt idx="60">
                  <c:v>102.33</c:v>
                </c:pt>
                <c:pt idx="61">
                  <c:v>102.27</c:v>
                </c:pt>
                <c:pt idx="62">
                  <c:v>102.19</c:v>
                </c:pt>
                <c:pt idx="63">
                  <c:v>102.1</c:v>
                </c:pt>
                <c:pt idx="64">
                  <c:v>101.98</c:v>
                </c:pt>
                <c:pt idx="65">
                  <c:v>101.84</c:v>
                </c:pt>
                <c:pt idx="66">
                  <c:v>101.7</c:v>
                </c:pt>
                <c:pt idx="67">
                  <c:v>101.7</c:v>
                </c:pt>
                <c:pt idx="68">
                  <c:v>99.52</c:v>
                </c:pt>
                <c:pt idx="69">
                  <c:v>99.63</c:v>
                </c:pt>
                <c:pt idx="70">
                  <c:v>99.73</c:v>
                </c:pt>
                <c:pt idx="71">
                  <c:v>99.81</c:v>
                </c:pt>
                <c:pt idx="72">
                  <c:v>99.86999999999999</c:v>
                </c:pt>
                <c:pt idx="73">
                  <c:v>99.92</c:v>
                </c:pt>
                <c:pt idx="74">
                  <c:v>99.95</c:v>
                </c:pt>
                <c:pt idx="75">
                  <c:v>99.960000000000008</c:v>
                </c:pt>
                <c:pt idx="76">
                  <c:v>99.95</c:v>
                </c:pt>
                <c:pt idx="77">
                  <c:v>99.92</c:v>
                </c:pt>
                <c:pt idx="78">
                  <c:v>99.86999999999999</c:v>
                </c:pt>
                <c:pt idx="79">
                  <c:v>99.81</c:v>
                </c:pt>
                <c:pt idx="80">
                  <c:v>99.73</c:v>
                </c:pt>
                <c:pt idx="81">
                  <c:v>99.63</c:v>
                </c:pt>
                <c:pt idx="82">
                  <c:v>99.52</c:v>
                </c:pt>
                <c:pt idx="83">
                  <c:v>99.4</c:v>
                </c:pt>
                <c:pt idx="84">
                  <c:v>99.4</c:v>
                </c:pt>
                <c:pt idx="85">
                  <c:v>97.169999999999987</c:v>
                </c:pt>
                <c:pt idx="86">
                  <c:v>97.25</c:v>
                </c:pt>
                <c:pt idx="87">
                  <c:v>97.33</c:v>
                </c:pt>
                <c:pt idx="88">
                  <c:v>97.39</c:v>
                </c:pt>
                <c:pt idx="89">
                  <c:v>97.440000000000012</c:v>
                </c:pt>
                <c:pt idx="90">
                  <c:v>97.47</c:v>
                </c:pt>
                <c:pt idx="91">
                  <c:v>97.490000000000009</c:v>
                </c:pt>
                <c:pt idx="92">
                  <c:v>97.5</c:v>
                </c:pt>
                <c:pt idx="93">
                  <c:v>97.490000000000009</c:v>
                </c:pt>
                <c:pt idx="94">
                  <c:v>97.47</c:v>
                </c:pt>
                <c:pt idx="95">
                  <c:v>97.440000000000012</c:v>
                </c:pt>
                <c:pt idx="96">
                  <c:v>97.39</c:v>
                </c:pt>
                <c:pt idx="97">
                  <c:v>97.33</c:v>
                </c:pt>
                <c:pt idx="98">
                  <c:v>97.25</c:v>
                </c:pt>
                <c:pt idx="99">
                  <c:v>97.169999999999987</c:v>
                </c:pt>
                <c:pt idx="100">
                  <c:v>97.08</c:v>
                </c:pt>
                <c:pt idx="101">
                  <c:v>97.08</c:v>
                </c:pt>
                <c:pt idx="102">
                  <c:v>94.79</c:v>
                </c:pt>
                <c:pt idx="103">
                  <c:v>94.85</c:v>
                </c:pt>
                <c:pt idx="104">
                  <c:v>94.9</c:v>
                </c:pt>
                <c:pt idx="105">
                  <c:v>94.940000000000012</c:v>
                </c:pt>
                <c:pt idx="106">
                  <c:v>94.97</c:v>
                </c:pt>
                <c:pt idx="107">
                  <c:v>95</c:v>
                </c:pt>
                <c:pt idx="108">
                  <c:v>95.01</c:v>
                </c:pt>
                <c:pt idx="109">
                  <c:v>95.01</c:v>
                </c:pt>
                <c:pt idx="110">
                  <c:v>95.01</c:v>
                </c:pt>
                <c:pt idx="111">
                  <c:v>95</c:v>
                </c:pt>
                <c:pt idx="112">
                  <c:v>94.97</c:v>
                </c:pt>
                <c:pt idx="113">
                  <c:v>94.940000000000012</c:v>
                </c:pt>
                <c:pt idx="114">
                  <c:v>94.9</c:v>
                </c:pt>
                <c:pt idx="115">
                  <c:v>94.85</c:v>
                </c:pt>
                <c:pt idx="116">
                  <c:v>94.79</c:v>
                </c:pt>
                <c:pt idx="117">
                  <c:v>94.73</c:v>
                </c:pt>
                <c:pt idx="118">
                  <c:v>94.73</c:v>
                </c:pt>
                <c:pt idx="119">
                  <c:v>92.4</c:v>
                </c:pt>
                <c:pt idx="120">
                  <c:v>92.43</c:v>
                </c:pt>
                <c:pt idx="121">
                  <c:v>92.45</c:v>
                </c:pt>
                <c:pt idx="122">
                  <c:v>92.47</c:v>
                </c:pt>
                <c:pt idx="123">
                  <c:v>92.490000000000009</c:v>
                </c:pt>
                <c:pt idx="124">
                  <c:v>92.5</c:v>
                </c:pt>
                <c:pt idx="125">
                  <c:v>92.51</c:v>
                </c:pt>
                <c:pt idx="126">
                  <c:v>92.51</c:v>
                </c:pt>
                <c:pt idx="127">
                  <c:v>92.51</c:v>
                </c:pt>
                <c:pt idx="128">
                  <c:v>92.5</c:v>
                </c:pt>
                <c:pt idx="129">
                  <c:v>92.490000000000009</c:v>
                </c:pt>
                <c:pt idx="130">
                  <c:v>92.47</c:v>
                </c:pt>
                <c:pt idx="131">
                  <c:v>92.45</c:v>
                </c:pt>
                <c:pt idx="132">
                  <c:v>92.43</c:v>
                </c:pt>
                <c:pt idx="133">
                  <c:v>92.4</c:v>
                </c:pt>
                <c:pt idx="134">
                  <c:v>92.36999999999999</c:v>
                </c:pt>
                <c:pt idx="135">
                  <c:v>92.36999999999999</c:v>
                </c:pt>
                <c:pt idx="136">
                  <c:v>90</c:v>
                </c:pt>
                <c:pt idx="137">
                  <c:v>90</c:v>
                </c:pt>
                <c:pt idx="138">
                  <c:v>90</c:v>
                </c:pt>
                <c:pt idx="139">
                  <c:v>90</c:v>
                </c:pt>
                <c:pt idx="140">
                  <c:v>90</c:v>
                </c:pt>
                <c:pt idx="141">
                  <c:v>90</c:v>
                </c:pt>
                <c:pt idx="142">
                  <c:v>90</c:v>
                </c:pt>
                <c:pt idx="143">
                  <c:v>90</c:v>
                </c:pt>
                <c:pt idx="144">
                  <c:v>90</c:v>
                </c:pt>
                <c:pt idx="145">
                  <c:v>90</c:v>
                </c:pt>
                <c:pt idx="146">
                  <c:v>90</c:v>
                </c:pt>
                <c:pt idx="147">
                  <c:v>90</c:v>
                </c:pt>
                <c:pt idx="148">
                  <c:v>90</c:v>
                </c:pt>
                <c:pt idx="149">
                  <c:v>90</c:v>
                </c:pt>
                <c:pt idx="150">
                  <c:v>90</c:v>
                </c:pt>
                <c:pt idx="151">
                  <c:v>90</c:v>
                </c:pt>
                <c:pt idx="152">
                  <c:v>90</c:v>
                </c:pt>
                <c:pt idx="153">
                  <c:v>87.6</c:v>
                </c:pt>
                <c:pt idx="154">
                  <c:v>87.57</c:v>
                </c:pt>
                <c:pt idx="155">
                  <c:v>87.54</c:v>
                </c:pt>
                <c:pt idx="156">
                  <c:v>87.52</c:v>
                </c:pt>
                <c:pt idx="157">
                  <c:v>87.51</c:v>
                </c:pt>
                <c:pt idx="158">
                  <c:v>87.5</c:v>
                </c:pt>
                <c:pt idx="159">
                  <c:v>87.490000000000009</c:v>
                </c:pt>
                <c:pt idx="160">
                  <c:v>87.490000000000009</c:v>
                </c:pt>
                <c:pt idx="161">
                  <c:v>87.490000000000009</c:v>
                </c:pt>
                <c:pt idx="162">
                  <c:v>87.5</c:v>
                </c:pt>
                <c:pt idx="163">
                  <c:v>87.51</c:v>
                </c:pt>
                <c:pt idx="164">
                  <c:v>87.52</c:v>
                </c:pt>
                <c:pt idx="165">
                  <c:v>87.54</c:v>
                </c:pt>
                <c:pt idx="166">
                  <c:v>87.57</c:v>
                </c:pt>
                <c:pt idx="167">
                  <c:v>87.6</c:v>
                </c:pt>
                <c:pt idx="168">
                  <c:v>87.63</c:v>
                </c:pt>
                <c:pt idx="169">
                  <c:v>87.63</c:v>
                </c:pt>
                <c:pt idx="170">
                  <c:v>85.2</c:v>
                </c:pt>
                <c:pt idx="171">
                  <c:v>85.149999999999991</c:v>
                </c:pt>
                <c:pt idx="172">
                  <c:v>85.1</c:v>
                </c:pt>
                <c:pt idx="173">
                  <c:v>85.06</c:v>
                </c:pt>
                <c:pt idx="174">
                  <c:v>85.02</c:v>
                </c:pt>
                <c:pt idx="175">
                  <c:v>85</c:v>
                </c:pt>
                <c:pt idx="176">
                  <c:v>84.990000000000009</c:v>
                </c:pt>
                <c:pt idx="177">
                  <c:v>84.98</c:v>
                </c:pt>
                <c:pt idx="178">
                  <c:v>84.990000000000009</c:v>
                </c:pt>
                <c:pt idx="179">
                  <c:v>85</c:v>
                </c:pt>
                <c:pt idx="180">
                  <c:v>85.02</c:v>
                </c:pt>
                <c:pt idx="181">
                  <c:v>85.06</c:v>
                </c:pt>
                <c:pt idx="182">
                  <c:v>85.1</c:v>
                </c:pt>
                <c:pt idx="183">
                  <c:v>85.149999999999991</c:v>
                </c:pt>
                <c:pt idx="184">
                  <c:v>85.2</c:v>
                </c:pt>
                <c:pt idx="185">
                  <c:v>85.26</c:v>
                </c:pt>
                <c:pt idx="186">
                  <c:v>85.26</c:v>
                </c:pt>
                <c:pt idx="187">
                  <c:v>82.83</c:v>
                </c:pt>
                <c:pt idx="188">
                  <c:v>82.740000000000009</c:v>
                </c:pt>
                <c:pt idx="189">
                  <c:v>82.669999999999987</c:v>
                </c:pt>
                <c:pt idx="190">
                  <c:v>82.61</c:v>
                </c:pt>
                <c:pt idx="191">
                  <c:v>82.56</c:v>
                </c:pt>
                <c:pt idx="192">
                  <c:v>82.53</c:v>
                </c:pt>
                <c:pt idx="193">
                  <c:v>82.51</c:v>
                </c:pt>
                <c:pt idx="194">
                  <c:v>82.5</c:v>
                </c:pt>
                <c:pt idx="195">
                  <c:v>82.51</c:v>
                </c:pt>
                <c:pt idx="196">
                  <c:v>82.53</c:v>
                </c:pt>
                <c:pt idx="197">
                  <c:v>82.56</c:v>
                </c:pt>
                <c:pt idx="198">
                  <c:v>82.61</c:v>
                </c:pt>
                <c:pt idx="199">
                  <c:v>82.669999999999987</c:v>
                </c:pt>
                <c:pt idx="200">
                  <c:v>82.740000000000009</c:v>
                </c:pt>
                <c:pt idx="201">
                  <c:v>82.83</c:v>
                </c:pt>
                <c:pt idx="202">
                  <c:v>82.92</c:v>
                </c:pt>
                <c:pt idx="203">
                  <c:v>82.92</c:v>
                </c:pt>
                <c:pt idx="204">
                  <c:v>80.47</c:v>
                </c:pt>
                <c:pt idx="205">
                  <c:v>80.36</c:v>
                </c:pt>
                <c:pt idx="206">
                  <c:v>80.27</c:v>
                </c:pt>
                <c:pt idx="207">
                  <c:v>80.19</c:v>
                </c:pt>
                <c:pt idx="208">
                  <c:v>80.13</c:v>
                </c:pt>
                <c:pt idx="209">
                  <c:v>80.08</c:v>
                </c:pt>
                <c:pt idx="210">
                  <c:v>80.05</c:v>
                </c:pt>
                <c:pt idx="211">
                  <c:v>80.040000000000006</c:v>
                </c:pt>
                <c:pt idx="212">
                  <c:v>80.05</c:v>
                </c:pt>
                <c:pt idx="213">
                  <c:v>80.08</c:v>
                </c:pt>
                <c:pt idx="214">
                  <c:v>80.13</c:v>
                </c:pt>
                <c:pt idx="215">
                  <c:v>80.19</c:v>
                </c:pt>
                <c:pt idx="216">
                  <c:v>80.27</c:v>
                </c:pt>
                <c:pt idx="217">
                  <c:v>80.36</c:v>
                </c:pt>
                <c:pt idx="218">
                  <c:v>80.47</c:v>
                </c:pt>
                <c:pt idx="219">
                  <c:v>80.59</c:v>
                </c:pt>
                <c:pt idx="220">
                  <c:v>80.59</c:v>
                </c:pt>
                <c:pt idx="221">
                  <c:v>78.149999999999991</c:v>
                </c:pt>
                <c:pt idx="222">
                  <c:v>78.02</c:v>
                </c:pt>
                <c:pt idx="223">
                  <c:v>77.900000000000006</c:v>
                </c:pt>
                <c:pt idx="224">
                  <c:v>77.8</c:v>
                </c:pt>
                <c:pt idx="225">
                  <c:v>77.72</c:v>
                </c:pt>
                <c:pt idx="226">
                  <c:v>77.669999999999987</c:v>
                </c:pt>
                <c:pt idx="227">
                  <c:v>77.63</c:v>
                </c:pt>
                <c:pt idx="228">
                  <c:v>77.61999999999999</c:v>
                </c:pt>
                <c:pt idx="229">
                  <c:v>77.63</c:v>
                </c:pt>
                <c:pt idx="230">
                  <c:v>77.669999999999987</c:v>
                </c:pt>
                <c:pt idx="231">
                  <c:v>77.72</c:v>
                </c:pt>
                <c:pt idx="232">
                  <c:v>77.8</c:v>
                </c:pt>
                <c:pt idx="233">
                  <c:v>77.900000000000006</c:v>
                </c:pt>
                <c:pt idx="234">
                  <c:v>78.02</c:v>
                </c:pt>
                <c:pt idx="235">
                  <c:v>78.149999999999991</c:v>
                </c:pt>
                <c:pt idx="236">
                  <c:v>78.3</c:v>
                </c:pt>
                <c:pt idx="237">
                  <c:v>78.3</c:v>
                </c:pt>
                <c:pt idx="238">
                  <c:v>75.86999999999999</c:v>
                </c:pt>
                <c:pt idx="239">
                  <c:v>75.709999999999994</c:v>
                </c:pt>
                <c:pt idx="240">
                  <c:v>75.569999999999993</c:v>
                </c:pt>
                <c:pt idx="241">
                  <c:v>75.459999999999994</c:v>
                </c:pt>
                <c:pt idx="242">
                  <c:v>75.36999999999999</c:v>
                </c:pt>
                <c:pt idx="243">
                  <c:v>75.3</c:v>
                </c:pt>
                <c:pt idx="244">
                  <c:v>75.260000000000005</c:v>
                </c:pt>
                <c:pt idx="245">
                  <c:v>75.25</c:v>
                </c:pt>
                <c:pt idx="246">
                  <c:v>75.260000000000005</c:v>
                </c:pt>
                <c:pt idx="247">
                  <c:v>75.3</c:v>
                </c:pt>
                <c:pt idx="248">
                  <c:v>75.36999999999999</c:v>
                </c:pt>
                <c:pt idx="249">
                  <c:v>75.459999999999994</c:v>
                </c:pt>
                <c:pt idx="250">
                  <c:v>75.569999999999993</c:v>
                </c:pt>
                <c:pt idx="251">
                  <c:v>75.709999999999994</c:v>
                </c:pt>
                <c:pt idx="252">
                  <c:v>75.86999999999999</c:v>
                </c:pt>
                <c:pt idx="253">
                  <c:v>76.05</c:v>
                </c:pt>
                <c:pt idx="254">
                  <c:v>76.05</c:v>
                </c:pt>
                <c:pt idx="255">
                  <c:v>73.63</c:v>
                </c:pt>
                <c:pt idx="256">
                  <c:v>73.45</c:v>
                </c:pt>
                <c:pt idx="257">
                  <c:v>73.3</c:v>
                </c:pt>
                <c:pt idx="258">
                  <c:v>73.16</c:v>
                </c:pt>
                <c:pt idx="259">
                  <c:v>73.06</c:v>
                </c:pt>
                <c:pt idx="260">
                  <c:v>72.98</c:v>
                </c:pt>
                <c:pt idx="261">
                  <c:v>72.940000000000012</c:v>
                </c:pt>
                <c:pt idx="262">
                  <c:v>72.92</c:v>
                </c:pt>
                <c:pt idx="263">
                  <c:v>72.940000000000012</c:v>
                </c:pt>
                <c:pt idx="264">
                  <c:v>72.98</c:v>
                </c:pt>
                <c:pt idx="265">
                  <c:v>73.06</c:v>
                </c:pt>
                <c:pt idx="266">
                  <c:v>73.16</c:v>
                </c:pt>
                <c:pt idx="267">
                  <c:v>73.3</c:v>
                </c:pt>
                <c:pt idx="268">
                  <c:v>73.45</c:v>
                </c:pt>
                <c:pt idx="269">
                  <c:v>73.63</c:v>
                </c:pt>
                <c:pt idx="270">
                  <c:v>73.83</c:v>
                </c:pt>
                <c:pt idx="271">
                  <c:v>73.83</c:v>
                </c:pt>
                <c:pt idx="272">
                  <c:v>71.45</c:v>
                </c:pt>
                <c:pt idx="273">
                  <c:v>71.25</c:v>
                </c:pt>
                <c:pt idx="274">
                  <c:v>71.069999999999993</c:v>
                </c:pt>
                <c:pt idx="275">
                  <c:v>70.92</c:v>
                </c:pt>
                <c:pt idx="276">
                  <c:v>70.81</c:v>
                </c:pt>
                <c:pt idx="277">
                  <c:v>70.72</c:v>
                </c:pt>
                <c:pt idx="278">
                  <c:v>70.669999999999987</c:v>
                </c:pt>
                <c:pt idx="279">
                  <c:v>70.649999999999991</c:v>
                </c:pt>
                <c:pt idx="280">
                  <c:v>70.669999999999987</c:v>
                </c:pt>
                <c:pt idx="281">
                  <c:v>70.72</c:v>
                </c:pt>
                <c:pt idx="282">
                  <c:v>70.81</c:v>
                </c:pt>
                <c:pt idx="283">
                  <c:v>70.92</c:v>
                </c:pt>
                <c:pt idx="284">
                  <c:v>71.069999999999993</c:v>
                </c:pt>
                <c:pt idx="285">
                  <c:v>71.25</c:v>
                </c:pt>
                <c:pt idx="286">
                  <c:v>71.45</c:v>
                </c:pt>
                <c:pt idx="287">
                  <c:v>71.669999999999987</c:v>
                </c:pt>
                <c:pt idx="288">
                  <c:v>71.669999999999987</c:v>
                </c:pt>
              </c:numCache>
            </c:numRef>
          </c:xVal>
          <c:yVal>
            <c:numRef>
              <c:f>Pos3_M!$B$2:$B$290</c:f>
              <c:numCache>
                <c:formatCode>General</c:formatCode>
                <c:ptCount val="289"/>
                <c:pt idx="0">
                  <c:v>342.92419999999987</c:v>
                </c:pt>
                <c:pt idx="1">
                  <c:v>345.24930000000001</c:v>
                </c:pt>
                <c:pt idx="2">
                  <c:v>347.62520000000001</c:v>
                </c:pt>
                <c:pt idx="3">
                  <c:v>350.04500000000002</c:v>
                </c:pt>
                <c:pt idx="4">
                  <c:v>352.50119999999987</c:v>
                </c:pt>
                <c:pt idx="5">
                  <c:v>354.98540000000003</c:v>
                </c:pt>
                <c:pt idx="6">
                  <c:v>357.48869999999994</c:v>
                </c:pt>
                <c:pt idx="7">
                  <c:v>1.6000000000000003E-3</c:v>
                </c:pt>
                <c:pt idx="8">
                  <c:v>2.5145</c:v>
                </c:pt>
                <c:pt idx="9">
                  <c:v>5.0177999999999994</c:v>
                </c:pt>
                <c:pt idx="10">
                  <c:v>7.5019999999999998</c:v>
                </c:pt>
                <c:pt idx="11">
                  <c:v>9.9582000000000015</c:v>
                </c:pt>
                <c:pt idx="12">
                  <c:v>12.378</c:v>
                </c:pt>
                <c:pt idx="13">
                  <c:v>14.7537</c:v>
                </c:pt>
                <c:pt idx="14">
                  <c:v>17.078699999999998</c:v>
                </c:pt>
                <c:pt idx="15">
                  <c:v>19.347200000000001</c:v>
                </c:pt>
                <c:pt idx="16">
                  <c:v>340.65570000000002</c:v>
                </c:pt>
                <c:pt idx="17">
                  <c:v>342.92419999999987</c:v>
                </c:pt>
                <c:pt idx="18">
                  <c:v>345.24930000000001</c:v>
                </c:pt>
                <c:pt idx="19">
                  <c:v>347.62520000000001</c:v>
                </c:pt>
                <c:pt idx="20">
                  <c:v>350.04500000000002</c:v>
                </c:pt>
                <c:pt idx="21">
                  <c:v>352.50119999999987</c:v>
                </c:pt>
                <c:pt idx="22">
                  <c:v>354.98540000000003</c:v>
                </c:pt>
                <c:pt idx="23">
                  <c:v>357.48869999999994</c:v>
                </c:pt>
                <c:pt idx="24">
                  <c:v>1.6000000000000003E-3</c:v>
                </c:pt>
                <c:pt idx="25">
                  <c:v>2.5145</c:v>
                </c:pt>
                <c:pt idx="26">
                  <c:v>5.0177999999999994</c:v>
                </c:pt>
                <c:pt idx="27">
                  <c:v>7.5019999999999998</c:v>
                </c:pt>
                <c:pt idx="28">
                  <c:v>9.9582000000000015</c:v>
                </c:pt>
                <c:pt idx="29">
                  <c:v>12.378</c:v>
                </c:pt>
                <c:pt idx="30">
                  <c:v>14.7537</c:v>
                </c:pt>
                <c:pt idx="31">
                  <c:v>17.078699999999998</c:v>
                </c:pt>
                <c:pt idx="32">
                  <c:v>19.347200000000001</c:v>
                </c:pt>
                <c:pt idx="33">
                  <c:v>340.65570000000002</c:v>
                </c:pt>
                <c:pt idx="34">
                  <c:v>342.92419999999987</c:v>
                </c:pt>
                <c:pt idx="35">
                  <c:v>345.24930000000001</c:v>
                </c:pt>
                <c:pt idx="36">
                  <c:v>347.62520000000001</c:v>
                </c:pt>
                <c:pt idx="37">
                  <c:v>350.04500000000002</c:v>
                </c:pt>
                <c:pt idx="38">
                  <c:v>352.50119999999987</c:v>
                </c:pt>
                <c:pt idx="39">
                  <c:v>354.98540000000003</c:v>
                </c:pt>
                <c:pt idx="40">
                  <c:v>357.48869999999994</c:v>
                </c:pt>
                <c:pt idx="41">
                  <c:v>1.6000000000000003E-3</c:v>
                </c:pt>
                <c:pt idx="42">
                  <c:v>2.5145</c:v>
                </c:pt>
                <c:pt idx="43">
                  <c:v>5.0177999999999994</c:v>
                </c:pt>
                <c:pt idx="44">
                  <c:v>7.5019999999999998</c:v>
                </c:pt>
                <c:pt idx="45">
                  <c:v>9.9582000000000015</c:v>
                </c:pt>
                <c:pt idx="46">
                  <c:v>12.378</c:v>
                </c:pt>
                <c:pt idx="47">
                  <c:v>14.7537</c:v>
                </c:pt>
                <c:pt idx="48">
                  <c:v>17.078699999999998</c:v>
                </c:pt>
                <c:pt idx="49">
                  <c:v>19.347200000000001</c:v>
                </c:pt>
                <c:pt idx="50">
                  <c:v>340.65570000000002</c:v>
                </c:pt>
                <c:pt idx="51">
                  <c:v>342.92419999999987</c:v>
                </c:pt>
                <c:pt idx="52">
                  <c:v>345.24930000000001</c:v>
                </c:pt>
                <c:pt idx="53">
                  <c:v>347.62520000000001</c:v>
                </c:pt>
                <c:pt idx="54">
                  <c:v>350.04500000000002</c:v>
                </c:pt>
                <c:pt idx="55">
                  <c:v>352.50119999999987</c:v>
                </c:pt>
                <c:pt idx="56">
                  <c:v>354.98540000000003</c:v>
                </c:pt>
                <c:pt idx="57">
                  <c:v>357.48869999999994</c:v>
                </c:pt>
                <c:pt idx="58">
                  <c:v>1.6000000000000003E-3</c:v>
                </c:pt>
                <c:pt idx="59">
                  <c:v>2.5145</c:v>
                </c:pt>
                <c:pt idx="60">
                  <c:v>5.0177999999999994</c:v>
                </c:pt>
                <c:pt idx="61">
                  <c:v>7.5019999999999998</c:v>
                </c:pt>
                <c:pt idx="62">
                  <c:v>9.9582000000000015</c:v>
                </c:pt>
                <c:pt idx="63">
                  <c:v>12.378</c:v>
                </c:pt>
                <c:pt idx="64">
                  <c:v>14.7537</c:v>
                </c:pt>
                <c:pt idx="65">
                  <c:v>17.078699999999998</c:v>
                </c:pt>
                <c:pt idx="66">
                  <c:v>19.347200000000001</c:v>
                </c:pt>
                <c:pt idx="67">
                  <c:v>340.65570000000002</c:v>
                </c:pt>
                <c:pt idx="68">
                  <c:v>342.92419999999987</c:v>
                </c:pt>
                <c:pt idx="69">
                  <c:v>345.24930000000001</c:v>
                </c:pt>
                <c:pt idx="70">
                  <c:v>347.62520000000001</c:v>
                </c:pt>
                <c:pt idx="71">
                  <c:v>350.04500000000002</c:v>
                </c:pt>
                <c:pt idx="72">
                  <c:v>352.50119999999987</c:v>
                </c:pt>
                <c:pt idx="73">
                  <c:v>354.98540000000003</c:v>
                </c:pt>
                <c:pt idx="74">
                  <c:v>357.48869999999994</c:v>
                </c:pt>
                <c:pt idx="75">
                  <c:v>1.6000000000000003E-3</c:v>
                </c:pt>
                <c:pt idx="76">
                  <c:v>2.5145</c:v>
                </c:pt>
                <c:pt idx="77">
                  <c:v>5.0177999999999994</c:v>
                </c:pt>
                <c:pt idx="78">
                  <c:v>7.5019999999999998</c:v>
                </c:pt>
                <c:pt idx="79">
                  <c:v>9.9582000000000015</c:v>
                </c:pt>
                <c:pt idx="80">
                  <c:v>12.378</c:v>
                </c:pt>
                <c:pt idx="81">
                  <c:v>14.7537</c:v>
                </c:pt>
                <c:pt idx="82">
                  <c:v>17.078699999999998</c:v>
                </c:pt>
                <c:pt idx="83">
                  <c:v>19.347200000000001</c:v>
                </c:pt>
                <c:pt idx="84">
                  <c:v>340.65570000000002</c:v>
                </c:pt>
                <c:pt idx="85">
                  <c:v>342.92419999999987</c:v>
                </c:pt>
                <c:pt idx="86">
                  <c:v>345.24930000000001</c:v>
                </c:pt>
                <c:pt idx="87">
                  <c:v>347.62520000000001</c:v>
                </c:pt>
                <c:pt idx="88">
                  <c:v>350.04500000000002</c:v>
                </c:pt>
                <c:pt idx="89">
                  <c:v>352.50119999999987</c:v>
                </c:pt>
                <c:pt idx="90">
                  <c:v>354.98540000000003</c:v>
                </c:pt>
                <c:pt idx="91">
                  <c:v>357.48869999999994</c:v>
                </c:pt>
                <c:pt idx="92">
                  <c:v>1.6000000000000003E-3</c:v>
                </c:pt>
                <c:pt idx="93">
                  <c:v>2.5145</c:v>
                </c:pt>
                <c:pt idx="94">
                  <c:v>5.0177999999999994</c:v>
                </c:pt>
                <c:pt idx="95">
                  <c:v>7.5019999999999998</c:v>
                </c:pt>
                <c:pt idx="96">
                  <c:v>9.9582000000000015</c:v>
                </c:pt>
                <c:pt idx="97">
                  <c:v>12.378</c:v>
                </c:pt>
                <c:pt idx="98">
                  <c:v>14.7537</c:v>
                </c:pt>
                <c:pt idx="99">
                  <c:v>17.078699999999998</c:v>
                </c:pt>
                <c:pt idx="100">
                  <c:v>19.347200000000001</c:v>
                </c:pt>
                <c:pt idx="101">
                  <c:v>340.65570000000002</c:v>
                </c:pt>
                <c:pt idx="102">
                  <c:v>342.92419999999987</c:v>
                </c:pt>
                <c:pt idx="103">
                  <c:v>345.24930000000001</c:v>
                </c:pt>
                <c:pt idx="104">
                  <c:v>347.62520000000001</c:v>
                </c:pt>
                <c:pt idx="105">
                  <c:v>350.04500000000002</c:v>
                </c:pt>
                <c:pt idx="106">
                  <c:v>352.50119999999987</c:v>
                </c:pt>
                <c:pt idx="107">
                  <c:v>354.98540000000003</c:v>
                </c:pt>
                <c:pt idx="108">
                  <c:v>357.48869999999994</c:v>
                </c:pt>
                <c:pt idx="109">
                  <c:v>1.6000000000000003E-3</c:v>
                </c:pt>
                <c:pt idx="110">
                  <c:v>2.5145</c:v>
                </c:pt>
                <c:pt idx="111">
                  <c:v>5.0177999999999994</c:v>
                </c:pt>
                <c:pt idx="112">
                  <c:v>7.5019999999999998</c:v>
                </c:pt>
                <c:pt idx="113">
                  <c:v>9.9582000000000015</c:v>
                </c:pt>
                <c:pt idx="114">
                  <c:v>12.378</c:v>
                </c:pt>
                <c:pt idx="115">
                  <c:v>14.7537</c:v>
                </c:pt>
                <c:pt idx="116">
                  <c:v>17.078699999999998</c:v>
                </c:pt>
                <c:pt idx="117">
                  <c:v>19.347200000000001</c:v>
                </c:pt>
                <c:pt idx="118">
                  <c:v>340.65570000000002</c:v>
                </c:pt>
                <c:pt idx="119">
                  <c:v>342.92419999999987</c:v>
                </c:pt>
                <c:pt idx="120">
                  <c:v>345.24930000000001</c:v>
                </c:pt>
                <c:pt idx="121">
                  <c:v>347.62520000000001</c:v>
                </c:pt>
                <c:pt idx="122">
                  <c:v>350.04500000000002</c:v>
                </c:pt>
                <c:pt idx="123">
                  <c:v>352.50119999999987</c:v>
                </c:pt>
                <c:pt idx="124">
                  <c:v>354.98540000000003</c:v>
                </c:pt>
                <c:pt idx="125">
                  <c:v>357.48869999999994</c:v>
                </c:pt>
                <c:pt idx="126">
                  <c:v>1.6000000000000003E-3</c:v>
                </c:pt>
                <c:pt idx="127">
                  <c:v>2.5145</c:v>
                </c:pt>
                <c:pt idx="128">
                  <c:v>5.0177999999999994</c:v>
                </c:pt>
                <c:pt idx="129">
                  <c:v>7.5019999999999998</c:v>
                </c:pt>
                <c:pt idx="130">
                  <c:v>9.9582000000000015</c:v>
                </c:pt>
                <c:pt idx="131">
                  <c:v>12.378</c:v>
                </c:pt>
                <c:pt idx="132">
                  <c:v>14.7537</c:v>
                </c:pt>
                <c:pt idx="133">
                  <c:v>17.078699999999998</c:v>
                </c:pt>
                <c:pt idx="134">
                  <c:v>19.347200000000001</c:v>
                </c:pt>
                <c:pt idx="135">
                  <c:v>340.65570000000002</c:v>
                </c:pt>
                <c:pt idx="136">
                  <c:v>342.92419999999987</c:v>
                </c:pt>
                <c:pt idx="137">
                  <c:v>345.24930000000001</c:v>
                </c:pt>
                <c:pt idx="138">
                  <c:v>347.62520000000001</c:v>
                </c:pt>
                <c:pt idx="139">
                  <c:v>350.04500000000002</c:v>
                </c:pt>
                <c:pt idx="140">
                  <c:v>352.50119999999987</c:v>
                </c:pt>
                <c:pt idx="141">
                  <c:v>354.98540000000003</c:v>
                </c:pt>
                <c:pt idx="142">
                  <c:v>357.48869999999994</c:v>
                </c:pt>
                <c:pt idx="143">
                  <c:v>1.6000000000000003E-3</c:v>
                </c:pt>
                <c:pt idx="144">
                  <c:v>2.5145</c:v>
                </c:pt>
                <c:pt idx="145">
                  <c:v>5.0177999999999994</c:v>
                </c:pt>
                <c:pt idx="146">
                  <c:v>7.5019999999999998</c:v>
                </c:pt>
                <c:pt idx="147">
                  <c:v>9.9582000000000015</c:v>
                </c:pt>
                <c:pt idx="148">
                  <c:v>12.378</c:v>
                </c:pt>
                <c:pt idx="149">
                  <c:v>14.7537</c:v>
                </c:pt>
                <c:pt idx="150">
                  <c:v>17.078699999999998</c:v>
                </c:pt>
                <c:pt idx="151">
                  <c:v>19.347200000000001</c:v>
                </c:pt>
                <c:pt idx="152">
                  <c:v>340.65570000000002</c:v>
                </c:pt>
                <c:pt idx="153">
                  <c:v>342.92419999999987</c:v>
                </c:pt>
                <c:pt idx="154">
                  <c:v>345.24930000000001</c:v>
                </c:pt>
                <c:pt idx="155">
                  <c:v>347.62520000000001</c:v>
                </c:pt>
                <c:pt idx="156">
                  <c:v>350.04500000000002</c:v>
                </c:pt>
                <c:pt idx="157">
                  <c:v>352.50119999999987</c:v>
                </c:pt>
                <c:pt idx="158">
                  <c:v>354.98540000000003</c:v>
                </c:pt>
                <c:pt idx="159">
                  <c:v>357.48869999999994</c:v>
                </c:pt>
                <c:pt idx="160">
                  <c:v>1.6000000000000003E-3</c:v>
                </c:pt>
                <c:pt idx="161">
                  <c:v>2.5145</c:v>
                </c:pt>
                <c:pt idx="162">
                  <c:v>5.0177999999999994</c:v>
                </c:pt>
                <c:pt idx="163">
                  <c:v>7.5019999999999998</c:v>
                </c:pt>
                <c:pt idx="164">
                  <c:v>9.9582000000000015</c:v>
                </c:pt>
                <c:pt idx="165">
                  <c:v>12.378</c:v>
                </c:pt>
                <c:pt idx="166">
                  <c:v>14.7537</c:v>
                </c:pt>
                <c:pt idx="167">
                  <c:v>17.078699999999998</c:v>
                </c:pt>
                <c:pt idx="168">
                  <c:v>19.347200000000001</c:v>
                </c:pt>
                <c:pt idx="169">
                  <c:v>340.65570000000002</c:v>
                </c:pt>
                <c:pt idx="170">
                  <c:v>342.92419999999987</c:v>
                </c:pt>
                <c:pt idx="171">
                  <c:v>345.24930000000001</c:v>
                </c:pt>
                <c:pt idx="172">
                  <c:v>347.62520000000001</c:v>
                </c:pt>
                <c:pt idx="173">
                  <c:v>350.04500000000002</c:v>
                </c:pt>
                <c:pt idx="174">
                  <c:v>352.50119999999987</c:v>
                </c:pt>
                <c:pt idx="175">
                  <c:v>354.98540000000003</c:v>
                </c:pt>
                <c:pt idx="176">
                  <c:v>357.48869999999994</c:v>
                </c:pt>
                <c:pt idx="177">
                  <c:v>1.6000000000000003E-3</c:v>
                </c:pt>
                <c:pt idx="178">
                  <c:v>2.5145</c:v>
                </c:pt>
                <c:pt idx="179">
                  <c:v>5.0177999999999994</c:v>
                </c:pt>
                <c:pt idx="180">
                  <c:v>7.5019999999999998</c:v>
                </c:pt>
                <c:pt idx="181">
                  <c:v>9.9582000000000015</c:v>
                </c:pt>
                <c:pt idx="182">
                  <c:v>12.378</c:v>
                </c:pt>
                <c:pt idx="183">
                  <c:v>14.7537</c:v>
                </c:pt>
                <c:pt idx="184">
                  <c:v>17.078699999999998</c:v>
                </c:pt>
                <c:pt idx="185">
                  <c:v>19.347200000000001</c:v>
                </c:pt>
                <c:pt idx="186">
                  <c:v>340.65570000000002</c:v>
                </c:pt>
                <c:pt idx="187">
                  <c:v>342.92419999999987</c:v>
                </c:pt>
                <c:pt idx="188">
                  <c:v>345.24930000000001</c:v>
                </c:pt>
                <c:pt idx="189">
                  <c:v>347.62520000000001</c:v>
                </c:pt>
                <c:pt idx="190">
                  <c:v>350.04500000000002</c:v>
                </c:pt>
                <c:pt idx="191">
                  <c:v>352.50119999999987</c:v>
                </c:pt>
                <c:pt idx="192">
                  <c:v>354.98540000000003</c:v>
                </c:pt>
                <c:pt idx="193">
                  <c:v>357.48869999999994</c:v>
                </c:pt>
                <c:pt idx="194">
                  <c:v>1.6000000000000003E-3</c:v>
                </c:pt>
                <c:pt idx="195">
                  <c:v>2.5145</c:v>
                </c:pt>
                <c:pt idx="196">
                  <c:v>5.0177999999999994</c:v>
                </c:pt>
                <c:pt idx="197">
                  <c:v>7.5019999999999998</c:v>
                </c:pt>
                <c:pt idx="198">
                  <c:v>9.9582000000000015</c:v>
                </c:pt>
                <c:pt idx="199">
                  <c:v>12.378</c:v>
                </c:pt>
                <c:pt idx="200">
                  <c:v>14.7537</c:v>
                </c:pt>
                <c:pt idx="201">
                  <c:v>17.078699999999998</c:v>
                </c:pt>
                <c:pt idx="202">
                  <c:v>19.347200000000001</c:v>
                </c:pt>
                <c:pt idx="203">
                  <c:v>340.65570000000002</c:v>
                </c:pt>
                <c:pt idx="204">
                  <c:v>342.92419999999987</c:v>
                </c:pt>
                <c:pt idx="205">
                  <c:v>345.24930000000001</c:v>
                </c:pt>
                <c:pt idx="206">
                  <c:v>347.62520000000001</c:v>
                </c:pt>
                <c:pt idx="207">
                  <c:v>350.04500000000002</c:v>
                </c:pt>
                <c:pt idx="208">
                  <c:v>352.50119999999987</c:v>
                </c:pt>
                <c:pt idx="209">
                  <c:v>354.98540000000003</c:v>
                </c:pt>
                <c:pt idx="210">
                  <c:v>357.48869999999994</c:v>
                </c:pt>
                <c:pt idx="211">
                  <c:v>1.6000000000000003E-3</c:v>
                </c:pt>
                <c:pt idx="212">
                  <c:v>2.5145</c:v>
                </c:pt>
                <c:pt idx="213">
                  <c:v>5.0177999999999994</c:v>
                </c:pt>
                <c:pt idx="214">
                  <c:v>7.5019999999999998</c:v>
                </c:pt>
                <c:pt idx="215">
                  <c:v>9.9582000000000015</c:v>
                </c:pt>
                <c:pt idx="216">
                  <c:v>12.378</c:v>
                </c:pt>
                <c:pt idx="217">
                  <c:v>14.7537</c:v>
                </c:pt>
                <c:pt idx="218">
                  <c:v>17.078699999999998</c:v>
                </c:pt>
                <c:pt idx="219">
                  <c:v>19.347200000000001</c:v>
                </c:pt>
                <c:pt idx="220">
                  <c:v>340.65570000000002</c:v>
                </c:pt>
                <c:pt idx="221">
                  <c:v>342.92419999999987</c:v>
                </c:pt>
                <c:pt idx="222">
                  <c:v>345.24930000000001</c:v>
                </c:pt>
                <c:pt idx="223">
                  <c:v>347.62520000000001</c:v>
                </c:pt>
                <c:pt idx="224">
                  <c:v>350.04500000000002</c:v>
                </c:pt>
                <c:pt idx="225">
                  <c:v>352.50119999999987</c:v>
                </c:pt>
                <c:pt idx="226">
                  <c:v>354.98540000000003</c:v>
                </c:pt>
                <c:pt idx="227">
                  <c:v>357.48869999999994</c:v>
                </c:pt>
                <c:pt idx="228">
                  <c:v>1.6000000000000003E-3</c:v>
                </c:pt>
                <c:pt idx="229">
                  <c:v>2.5145</c:v>
                </c:pt>
                <c:pt idx="230">
                  <c:v>5.0177999999999994</c:v>
                </c:pt>
                <c:pt idx="231">
                  <c:v>7.5019999999999998</c:v>
                </c:pt>
                <c:pt idx="232">
                  <c:v>9.9582000000000015</c:v>
                </c:pt>
                <c:pt idx="233">
                  <c:v>12.378</c:v>
                </c:pt>
                <c:pt idx="234">
                  <c:v>14.7537</c:v>
                </c:pt>
                <c:pt idx="235">
                  <c:v>17.078699999999998</c:v>
                </c:pt>
                <c:pt idx="236">
                  <c:v>19.347200000000001</c:v>
                </c:pt>
                <c:pt idx="237">
                  <c:v>340.65570000000002</c:v>
                </c:pt>
                <c:pt idx="238">
                  <c:v>342.92419999999987</c:v>
                </c:pt>
                <c:pt idx="239">
                  <c:v>345.24930000000001</c:v>
                </c:pt>
                <c:pt idx="240">
                  <c:v>347.62520000000001</c:v>
                </c:pt>
                <c:pt idx="241">
                  <c:v>350.04500000000002</c:v>
                </c:pt>
                <c:pt idx="242">
                  <c:v>352.50119999999987</c:v>
                </c:pt>
                <c:pt idx="243">
                  <c:v>354.98540000000003</c:v>
                </c:pt>
                <c:pt idx="244">
                  <c:v>357.48869999999994</c:v>
                </c:pt>
                <c:pt idx="245">
                  <c:v>1.6000000000000003E-3</c:v>
                </c:pt>
                <c:pt idx="246">
                  <c:v>2.5145</c:v>
                </c:pt>
                <c:pt idx="247">
                  <c:v>5.0177999999999994</c:v>
                </c:pt>
                <c:pt idx="248">
                  <c:v>7.5019999999999998</c:v>
                </c:pt>
                <c:pt idx="249">
                  <c:v>9.9582000000000015</c:v>
                </c:pt>
                <c:pt idx="250">
                  <c:v>12.378</c:v>
                </c:pt>
                <c:pt idx="251">
                  <c:v>14.7537</c:v>
                </c:pt>
                <c:pt idx="252">
                  <c:v>17.078699999999998</c:v>
                </c:pt>
                <c:pt idx="253">
                  <c:v>19.347200000000001</c:v>
                </c:pt>
                <c:pt idx="254">
                  <c:v>340.65570000000002</c:v>
                </c:pt>
                <c:pt idx="255">
                  <c:v>342.92419999999987</c:v>
                </c:pt>
                <c:pt idx="256">
                  <c:v>345.24930000000001</c:v>
                </c:pt>
                <c:pt idx="257">
                  <c:v>347.62520000000001</c:v>
                </c:pt>
                <c:pt idx="258">
                  <c:v>350.04500000000002</c:v>
                </c:pt>
                <c:pt idx="259">
                  <c:v>352.50119999999987</c:v>
                </c:pt>
                <c:pt idx="260">
                  <c:v>354.98540000000003</c:v>
                </c:pt>
                <c:pt idx="261">
                  <c:v>357.48869999999994</c:v>
                </c:pt>
                <c:pt idx="262">
                  <c:v>1.6000000000000003E-3</c:v>
                </c:pt>
                <c:pt idx="263">
                  <c:v>2.5145</c:v>
                </c:pt>
                <c:pt idx="264">
                  <c:v>5.0177999999999994</c:v>
                </c:pt>
                <c:pt idx="265">
                  <c:v>7.5019999999999998</c:v>
                </c:pt>
                <c:pt idx="266">
                  <c:v>9.9582000000000015</c:v>
                </c:pt>
                <c:pt idx="267">
                  <c:v>12.378</c:v>
                </c:pt>
                <c:pt idx="268">
                  <c:v>14.7537</c:v>
                </c:pt>
                <c:pt idx="269">
                  <c:v>17.078699999999998</c:v>
                </c:pt>
                <c:pt idx="270">
                  <c:v>19.347200000000001</c:v>
                </c:pt>
                <c:pt idx="271">
                  <c:v>340.65570000000002</c:v>
                </c:pt>
                <c:pt idx="272">
                  <c:v>342.92419999999987</c:v>
                </c:pt>
                <c:pt idx="273">
                  <c:v>345.24930000000001</c:v>
                </c:pt>
                <c:pt idx="274">
                  <c:v>347.62520000000001</c:v>
                </c:pt>
                <c:pt idx="275">
                  <c:v>350.04500000000002</c:v>
                </c:pt>
                <c:pt idx="276">
                  <c:v>352.50119999999987</c:v>
                </c:pt>
                <c:pt idx="277">
                  <c:v>354.98540000000003</c:v>
                </c:pt>
                <c:pt idx="278">
                  <c:v>357.48869999999994</c:v>
                </c:pt>
                <c:pt idx="279">
                  <c:v>1.6000000000000003E-3</c:v>
                </c:pt>
                <c:pt idx="280">
                  <c:v>2.5145</c:v>
                </c:pt>
                <c:pt idx="281">
                  <c:v>5.0177999999999994</c:v>
                </c:pt>
                <c:pt idx="282">
                  <c:v>7.5019999999999998</c:v>
                </c:pt>
                <c:pt idx="283">
                  <c:v>9.9582000000000015</c:v>
                </c:pt>
                <c:pt idx="284">
                  <c:v>12.378</c:v>
                </c:pt>
                <c:pt idx="285">
                  <c:v>14.7537</c:v>
                </c:pt>
                <c:pt idx="286">
                  <c:v>17.078699999999998</c:v>
                </c:pt>
                <c:pt idx="287">
                  <c:v>19.347200000000001</c:v>
                </c:pt>
                <c:pt idx="288">
                  <c:v>340.65570000000002</c:v>
                </c:pt>
              </c:numCache>
            </c:numRef>
          </c:yVal>
          <c:smooth val="0"/>
          <c:extLst>
            <c:ext xmlns:c16="http://schemas.microsoft.com/office/drawing/2014/chart" uri="{C3380CC4-5D6E-409C-BE32-E72D297353CC}">
              <c16:uniqueId val="{00000001-0146-452E-A903-479A794FCBBC}"/>
            </c:ext>
          </c:extLst>
        </c:ser>
        <c:ser>
          <c:idx val="6"/>
          <c:order val="2"/>
          <c:spPr>
            <a:ln w="28575">
              <a:noFill/>
            </a:ln>
          </c:spPr>
          <c:marker>
            <c:symbol val="diamond"/>
            <c:size val="3"/>
            <c:spPr>
              <a:ln>
                <a:solidFill>
                  <a:srgbClr val="0070C0"/>
                </a:solidFill>
              </a:ln>
            </c:spPr>
          </c:marker>
          <c:xVal>
            <c:numRef>
              <c:f>Pos2_B!$AN$2:$AN$290</c:f>
              <c:numCache>
                <c:formatCode>General</c:formatCode>
                <c:ptCount val="289"/>
                <c:pt idx="0">
                  <c:v>107.40833021377146</c:v>
                </c:pt>
                <c:pt idx="1">
                  <c:v>108.45571237293086</c:v>
                </c:pt>
                <c:pt idx="2">
                  <c:v>109.50545424973349</c:v>
                </c:pt>
                <c:pt idx="3">
                  <c:v>110.55265658892895</c:v>
                </c:pt>
                <c:pt idx="4">
                  <c:v>111.5921016491458</c:v>
                </c:pt>
                <c:pt idx="5">
                  <c:v>112.61834395975055</c:v>
                </c:pt>
                <c:pt idx="6">
                  <c:v>113.62581904633358</c:v>
                </c:pt>
                <c:pt idx="7">
                  <c:v>114.60896643933481</c:v>
                </c:pt>
                <c:pt idx="8">
                  <c:v>115.56236177336396</c:v>
                </c:pt>
                <c:pt idx="9">
                  <c:v>116.4808515760179</c:v>
                </c:pt>
                <c:pt idx="10">
                  <c:v>117.35968361894082</c:v>
                </c:pt>
                <c:pt idx="11">
                  <c:v>118.1946255978765</c:v>
                </c:pt>
                <c:pt idx="12">
                  <c:v>118.9820654827835</c:v>
                </c:pt>
                <c:pt idx="13">
                  <c:v>119.71908809932421</c:v>
                </c:pt>
                <c:pt idx="14">
                  <c:v>120.403524240471</c:v>
                </c:pt>
                <c:pt idx="15">
                  <c:v>121.03397065789396</c:v>
                </c:pt>
                <c:pt idx="16">
                  <c:v>121.60978140303042</c:v>
                </c:pt>
                <c:pt idx="17">
                  <c:v>109.0759826108019</c:v>
                </c:pt>
                <c:pt idx="18">
                  <c:v>110.16626933730863</c:v>
                </c:pt>
                <c:pt idx="19">
                  <c:v>111.25836778663519</c:v>
                </c:pt>
                <c:pt idx="20">
                  <c:v>112.3469638733733</c:v>
                </c:pt>
                <c:pt idx="21">
                  <c:v>113.42638964026487</c:v>
                </c:pt>
                <c:pt idx="22">
                  <c:v>114.49072324633153</c:v>
                </c:pt>
                <c:pt idx="23">
                  <c:v>115.53390968828384</c:v>
                </c:pt>
                <c:pt idx="24">
                  <c:v>116.54989822647703</c:v>
                </c:pt>
                <c:pt idx="25">
                  <c:v>117.53279069832928</c:v>
                </c:pt>
                <c:pt idx="26">
                  <c:v>118.47699343221072</c:v>
                </c:pt>
                <c:pt idx="27">
                  <c:v>119.37736454878188</c:v>
                </c:pt>
                <c:pt idx="28">
                  <c:v>120.22934823005103</c:v>
                </c:pt>
                <c:pt idx="29">
                  <c:v>121.02908813624786</c:v>
                </c:pt>
                <c:pt idx="30">
                  <c:v>121.77351353140314</c:v>
                </c:pt>
                <c:pt idx="31">
                  <c:v>122.46039369835593</c:v>
                </c:pt>
                <c:pt idx="32">
                  <c:v>123.08835864468102</c:v>
                </c:pt>
                <c:pt idx="33">
                  <c:v>123.6568866286396</c:v>
                </c:pt>
                <c:pt idx="34">
                  <c:v>110.768022862509</c:v>
                </c:pt>
                <c:pt idx="35">
                  <c:v>111.90264944801982</c:v>
                </c:pt>
                <c:pt idx="36">
                  <c:v>113.03860117513757</c:v>
                </c:pt>
                <c:pt idx="37">
                  <c:v>114.17013467562747</c:v>
                </c:pt>
                <c:pt idx="38">
                  <c:v>115.29111246968496</c:v>
                </c:pt>
                <c:pt idx="39">
                  <c:v>116.39511206789095</c:v>
                </c:pt>
                <c:pt idx="40">
                  <c:v>117.47555891602491</c:v>
                </c:pt>
                <c:pt idx="41">
                  <c:v>118.52587887664791</c:v>
                </c:pt>
                <c:pt idx="42">
                  <c:v>119.53966383707319</c:v>
                </c:pt>
                <c:pt idx="43">
                  <c:v>120.51084225337216</c:v>
                </c:pt>
                <c:pt idx="44">
                  <c:v>121.43384525608903</c:v>
                </c:pt>
                <c:pt idx="45">
                  <c:v>122.30375857765192</c:v>
                </c:pt>
                <c:pt idx="46">
                  <c:v>123.11645113931135</c:v>
                </c:pt>
                <c:pt idx="47">
                  <c:v>123.86867265097558</c:v>
                </c:pt>
                <c:pt idx="48">
                  <c:v>124.55811488334329</c:v>
                </c:pt>
                <c:pt idx="49">
                  <c:v>125.18343409804635</c:v>
                </c:pt>
                <c:pt idx="50">
                  <c:v>125.74423511949449</c:v>
                </c:pt>
                <c:pt idx="51">
                  <c:v>112.47898320181129</c:v>
                </c:pt>
                <c:pt idx="52">
                  <c:v>113.65917476165238</c:v>
                </c:pt>
                <c:pt idx="53">
                  <c:v>114.84028836826626</c:v>
                </c:pt>
                <c:pt idx="54">
                  <c:v>116.01614246484792</c:v>
                </c:pt>
                <c:pt idx="55">
                  <c:v>117.18011597214822</c:v>
                </c:pt>
                <c:pt idx="56">
                  <c:v>118.32526601706137</c:v>
                </c:pt>
                <c:pt idx="57">
                  <c:v>119.4444729456973</c:v>
                </c:pt>
                <c:pt idx="58">
                  <c:v>120.53060814592175</c:v>
                </c:pt>
                <c:pt idx="59">
                  <c:v>121.57671775570358</c:v>
                </c:pt>
                <c:pt idx="60">
                  <c:v>122.57621319327859</c:v>
                </c:pt>
                <c:pt idx="61">
                  <c:v>123.52305793442849</c:v>
                </c:pt>
                <c:pt idx="62">
                  <c:v>124.41193935920612</c:v>
                </c:pt>
                <c:pt idx="63">
                  <c:v>125.2384149722628</c:v>
                </c:pt>
                <c:pt idx="64">
                  <c:v>125.99902389751432</c:v>
                </c:pt>
                <c:pt idx="65">
                  <c:v>126.69135712097939</c:v>
                </c:pt>
                <c:pt idx="66">
                  <c:v>127.31408321098544</c:v>
                </c:pt>
                <c:pt idx="67">
                  <c:v>127.8669297781141</c:v>
                </c:pt>
                <c:pt idx="68">
                  <c:v>114.20279875794063</c:v>
                </c:pt>
                <c:pt idx="69">
                  <c:v>115.42952421181633</c:v>
                </c:pt>
                <c:pt idx="70">
                  <c:v>116.65687522945063</c:v>
                </c:pt>
                <c:pt idx="71">
                  <c:v>117.87823004199285</c:v>
                </c:pt>
                <c:pt idx="72">
                  <c:v>119.08647660183298</c:v>
                </c:pt>
                <c:pt idx="73">
                  <c:v>120.27413800124175</c:v>
                </c:pt>
                <c:pt idx="74">
                  <c:v>121.43352890849953</c:v>
                </c:pt>
                <c:pt idx="75">
                  <c:v>122.55693853598481</c:v>
                </c:pt>
                <c:pt idx="76">
                  <c:v>123.63683284559943</c:v>
                </c:pt>
                <c:pt idx="77">
                  <c:v>124.66606614959994</c:v>
                </c:pt>
                <c:pt idx="78">
                  <c:v>125.63809035011315</c:v>
                </c:pt>
                <c:pt idx="79">
                  <c:v>126.54714911992723</c:v>
                </c:pt>
                <c:pt idx="80">
                  <c:v>127.38844460542258</c:v>
                </c:pt>
                <c:pt idx="81">
                  <c:v>128.15826581756747</c:v>
                </c:pt>
                <c:pt idx="82">
                  <c:v>128.85407066251631</c:v>
                </c:pt>
                <c:pt idx="83">
                  <c:v>129.47451724833846</c:v>
                </c:pt>
                <c:pt idx="84">
                  <c:v>130.01944423359052</c:v>
                </c:pt>
                <c:pt idx="85">
                  <c:v>115.93287195627508</c:v>
                </c:pt>
                <c:pt idx="86">
                  <c:v>117.20679900284216</c:v>
                </c:pt>
                <c:pt idx="87">
                  <c:v>118.48118516897377</c:v>
                </c:pt>
                <c:pt idx="88">
                  <c:v>119.74897464316531</c:v>
                </c:pt>
                <c:pt idx="89">
                  <c:v>121.0025652620576</c:v>
                </c:pt>
                <c:pt idx="90">
                  <c:v>122.23394016171606</c:v>
                </c:pt>
                <c:pt idx="91">
                  <c:v>123.43483439349174</c:v>
                </c:pt>
                <c:pt idx="92">
                  <c:v>124.59693222159956</c:v>
                </c:pt>
                <c:pt idx="93">
                  <c:v>125.71208765426628</c:v>
                </c:pt>
                <c:pt idx="94">
                  <c:v>126.77255777106784</c:v>
                </c:pt>
                <c:pt idx="95">
                  <c:v>127.7712360097976</c:v>
                </c:pt>
                <c:pt idx="96">
                  <c:v>128.70187117570833</c:v>
                </c:pt>
                <c:pt idx="97">
                  <c:v>129.55925786340271</c:v>
                </c:pt>
                <c:pt idx="98">
                  <c:v>130.33938541101674</c:v>
                </c:pt>
                <c:pt idx="99">
                  <c:v>131.03953539777848</c:v>
                </c:pt>
                <c:pt idx="100">
                  <c:v>131.65832177213002</c:v>
                </c:pt>
                <c:pt idx="101">
                  <c:v>132.19567246884475</c:v>
                </c:pt>
                <c:pt idx="102">
                  <c:v>117.66215937218647</c:v>
                </c:pt>
                <c:pt idx="103">
                  <c:v>118.98361225156359</c:v>
                </c:pt>
                <c:pt idx="104">
                  <c:v>120.30551065133629</c:v>
                </c:pt>
                <c:pt idx="105">
                  <c:v>121.62038028488212</c:v>
                </c:pt>
                <c:pt idx="106">
                  <c:v>122.92013942143016</c:v>
                </c:pt>
                <c:pt idx="107">
                  <c:v>124.19623473843851</c:v>
                </c:pt>
                <c:pt idx="108">
                  <c:v>125.43981617696153</c:v>
                </c:pt>
                <c:pt idx="109">
                  <c:v>126.64194698756344</c:v>
                </c:pt>
                <c:pt idx="110">
                  <c:v>127.79384166728586</c:v>
                </c:pt>
                <c:pt idx="111">
                  <c:v>128.88712104521449</c:v>
                </c:pt>
                <c:pt idx="112">
                  <c:v>129.91407081715573</c:v>
                </c:pt>
                <c:pt idx="113">
                  <c:v>130.86788783092405</c:v>
                </c:pt>
                <c:pt idx="114">
                  <c:v>131.74289780973339</c:v>
                </c:pt>
                <c:pt idx="115">
                  <c:v>132.53472926553937</c:v>
                </c:pt>
                <c:pt idx="116">
                  <c:v>133.24043117113817</c:v>
                </c:pt>
                <c:pt idx="117">
                  <c:v>133.85852632571192</c:v>
                </c:pt>
                <c:pt idx="118">
                  <c:v>134.38899777455543</c:v>
                </c:pt>
                <c:pt idx="119">
                  <c:v>119.38327932235968</c:v>
                </c:pt>
                <c:pt idx="120">
                  <c:v>120.75220118092194</c:v>
                </c:pt>
                <c:pt idx="121">
                  <c:v>122.12172891384419</c:v>
                </c:pt>
                <c:pt idx="122">
                  <c:v>123.48399573333096</c:v>
                </c:pt>
                <c:pt idx="123">
                  <c:v>124.83046193050835</c:v>
                </c:pt>
                <c:pt idx="124">
                  <c:v>126.15205230005934</c:v>
                </c:pt>
                <c:pt idx="125">
                  <c:v>127.43933652171039</c:v>
                </c:pt>
                <c:pt idx="126">
                  <c:v>128.6827494710237</c:v>
                </c:pt>
                <c:pt idx="127">
                  <c:v>129.87284469855732</c:v>
                </c:pt>
                <c:pt idx="128">
                  <c:v>131.00057044626533</c:v>
                </c:pt>
                <c:pt idx="129">
                  <c:v>132.05755400549714</c:v>
                </c:pt>
                <c:pt idx="130">
                  <c:v>133.03637748051159</c:v>
                </c:pt>
                <c:pt idx="131">
                  <c:v>133.93082663441319</c:v>
                </c:pt>
                <c:pt idx="132">
                  <c:v>134.73609490723337</c:v>
                </c:pt>
                <c:pt idx="133">
                  <c:v>135.44892715844981</c:v>
                </c:pt>
                <c:pt idx="134">
                  <c:v>136.06769214391051</c:v>
                </c:pt>
                <c:pt idx="135">
                  <c:v>136.59237876673379</c:v>
                </c:pt>
                <c:pt idx="136">
                  <c:v>121.08863703818267</c:v>
                </c:pt>
                <c:pt idx="137">
                  <c:v>122.50455860466454</c:v>
                </c:pt>
                <c:pt idx="138">
                  <c:v>123.92143856056582</c:v>
                </c:pt>
                <c:pt idx="139">
                  <c:v>125.33105471000876</c:v>
                </c:pt>
                <c:pt idx="140">
                  <c:v>126.72444311031407</c:v>
                </c:pt>
                <c:pt idx="141">
                  <c:v>128.09203386301647</c:v>
                </c:pt>
                <c:pt idx="142">
                  <c:v>129.42383349769594</c:v>
                </c:pt>
                <c:pt idx="143">
                  <c:v>130.70965204875014</c:v>
                </c:pt>
                <c:pt idx="144">
                  <c:v>131.93936907221391</c:v>
                </c:pt>
                <c:pt idx="145">
                  <c:v>133.10322863538073</c:v>
                </c:pt>
                <c:pt idx="146">
                  <c:v>134.19214913759797</c:v>
                </c:pt>
                <c:pt idx="147">
                  <c:v>135.19803021461709</c:v>
                </c:pt>
                <c:pt idx="148">
                  <c:v>136.11403655932054</c:v>
                </c:pt>
                <c:pt idx="149">
                  <c:v>136.93483788324104</c:v>
                </c:pt>
                <c:pt idx="150">
                  <c:v>137.6567859431434</c:v>
                </c:pt>
                <c:pt idx="151">
                  <c:v>138.27801376565404</c:v>
                </c:pt>
                <c:pt idx="152">
                  <c:v>138.79844867187251</c:v>
                </c:pt>
                <c:pt idx="153">
                  <c:v>122.77056296593133</c:v>
                </c:pt>
                <c:pt idx="154">
                  <c:v>124.23257902415868</c:v>
                </c:pt>
                <c:pt idx="155">
                  <c:v>125.69611217484368</c:v>
                </c:pt>
                <c:pt idx="156">
                  <c:v>127.15263334363441</c:v>
                </c:pt>
                <c:pt idx="157">
                  <c:v>128.59280102432658</c:v>
                </c:pt>
                <c:pt idx="158">
                  <c:v>130.00659173043931</c:v>
                </c:pt>
                <c:pt idx="159">
                  <c:v>131.38348006824833</c:v>
                </c:pt>
                <c:pt idx="160">
                  <c:v>132.71266799864151</c:v>
                </c:pt>
                <c:pt idx="161">
                  <c:v>133.98335906763944</c:v>
                </c:pt>
                <c:pt idx="162">
                  <c:v>135.18506898585386</c:v>
                </c:pt>
                <c:pt idx="163">
                  <c:v>136.30795922902732</c:v>
                </c:pt>
                <c:pt idx="164">
                  <c:v>137.34317579193629</c:v>
                </c:pt>
                <c:pt idx="165">
                  <c:v>138.28317151846278</c:v>
                </c:pt>
                <c:pt idx="166">
                  <c:v>139.12198835589814</c:v>
                </c:pt>
                <c:pt idx="167">
                  <c:v>139.85547625560383</c:v>
                </c:pt>
                <c:pt idx="168">
                  <c:v>140.4814288589555</c:v>
                </c:pt>
                <c:pt idx="169">
                  <c:v>140.9996226636116</c:v>
                </c:pt>
                <c:pt idx="170">
                  <c:v>124.42145872569625</c:v>
                </c:pt>
                <c:pt idx="171">
                  <c:v>125.92821355090818</c:v>
                </c:pt>
                <c:pt idx="172">
                  <c:v>127.43725890840197</c:v>
                </c:pt>
                <c:pt idx="173">
                  <c:v>128.93981863899776</c:v>
                </c:pt>
                <c:pt idx="174">
                  <c:v>130.42623358009976</c:v>
                </c:pt>
                <c:pt idx="175">
                  <c:v>131.88608261750517</c:v>
                </c:pt>
                <c:pt idx="176">
                  <c:v>133.30835544485464</c:v>
                </c:pt>
                <c:pt idx="177">
                  <c:v>134.68167835589614</c:v>
                </c:pt>
                <c:pt idx="178">
                  <c:v>135.9945909163626</c:v>
                </c:pt>
                <c:pt idx="179">
                  <c:v>137.23586702849983</c:v>
                </c:pt>
                <c:pt idx="180">
                  <c:v>138.39486885034879</c:v>
                </c:pt>
                <c:pt idx="181">
                  <c:v>139.46191659853804</c:v>
                </c:pt>
                <c:pt idx="182">
                  <c:v>140.42865206402848</c:v>
                </c:pt>
                <c:pt idx="183">
                  <c:v>141.28836964215296</c:v>
                </c:pt>
                <c:pt idx="184">
                  <c:v>142.03628699593889</c:v>
                </c:pt>
                <c:pt idx="185">
                  <c:v>142.6697292819305</c:v>
                </c:pt>
                <c:pt idx="186">
                  <c:v>143.18820686113918</c:v>
                </c:pt>
                <c:pt idx="187">
                  <c:v>126.03394465366304</c:v>
                </c:pt>
                <c:pt idx="188">
                  <c:v>127.58362720254897</c:v>
                </c:pt>
                <c:pt idx="189">
                  <c:v>129.13659029808289</c:v>
                </c:pt>
                <c:pt idx="190">
                  <c:v>130.68388101037795</c:v>
                </c:pt>
                <c:pt idx="191">
                  <c:v>132.21559539857867</c:v>
                </c:pt>
                <c:pt idx="192">
                  <c:v>133.72098596871621</c:v>
                </c:pt>
                <c:pt idx="193">
                  <c:v>135.18862162456637</c:v>
                </c:pt>
                <c:pt idx="194">
                  <c:v>136.60660337736033</c:v>
                </c:pt>
                <c:pt idx="195">
                  <c:v>137.96283620149376</c:v>
                </c:pt>
                <c:pt idx="196">
                  <c:v>139.245353504913</c:v>
                </c:pt>
                <c:pt idx="197">
                  <c:v>140.44268563000233</c:v>
                </c:pt>
                <c:pt idx="198">
                  <c:v>141.54425769039381</c:v>
                </c:pt>
                <c:pt idx="199">
                  <c:v>142.54079530524362</c:v>
                </c:pt>
                <c:pt idx="200">
                  <c:v>143.42471035847547</c:v>
                </c:pt>
                <c:pt idx="201">
                  <c:v>144.19043429491342</c:v>
                </c:pt>
                <c:pt idx="202">
                  <c:v>144.83466551550856</c:v>
                </c:pt>
                <c:pt idx="203">
                  <c:v>145.35650176642551</c:v>
                </c:pt>
                <c:pt idx="204">
                  <c:v>127.60100271780742</c:v>
                </c:pt>
                <c:pt idx="205">
                  <c:v>129.19135196857118</c:v>
                </c:pt>
                <c:pt idx="206">
                  <c:v>130.7861824086292</c:v>
                </c:pt>
                <c:pt idx="207">
                  <c:v>132.37644379860453</c:v>
                </c:pt>
                <c:pt idx="208">
                  <c:v>133.95207231815536</c:v>
                </c:pt>
                <c:pt idx="209">
                  <c:v>135.50208039644281</c:v>
                </c:pt>
                <c:pt idx="210">
                  <c:v>137.01469817549847</c:v>
                </c:pt>
                <c:pt idx="211">
                  <c:v>138.47757182201002</c:v>
                </c:pt>
                <c:pt idx="212">
                  <c:v>139.87802193321761</c:v>
                </c:pt>
                <c:pt idx="213">
                  <c:v>141.20336221472985</c:v>
                </c:pt>
                <c:pt idx="214">
                  <c:v>142.44127406615257</c:v>
                </c:pt>
                <c:pt idx="215">
                  <c:v>143.58022638866069</c:v>
                </c:pt>
                <c:pt idx="216">
                  <c:v>144.60992185360996</c:v>
                </c:pt>
                <c:pt idx="217">
                  <c:v>145.52174175280501</c:v>
                </c:pt>
                <c:pt idx="218">
                  <c:v>146.30915306874059</c:v>
                </c:pt>
                <c:pt idx="219">
                  <c:v>146.96803616751032</c:v>
                </c:pt>
                <c:pt idx="220">
                  <c:v>147.49689245539369</c:v>
                </c:pt>
                <c:pt idx="221">
                  <c:v>129.1161089399003</c:v>
                </c:pt>
                <c:pt idx="222">
                  <c:v>130.74442940594554</c:v>
                </c:pt>
                <c:pt idx="223">
                  <c:v>132.37862779689701</c:v>
                </c:pt>
                <c:pt idx="224">
                  <c:v>134.00964314339291</c:v>
                </c:pt>
                <c:pt idx="225">
                  <c:v>135.62734694309506</c:v>
                </c:pt>
                <c:pt idx="226">
                  <c:v>137.22061184657309</c:v>
                </c:pt>
                <c:pt idx="227">
                  <c:v>138.77742919114576</c:v>
                </c:pt>
                <c:pt idx="228">
                  <c:v>140.28508232008539</c:v>
                </c:pt>
                <c:pt idx="229">
                  <c:v>141.73038184387431</c:v>
                </c:pt>
                <c:pt idx="230">
                  <c:v>143.09996726201524</c:v>
                </c:pt>
                <c:pt idx="231">
                  <c:v>144.38067600887706</c:v>
                </c:pt>
                <c:pt idx="232">
                  <c:v>145.55997522755411</c:v>
                </c:pt>
                <c:pt idx="233">
                  <c:v>146.62644280024836</c:v>
                </c:pt>
                <c:pt idx="234">
                  <c:v>147.57027247648347</c:v>
                </c:pt>
                <c:pt idx="235">
                  <c:v>148.38376480816885</c:v>
                </c:pt>
                <c:pt idx="236">
                  <c:v>149.06175424113661</c:v>
                </c:pt>
                <c:pt idx="237">
                  <c:v>149.60191769761587</c:v>
                </c:pt>
                <c:pt idx="238">
                  <c:v>130.57335021950959</c:v>
                </c:pt>
                <c:pt idx="239">
                  <c:v>132.23653733547741</c:v>
                </c:pt>
                <c:pt idx="240">
                  <c:v>133.90717165595305</c:v>
                </c:pt>
                <c:pt idx="241">
                  <c:v>135.57627251422957</c:v>
                </c:pt>
                <c:pt idx="242">
                  <c:v>137.23374967852271</c:v>
                </c:pt>
                <c:pt idx="243">
                  <c:v>138.86844828049152</c:v>
                </c:pt>
                <c:pt idx="244">
                  <c:v>140.46823773037681</c:v>
                </c:pt>
                <c:pt idx="245">
                  <c:v>142.02015277003341</c:v>
                </c:pt>
                <c:pt idx="246">
                  <c:v>143.51059540939735</c:v>
                </c:pt>
                <c:pt idx="247">
                  <c:v>144.92560652740804</c:v>
                </c:pt>
                <c:pt idx="248">
                  <c:v>146.25121452727367</c:v>
                </c:pt>
                <c:pt idx="249">
                  <c:v>147.47386432957839</c:v>
                </c:pt>
                <c:pt idx="250">
                  <c:v>148.5809217015611</c:v>
                </c:pt>
                <c:pt idx="251">
                  <c:v>149.5612344752106</c:v>
                </c:pt>
                <c:pt idx="252">
                  <c:v>150.40571417315536</c:v>
                </c:pt>
                <c:pt idx="253">
                  <c:v>151.10788219054373</c:v>
                </c:pt>
                <c:pt idx="254">
                  <c:v>151.66431022649846</c:v>
                </c:pt>
                <c:pt idx="255">
                  <c:v>131.9675215320618</c:v>
                </c:pt>
                <c:pt idx="256">
                  <c:v>133.66209634440574</c:v>
                </c:pt>
                <c:pt idx="257">
                  <c:v>135.36582768391335</c:v>
                </c:pt>
                <c:pt idx="258">
                  <c:v>137.06990744590644</c:v>
                </c:pt>
                <c:pt idx="259">
                  <c:v>138.76439101816055</c:v>
                </c:pt>
                <c:pt idx="260">
                  <c:v>140.4382171200898</c:v>
                </c:pt>
                <c:pt idx="261">
                  <c:v>142.07926473171389</c:v>
                </c:pt>
                <c:pt idx="262">
                  <c:v>143.67445568513256</c:v>
                </c:pt>
                <c:pt idx="263">
                  <c:v>145.20991347822675</c:v>
                </c:pt>
                <c:pt idx="264">
                  <c:v>146.67119097311084</c:v>
                </c:pt>
                <c:pt idx="265">
                  <c:v>148.04358095800518</c:v>
                </c:pt>
                <c:pt idx="266">
                  <c:v>149.31252241757866</c:v>
                </c:pt>
                <c:pt idx="267">
                  <c:v>150.46410938158061</c:v>
                </c:pt>
                <c:pt idx="268">
                  <c:v>151.48569585712937</c:v>
                </c:pt>
                <c:pt idx="269">
                  <c:v>152.36656829214482</c:v>
                </c:pt>
                <c:pt idx="270">
                  <c:v>153.09862831835332</c:v>
                </c:pt>
                <c:pt idx="271">
                  <c:v>153.67700040975834</c:v>
                </c:pt>
                <c:pt idx="272">
                  <c:v>133.29420072944677</c:v>
                </c:pt>
                <c:pt idx="273">
                  <c:v>135.01635310922495</c:v>
                </c:pt>
                <c:pt idx="274">
                  <c:v>136.74947056159576</c:v>
                </c:pt>
                <c:pt idx="275">
                  <c:v>138.48500738223893</c:v>
                </c:pt>
                <c:pt idx="276">
                  <c:v>140.21327223574099</c:v>
                </c:pt>
                <c:pt idx="277">
                  <c:v>141.92342316041444</c:v>
                </c:pt>
                <c:pt idx="278">
                  <c:v>143.60349101611101</c:v>
                </c:pt>
                <c:pt idx="279">
                  <c:v>145.24043934645019</c:v>
                </c:pt>
                <c:pt idx="280">
                  <c:v>146.82027179259941</c:v>
                </c:pt>
                <c:pt idx="281">
                  <c:v>148.32820237446265</c:v>
                </c:pt>
                <c:pt idx="282">
                  <c:v>149.74890847734329</c:v>
                </c:pt>
                <c:pt idx="283">
                  <c:v>151.06688953477916</c:v>
                </c:pt>
                <c:pt idx="284">
                  <c:v>152.26695307001052</c:v>
                </c:pt>
                <c:pt idx="285">
                  <c:v>153.33483958771825</c:v>
                </c:pt>
                <c:pt idx="286">
                  <c:v>154.2579745047309</c:v>
                </c:pt>
                <c:pt idx="287">
                  <c:v>155.02629768918416</c:v>
                </c:pt>
                <c:pt idx="288">
                  <c:v>155.63307532259856</c:v>
                </c:pt>
              </c:numCache>
            </c:numRef>
          </c:xVal>
          <c:yVal>
            <c:numRef>
              <c:f>Pos2_B!$AP$2:$AP$290</c:f>
              <c:numCache>
                <c:formatCode>General</c:formatCode>
                <c:ptCount val="289"/>
                <c:pt idx="0">
                  <c:v>132.41071160309338</c:v>
                </c:pt>
                <c:pt idx="1">
                  <c:v>134.2899116597458</c:v>
                </c:pt>
                <c:pt idx="2">
                  <c:v>136.23160842213701</c:v>
                </c:pt>
                <c:pt idx="3">
                  <c:v>138.23429211879431</c:v>
                </c:pt>
                <c:pt idx="4">
                  <c:v>140.29576207893368</c:v>
                </c:pt>
                <c:pt idx="5">
                  <c:v>142.4130796218752</c:v>
                </c:pt>
                <c:pt idx="6">
                  <c:v>144.5825367844952</c:v>
                </c:pt>
                <c:pt idx="7">
                  <c:v>146.79964523037552</c:v>
                </c:pt>
                <c:pt idx="8">
                  <c:v>149.05914918036891</c:v>
                </c:pt>
                <c:pt idx="9">
                  <c:v>151.35506523296317</c:v>
                </c:pt>
                <c:pt idx="10">
                  <c:v>153.68075051062411</c:v>
                </c:pt>
                <c:pt idx="11">
                  <c:v>156.02899875349462</c:v>
                </c:pt>
                <c:pt idx="12">
                  <c:v>158.39216193829952</c:v>
                </c:pt>
                <c:pt idx="13">
                  <c:v>160.7622929451565</c:v>
                </c:pt>
                <c:pt idx="14">
                  <c:v>163.13130297940998</c:v>
                </c:pt>
                <c:pt idx="15">
                  <c:v>165.49112612277651</c:v>
                </c:pt>
                <c:pt idx="16">
                  <c:v>167.83388272724946</c:v>
                </c:pt>
                <c:pt idx="17">
                  <c:v>131.10763115856361</c:v>
                </c:pt>
                <c:pt idx="18">
                  <c:v>133.00395497173443</c:v>
                </c:pt>
                <c:pt idx="19">
                  <c:v>134.96770328678701</c:v>
                </c:pt>
                <c:pt idx="20">
                  <c:v>136.99767878744433</c:v>
                </c:pt>
                <c:pt idx="21">
                  <c:v>139.09193853046281</c:v>
                </c:pt>
                <c:pt idx="22">
                  <c:v>141.24772950223741</c:v>
                </c:pt>
                <c:pt idx="23">
                  <c:v>143.46144014294151</c:v>
                </c:pt>
                <c:pt idx="24">
                  <c:v>145.72857341259697</c:v>
                </c:pt>
                <c:pt idx="25">
                  <c:v>148.04374664128758</c:v>
                </c:pt>
                <c:pt idx="26">
                  <c:v>150.40072247767088</c:v>
                </c:pt>
                <c:pt idx="27">
                  <c:v>152.79247368980717</c:v>
                </c:pt>
                <c:pt idx="28">
                  <c:v>155.21128243639865</c:v>
                </c:pt>
                <c:pt idx="29">
                  <c:v>157.64887207865445</c:v>
                </c:pt>
                <c:pt idx="30">
                  <c:v>160.09656690812542</c:v>
                </c:pt>
                <c:pt idx="31">
                  <c:v>162.5454726577392</c:v>
                </c:pt>
                <c:pt idx="32">
                  <c:v>164.98666868914813</c:v>
                </c:pt>
                <c:pt idx="33">
                  <c:v>167.41140160288165</c:v>
                </c:pt>
                <c:pt idx="34">
                  <c:v>129.75070293313371</c:v>
                </c:pt>
                <c:pt idx="35">
                  <c:v>131.66181982607441</c:v>
                </c:pt>
                <c:pt idx="36">
                  <c:v>133.64554183365306</c:v>
                </c:pt>
                <c:pt idx="37">
                  <c:v>135.70105985417652</c:v>
                </c:pt>
                <c:pt idx="38">
                  <c:v>137.82676746166695</c:v>
                </c:pt>
                <c:pt idx="39">
                  <c:v>140.02017586154489</c:v>
                </c:pt>
                <c:pt idx="40">
                  <c:v>142.27784417135663</c:v>
                </c:pt>
                <c:pt idx="41">
                  <c:v>144.59533201650694</c:v>
                </c:pt>
                <c:pt idx="42">
                  <c:v>146.96718139906798</c:v>
                </c:pt>
                <c:pt idx="43">
                  <c:v>149.38693403093774</c:v>
                </c:pt>
                <c:pt idx="44">
                  <c:v>151.84718871503776</c:v>
                </c:pt>
                <c:pt idx="45">
                  <c:v>154.33970091712177</c:v>
                </c:pt>
                <c:pt idx="46">
                  <c:v>156.85552355055762</c:v>
                </c:pt>
                <c:pt idx="47">
                  <c:v>159.38518450609703</c:v>
                </c:pt>
                <c:pt idx="48">
                  <c:v>161.91889303110534</c:v>
                </c:pt>
                <c:pt idx="49">
                  <c:v>164.44676418568031</c:v>
                </c:pt>
                <c:pt idx="50">
                  <c:v>166.95904872322524</c:v>
                </c:pt>
                <c:pt idx="51">
                  <c:v>128.33813804451336</c:v>
                </c:pt>
                <c:pt idx="52">
                  <c:v>130.26131539686241</c:v>
                </c:pt>
                <c:pt idx="53">
                  <c:v>132.26251051431873</c:v>
                </c:pt>
                <c:pt idx="54">
                  <c:v>134.34138802756385</c:v>
                </c:pt>
                <c:pt idx="55">
                  <c:v>136.4967693523632</c:v>
                </c:pt>
                <c:pt idx="56">
                  <c:v>138.7265235944744</c:v>
                </c:pt>
                <c:pt idx="57">
                  <c:v>141.02747205530878</c:v>
                </c:pt>
                <c:pt idx="58">
                  <c:v>143.39531489343938</c:v>
                </c:pt>
                <c:pt idx="59">
                  <c:v>145.82458893895455</c:v>
                </c:pt>
                <c:pt idx="60">
                  <c:v>148.30866522949131</c:v>
                </c:pt>
                <c:pt idx="61">
                  <c:v>150.83979332667178</c:v>
                </c:pt>
                <c:pt idx="62">
                  <c:v>153.4091967962465</c:v>
                </c:pt>
                <c:pt idx="63">
                  <c:v>156.00722050360957</c:v>
                </c:pt>
                <c:pt idx="64">
                  <c:v>158.62352592385571</c:v>
                </c:pt>
                <c:pt idx="65">
                  <c:v>161.24732603579324</c:v>
                </c:pt>
                <c:pt idx="66">
                  <c:v>163.86764723397275</c:v>
                </c:pt>
                <c:pt idx="67">
                  <c:v>166.47360271978405</c:v>
                </c:pt>
                <c:pt idx="68">
                  <c:v>126.86826873323045</c:v>
                </c:pt>
                <c:pt idx="69">
                  <c:v>128.80033556349781</c:v>
                </c:pt>
                <c:pt idx="70">
                  <c:v>130.81603386459358</c:v>
                </c:pt>
                <c:pt idx="71">
                  <c:v>132.91559716146702</c:v>
                </c:pt>
                <c:pt idx="72">
                  <c:v>135.09837918186969</c:v>
                </c:pt>
                <c:pt idx="73">
                  <c:v>137.36271724697994</c:v>
                </c:pt>
                <c:pt idx="74">
                  <c:v>139.70580608697514</c:v>
                </c:pt>
                <c:pt idx="75">
                  <c:v>142.12359227507417</c:v>
                </c:pt>
                <c:pt idx="76">
                  <c:v>144.61070061255035</c:v>
                </c:pt>
                <c:pt idx="77">
                  <c:v>147.1604039605852</c:v>
                </c:pt>
                <c:pt idx="78">
                  <c:v>149.76464683901978</c:v>
                </c:pt>
                <c:pt idx="79">
                  <c:v>152.41413036299309</c:v>
                </c:pt>
                <c:pt idx="80">
                  <c:v>155.09846176886313</c:v>
                </c:pt>
                <c:pt idx="81">
                  <c:v>157.80636621045991</c:v>
                </c:pt>
                <c:pt idx="82">
                  <c:v>160.52595233658863</c:v>
                </c:pt>
                <c:pt idx="83">
                  <c:v>163.24501729309705</c:v>
                </c:pt>
                <c:pt idx="84">
                  <c:v>165.95137220839783</c:v>
                </c:pt>
                <c:pt idx="85">
                  <c:v>125.3395911476191</c:v>
                </c:pt>
                <c:pt idx="86">
                  <c:v>127.27690335282456</c:v>
                </c:pt>
                <c:pt idx="87">
                  <c:v>129.30361875471959</c:v>
                </c:pt>
                <c:pt idx="88">
                  <c:v>131.42064392218296</c:v>
                </c:pt>
                <c:pt idx="89">
                  <c:v>133.62798263956736</c:v>
                </c:pt>
                <c:pt idx="90">
                  <c:v>135.924568561722</c:v>
                </c:pt>
                <c:pt idx="91">
                  <c:v>138.30810324766594</c:v>
                </c:pt>
                <c:pt idx="92">
                  <c:v>140.77491134429295</c:v>
                </c:pt>
                <c:pt idx="93">
                  <c:v>143.31982679917965</c:v>
                </c:pt>
                <c:pt idx="94">
                  <c:v>145.93612507901406</c:v>
                </c:pt>
                <c:pt idx="95">
                  <c:v>148.61551588999237</c:v>
                </c:pt>
                <c:pt idx="96">
                  <c:v>151.34820837242228</c:v>
                </c:pt>
                <c:pt idx="97">
                  <c:v>154.12305597399217</c:v>
                </c:pt>
                <c:pt idx="98">
                  <c:v>156.92778141625914</c:v>
                </c:pt>
                <c:pt idx="99">
                  <c:v>159.74927408012616</c:v>
                </c:pt>
                <c:pt idx="100">
                  <c:v>162.57394392032398</c:v>
                </c:pt>
                <c:pt idx="101">
                  <c:v>165.38810908623969</c:v>
                </c:pt>
                <c:pt idx="102">
                  <c:v>123.75081378915728</c:v>
                </c:pt>
                <c:pt idx="103">
                  <c:v>125.68922273535975</c:v>
                </c:pt>
                <c:pt idx="104">
                  <c:v>127.7229076784709</c:v>
                </c:pt>
                <c:pt idx="105">
                  <c:v>129.85355999280438</c:v>
                </c:pt>
                <c:pt idx="106">
                  <c:v>132.0819639602318</c:v>
                </c:pt>
                <c:pt idx="107">
                  <c:v>134.40779607282442</c:v>
                </c:pt>
                <c:pt idx="108">
                  <c:v>136.82942235502739</c:v>
                </c:pt>
                <c:pt idx="109">
                  <c:v>139.34370678458257</c:v>
                </c:pt>
                <c:pt idx="110">
                  <c:v>141.9458472748974</c:v>
                </c:pt>
                <c:pt idx="111">
                  <c:v>144.62925815171604</c:v>
                </c:pt>
                <c:pt idx="112">
                  <c:v>147.38551879220722</c:v>
                </c:pt>
                <c:pt idx="113">
                  <c:v>150.20440629458147</c:v>
                </c:pt>
                <c:pt idx="114">
                  <c:v>153.07402516742755</c:v>
                </c:pt>
                <c:pt idx="115">
                  <c:v>155.98103904776738</c:v>
                </c:pt>
                <c:pt idx="116">
                  <c:v>158.91099907524162</c:v>
                </c:pt>
                <c:pt idx="117">
                  <c:v>161.84875221587819</c:v>
                </c:pt>
                <c:pt idx="118">
                  <c:v>164.77890251806056</c:v>
                </c:pt>
                <c:pt idx="119">
                  <c:v>122.10091141336878</c:v>
                </c:pt>
                <c:pt idx="120">
                  <c:v>124.03573795399292</c:v>
                </c:pt>
                <c:pt idx="121">
                  <c:v>126.07174177287339</c:v>
                </c:pt>
                <c:pt idx="122">
                  <c:v>128.21151613538547</c:v>
                </c:pt>
                <c:pt idx="123">
                  <c:v>130.45676740666377</c:v>
                </c:pt>
                <c:pt idx="124">
                  <c:v>132.80807947224841</c:v>
                </c:pt>
                <c:pt idx="125">
                  <c:v>135.26466608813055</c:v>
                </c:pt>
                <c:pt idx="126">
                  <c:v>137.82412497615383</c:v>
                </c:pt>
                <c:pt idx="127">
                  <c:v>140.48221245099575</c:v>
                </c:pt>
                <c:pt idx="128">
                  <c:v>143.23266173194244</c:v>
                </c:pt>
                <c:pt idx="129">
                  <c:v>146.06707074829194</c:v>
                </c:pt>
                <c:pt idx="130">
                  <c:v>148.97488494489446</c:v>
                </c:pt>
                <c:pt idx="131">
                  <c:v>151.94349625351001</c:v>
                </c:pt>
                <c:pt idx="132">
                  <c:v>154.9584705138588</c:v>
                </c:pt>
                <c:pt idx="133">
                  <c:v>158.00390268057453</c:v>
                </c:pt>
                <c:pt idx="134">
                  <c:v>161.06288379506228</c:v>
                </c:pt>
                <c:pt idx="135">
                  <c:v>164.11804860695122</c:v>
                </c:pt>
                <c:pt idx="136">
                  <c:v>120.3891838376481</c:v>
                </c:pt>
                <c:pt idx="137">
                  <c:v>122.31520021666202</c:v>
                </c:pt>
                <c:pt idx="138">
                  <c:v>124.34823395771102</c:v>
                </c:pt>
                <c:pt idx="139">
                  <c:v>126.4918992369754</c:v>
                </c:pt>
                <c:pt idx="140">
                  <c:v>128.74897441031604</c:v>
                </c:pt>
                <c:pt idx="141">
                  <c:v>131.12113171473263</c:v>
                </c:pt>
                <c:pt idx="142">
                  <c:v>133.60864175933332</c:v>
                </c:pt>
                <c:pt idx="143">
                  <c:v>136.21006638657349</c:v>
                </c:pt>
                <c:pt idx="144">
                  <c:v>138.92196029816978</c:v>
                </c:pt>
                <c:pt idx="145">
                  <c:v>141.7386086721155</c:v>
                </c:pt>
                <c:pt idx="146">
                  <c:v>144.65183346680425</c:v>
                </c:pt>
                <c:pt idx="147">
                  <c:v>147.65090342546557</c:v>
                </c:pt>
                <c:pt idx="148">
                  <c:v>150.722580103838</c:v>
                </c:pt>
                <c:pt idx="149">
                  <c:v>153.851323209452</c:v>
                </c:pt>
                <c:pt idx="150">
                  <c:v>157.01966304080707</c:v>
                </c:pt>
                <c:pt idx="151">
                  <c:v>160.20872748307696</c:v>
                </c:pt>
                <c:pt idx="152">
                  <c:v>163.39888928915397</c:v>
                </c:pt>
                <c:pt idx="153">
                  <c:v>118.61531867829081</c:v>
                </c:pt>
                <c:pt idx="154">
                  <c:v>120.52674111485489</c:v>
                </c:pt>
                <c:pt idx="155">
                  <c:v>122.55085212305707</c:v>
                </c:pt>
                <c:pt idx="156">
                  <c:v>124.69240308854921</c:v>
                </c:pt>
                <c:pt idx="157">
                  <c:v>126.95539818601964</c:v>
                </c:pt>
                <c:pt idx="158">
                  <c:v>129.34279192681274</c:v>
                </c:pt>
                <c:pt idx="159">
                  <c:v>131.85614519439275</c:v>
                </c:pt>
                <c:pt idx="160">
                  <c:v>134.49525164950364</c:v>
                </c:pt>
                <c:pt idx="161">
                  <c:v>137.25775515366593</c:v>
                </c:pt>
                <c:pt idx="162">
                  <c:v>140.138788679177</c:v>
                </c:pt>
                <c:pt idx="163">
                  <c:v>143.13067449379139</c:v>
                </c:pt>
                <c:pt idx="164">
                  <c:v>146.22273186322667</c:v>
                </c:pt>
                <c:pt idx="165">
                  <c:v>149.40123922734094</c:v>
                </c:pt>
                <c:pt idx="166">
                  <c:v>152.64959012037744</c:v>
                </c:pt>
                <c:pt idx="167">
                  <c:v>155.94866468156243</c:v>
                </c:pt>
                <c:pt idx="168">
                  <c:v>159.27741252586515</c:v>
                </c:pt>
                <c:pt idx="169">
                  <c:v>162.61361208313781</c:v>
                </c:pt>
                <c:pt idx="170">
                  <c:v>116.77945653035565</c:v>
                </c:pt>
                <c:pt idx="171">
                  <c:v>118.66995152989118</c:v>
                </c:pt>
                <c:pt idx="172">
                  <c:v>120.67851164650163</c:v>
                </c:pt>
                <c:pt idx="173">
                  <c:v>122.81113303363468</c:v>
                </c:pt>
                <c:pt idx="174">
                  <c:v>125.0731971797906</c:v>
                </c:pt>
                <c:pt idx="175">
                  <c:v>127.46914203686588</c:v>
                </c:pt>
                <c:pt idx="176">
                  <c:v>130.00207240551461</c:v>
                </c:pt>
                <c:pt idx="177">
                  <c:v>132.67331775212588</c:v>
                </c:pt>
                <c:pt idx="178">
                  <c:v>135.48195618569486</c:v>
                </c:pt>
                <c:pt idx="179">
                  <c:v>138.42433644999727</c:v>
                </c:pt>
                <c:pt idx="180">
                  <c:v>141.49364400400677</c:v>
                </c:pt>
                <c:pt idx="181">
                  <c:v>144.67956974527775</c:v>
                </c:pt>
                <c:pt idx="182">
                  <c:v>147.96814660486311</c:v>
                </c:pt>
                <c:pt idx="183">
                  <c:v>151.34181555054968</c:v>
                </c:pt>
                <c:pt idx="184">
                  <c:v>154.77976496574092</c:v>
                </c:pt>
                <c:pt idx="185">
                  <c:v>158.25855543915654</c:v>
                </c:pt>
                <c:pt idx="186">
                  <c:v>161.75299982164063</c:v>
                </c:pt>
                <c:pt idx="187">
                  <c:v>114.88225653363808</c:v>
                </c:pt>
                <c:pt idx="188">
                  <c:v>116.74496406448797</c:v>
                </c:pt>
                <c:pt idx="189">
                  <c:v>118.73067567309093</c:v>
                </c:pt>
                <c:pt idx="190">
                  <c:v>120.84672372680346</c:v>
                </c:pt>
                <c:pt idx="191">
                  <c:v>123.10000789924804</c:v>
                </c:pt>
                <c:pt idx="192">
                  <c:v>125.49664951724598</c:v>
                </c:pt>
                <c:pt idx="193">
                  <c:v>128.04156373964889</c:v>
                </c:pt>
                <c:pt idx="194">
                  <c:v>130.73795151003449</c:v>
                </c:pt>
                <c:pt idx="195">
                  <c:v>133.58672496629043</c:v>
                </c:pt>
                <c:pt idx="196">
                  <c:v>136.58589630724916</c:v>
                </c:pt>
                <c:pt idx="197">
                  <c:v>139.72998002598638</c:v>
                </c:pt>
                <c:pt idx="198">
                  <c:v>143.00947901147271</c:v>
                </c:pt>
                <c:pt idx="199">
                  <c:v>146.41054109042872</c:v>
                </c:pt>
                <c:pt idx="200">
                  <c:v>149.91487711931546</c:v>
                </c:pt>
                <c:pt idx="201">
                  <c:v>153.50001775647141</c:v>
                </c:pt>
                <c:pt idx="202">
                  <c:v>157.13994970827153</c:v>
                </c:pt>
                <c:pt idx="203">
                  <c:v>160.80611623259304</c:v>
                </c:pt>
                <c:pt idx="204">
                  <c:v>112.92495966953244</c:v>
                </c:pt>
                <c:pt idx="205">
                  <c:v>114.75253621324295</c:v>
                </c:pt>
                <c:pt idx="206">
                  <c:v>116.70746054403115</c:v>
                </c:pt>
                <c:pt idx="207">
                  <c:v>118.79846802692869</c:v>
                </c:pt>
                <c:pt idx="208">
                  <c:v>121.03409642520634</c:v>
                </c:pt>
                <c:pt idx="209">
                  <c:v>123.42233757202507</c:v>
                </c:pt>
                <c:pt idx="210">
                  <c:v>125.97018464325606</c:v>
                </c:pt>
                <c:pt idx="211">
                  <c:v>128.68306785903764</c:v>
                </c:pt>
                <c:pt idx="212">
                  <c:v>131.56418317990938</c:v>
                </c:pt>
                <c:pt idx="213">
                  <c:v>134.61373720958537</c:v>
                </c:pt>
                <c:pt idx="214">
                  <c:v>137.82815722671768</c:v>
                </c:pt>
                <c:pt idx="215">
                  <c:v>141.19934581617431</c:v>
                </c:pt>
                <c:pt idx="216">
                  <c:v>144.71408917084116</c:v>
                </c:pt>
                <c:pt idx="217">
                  <c:v>148.35374710891324</c:v>
                </c:pt>
                <c:pt idx="218">
                  <c:v>152.09434923916174</c:v>
                </c:pt>
                <c:pt idx="219">
                  <c:v>155.90718553610452</c:v>
                </c:pt>
                <c:pt idx="220">
                  <c:v>159.75990902084305</c:v>
                </c:pt>
                <c:pt idx="221">
                  <c:v>110.9094465583682</c:v>
                </c:pt>
                <c:pt idx="222">
                  <c:v>112.69413061305755</c:v>
                </c:pt>
                <c:pt idx="223">
                  <c:v>114.6097425500698</c:v>
                </c:pt>
                <c:pt idx="224">
                  <c:v>116.66645351319393</c:v>
                </c:pt>
                <c:pt idx="225">
                  <c:v>118.87452614099104</c:v>
                </c:pt>
                <c:pt idx="226">
                  <c:v>121.24398235173901</c:v>
                </c:pt>
                <c:pt idx="227">
                  <c:v>123.78414583746505</c:v>
                </c:pt>
                <c:pt idx="228">
                  <c:v>126.50304008753672</c:v>
                </c:pt>
                <c:pt idx="229">
                  <c:v>129.40663261388258</c:v>
                </c:pt>
                <c:pt idx="230">
                  <c:v>132.49793509339131</c:v>
                </c:pt>
                <c:pt idx="231">
                  <c:v>135.77599947183657</c:v>
                </c:pt>
                <c:pt idx="232">
                  <c:v>139.23489138700526</c:v>
                </c:pt>
                <c:pt idx="233">
                  <c:v>142.86276956277089</c:v>
                </c:pt>
                <c:pt idx="234">
                  <c:v>146.64124142286971</c:v>
                </c:pt>
                <c:pt idx="235">
                  <c:v>150.54518296653157</c:v>
                </c:pt>
                <c:pt idx="236">
                  <c:v>154.54318506013468</c:v>
                </c:pt>
                <c:pt idx="237">
                  <c:v>158.59870676213458</c:v>
                </c:pt>
                <c:pt idx="238">
                  <c:v>108.83828604428922</c:v>
                </c:pt>
                <c:pt idx="239">
                  <c:v>110.57198787368644</c:v>
                </c:pt>
                <c:pt idx="240">
                  <c:v>112.43926088987421</c:v>
                </c:pt>
                <c:pt idx="241">
                  <c:v>114.45170130168439</c:v>
                </c:pt>
                <c:pt idx="242">
                  <c:v>116.62133692174176</c:v>
                </c:pt>
                <c:pt idx="243">
                  <c:v>118.96033418990309</c:v>
                </c:pt>
                <c:pt idx="244">
                  <c:v>121.48056324350584</c:v>
                </c:pt>
                <c:pt idx="245">
                  <c:v>124.19298750408613</c:v>
                </c:pt>
                <c:pt idx="246">
                  <c:v>127.10684967098901</c:v>
                </c:pt>
                <c:pt idx="247">
                  <c:v>130.22864220907391</c:v>
                </c:pt>
                <c:pt idx="248">
                  <c:v>133.56088219195541</c:v>
                </c:pt>
                <c:pt idx="249">
                  <c:v>137.10076098963594</c:v>
                </c:pt>
                <c:pt idx="250">
                  <c:v>140.83880700396477</c:v>
                </c:pt>
                <c:pt idx="251">
                  <c:v>144.75777314594018</c:v>
                </c:pt>
                <c:pt idx="252">
                  <c:v>148.83201608548222</c:v>
                </c:pt>
                <c:pt idx="253">
                  <c:v>153.02763768219287</c:v>
                </c:pt>
                <c:pt idx="254">
                  <c:v>157.30357938801149</c:v>
                </c:pt>
                <c:pt idx="255">
                  <c:v>106.71477054858047</c:v>
                </c:pt>
                <c:pt idx="256">
                  <c:v>108.38918679015669</c:v>
                </c:pt>
                <c:pt idx="257">
                  <c:v>110.19871046125421</c:v>
                </c:pt>
                <c:pt idx="258">
                  <c:v>112.15629987801084</c:v>
                </c:pt>
                <c:pt idx="259">
                  <c:v>114.27572826393788</c:v>
                </c:pt>
                <c:pt idx="260">
                  <c:v>116.57135636927602</c:v>
                </c:pt>
                <c:pt idx="261">
                  <c:v>119.05775415567544</c:v>
                </c:pt>
                <c:pt idx="262">
                  <c:v>121.74912262165968</c:v>
                </c:pt>
                <c:pt idx="263">
                  <c:v>124.65846489531975</c:v>
                </c:pt>
                <c:pt idx="264">
                  <c:v>127.79646453644361</c:v>
                </c:pt>
                <c:pt idx="265">
                  <c:v>131.17005647132572</c:v>
                </c:pt>
                <c:pt idx="266">
                  <c:v>134.78073067846753</c:v>
                </c:pt>
                <c:pt idx="267">
                  <c:v>138.62269565853418</c:v>
                </c:pt>
                <c:pt idx="268">
                  <c:v>142.68114184623309</c:v>
                </c:pt>
                <c:pt idx="269">
                  <c:v>146.93095853717355</c:v>
                </c:pt>
                <c:pt idx="270">
                  <c:v>151.33632193470908</c:v>
                </c:pt>
                <c:pt idx="271">
                  <c:v>155.85152458355748</c:v>
                </c:pt>
                <c:pt idx="272">
                  <c:v>104.54293413230039</c:v>
                </c:pt>
                <c:pt idx="273">
                  <c:v>106.14968631721597</c:v>
                </c:pt>
                <c:pt idx="274">
                  <c:v>107.89181708417738</c:v>
                </c:pt>
                <c:pt idx="275">
                  <c:v>109.78352475674376</c:v>
                </c:pt>
                <c:pt idx="276">
                  <c:v>111.84023579687877</c:v>
                </c:pt>
                <c:pt idx="277">
                  <c:v>114.07847061859627</c:v>
                </c:pt>
                <c:pt idx="278">
                  <c:v>116.51556075792135</c:v>
                </c:pt>
                <c:pt idx="279">
                  <c:v>119.16915417127322</c:v>
                </c:pt>
                <c:pt idx="280">
                  <c:v>122.05643335197371</c:v>
                </c:pt>
                <c:pt idx="281">
                  <c:v>125.1929670667984</c:v>
                </c:pt>
                <c:pt idx="282">
                  <c:v>128.59113134063927</c:v>
                </c:pt>
                <c:pt idx="283">
                  <c:v>132.25808363284776</c:v>
                </c:pt>
                <c:pt idx="284">
                  <c:v>136.19337162910918</c:v>
                </c:pt>
                <c:pt idx="285">
                  <c:v>140.38641183817404</c:v>
                </c:pt>
                <c:pt idx="286">
                  <c:v>144.81426529846345</c:v>
                </c:pt>
                <c:pt idx="287">
                  <c:v>149.44030768294425</c:v>
                </c:pt>
                <c:pt idx="288">
                  <c:v>154.21443514404044</c:v>
                </c:pt>
              </c:numCache>
            </c:numRef>
          </c:yVal>
          <c:smooth val="0"/>
          <c:extLst>
            <c:ext xmlns:c16="http://schemas.microsoft.com/office/drawing/2014/chart" uri="{C3380CC4-5D6E-409C-BE32-E72D297353CC}">
              <c16:uniqueId val="{00000002-0146-452E-A903-479A794FCBBC}"/>
            </c:ext>
          </c:extLst>
        </c:ser>
        <c:ser>
          <c:idx val="8"/>
          <c:order val="3"/>
          <c:spPr>
            <a:ln w="28575">
              <a:noFill/>
            </a:ln>
          </c:spPr>
          <c:marker>
            <c:symbol val="diamond"/>
            <c:size val="3"/>
            <c:spPr>
              <a:solidFill>
                <a:srgbClr val="0070C0"/>
              </a:solidFill>
              <a:ln>
                <a:solidFill>
                  <a:srgbClr val="0070C0"/>
                </a:solidFill>
              </a:ln>
            </c:spPr>
          </c:marker>
          <c:xVal>
            <c:numRef>
              <c:f>Pos2_B!$AN$2:$AN$290</c:f>
              <c:numCache>
                <c:formatCode>General</c:formatCode>
                <c:ptCount val="289"/>
                <c:pt idx="0">
                  <c:v>107.40833021377146</c:v>
                </c:pt>
                <c:pt idx="1">
                  <c:v>108.45571237293086</c:v>
                </c:pt>
                <c:pt idx="2">
                  <c:v>109.50545424973349</c:v>
                </c:pt>
                <c:pt idx="3">
                  <c:v>110.55265658892895</c:v>
                </c:pt>
                <c:pt idx="4">
                  <c:v>111.5921016491458</c:v>
                </c:pt>
                <c:pt idx="5">
                  <c:v>112.61834395975055</c:v>
                </c:pt>
                <c:pt idx="6">
                  <c:v>113.62581904633358</c:v>
                </c:pt>
                <c:pt idx="7">
                  <c:v>114.60896643933481</c:v>
                </c:pt>
                <c:pt idx="8">
                  <c:v>115.56236177336396</c:v>
                </c:pt>
                <c:pt idx="9">
                  <c:v>116.4808515760179</c:v>
                </c:pt>
                <c:pt idx="10">
                  <c:v>117.35968361894082</c:v>
                </c:pt>
                <c:pt idx="11">
                  <c:v>118.1946255978765</c:v>
                </c:pt>
                <c:pt idx="12">
                  <c:v>118.9820654827835</c:v>
                </c:pt>
                <c:pt idx="13">
                  <c:v>119.71908809932421</c:v>
                </c:pt>
                <c:pt idx="14">
                  <c:v>120.403524240471</c:v>
                </c:pt>
                <c:pt idx="15">
                  <c:v>121.03397065789396</c:v>
                </c:pt>
                <c:pt idx="16">
                  <c:v>121.60978140303042</c:v>
                </c:pt>
                <c:pt idx="17">
                  <c:v>109.0759826108019</c:v>
                </c:pt>
                <c:pt idx="18">
                  <c:v>110.16626933730863</c:v>
                </c:pt>
                <c:pt idx="19">
                  <c:v>111.25836778663519</c:v>
                </c:pt>
                <c:pt idx="20">
                  <c:v>112.3469638733733</c:v>
                </c:pt>
                <c:pt idx="21">
                  <c:v>113.42638964026487</c:v>
                </c:pt>
                <c:pt idx="22">
                  <c:v>114.49072324633153</c:v>
                </c:pt>
                <c:pt idx="23">
                  <c:v>115.53390968828384</c:v>
                </c:pt>
                <c:pt idx="24">
                  <c:v>116.54989822647703</c:v>
                </c:pt>
                <c:pt idx="25">
                  <c:v>117.53279069832928</c:v>
                </c:pt>
                <c:pt idx="26">
                  <c:v>118.47699343221072</c:v>
                </c:pt>
                <c:pt idx="27">
                  <c:v>119.37736454878188</c:v>
                </c:pt>
                <c:pt idx="28">
                  <c:v>120.22934823005103</c:v>
                </c:pt>
                <c:pt idx="29">
                  <c:v>121.02908813624786</c:v>
                </c:pt>
                <c:pt idx="30">
                  <c:v>121.77351353140314</c:v>
                </c:pt>
                <c:pt idx="31">
                  <c:v>122.46039369835593</c:v>
                </c:pt>
                <c:pt idx="32">
                  <c:v>123.08835864468102</c:v>
                </c:pt>
                <c:pt idx="33">
                  <c:v>123.6568866286396</c:v>
                </c:pt>
                <c:pt idx="34">
                  <c:v>110.768022862509</c:v>
                </c:pt>
                <c:pt idx="35">
                  <c:v>111.90264944801982</c:v>
                </c:pt>
                <c:pt idx="36">
                  <c:v>113.03860117513757</c:v>
                </c:pt>
                <c:pt idx="37">
                  <c:v>114.17013467562747</c:v>
                </c:pt>
                <c:pt idx="38">
                  <c:v>115.29111246968496</c:v>
                </c:pt>
                <c:pt idx="39">
                  <c:v>116.39511206789095</c:v>
                </c:pt>
                <c:pt idx="40">
                  <c:v>117.47555891602491</c:v>
                </c:pt>
                <c:pt idx="41">
                  <c:v>118.52587887664791</c:v>
                </c:pt>
                <c:pt idx="42">
                  <c:v>119.53966383707319</c:v>
                </c:pt>
                <c:pt idx="43">
                  <c:v>120.51084225337216</c:v>
                </c:pt>
                <c:pt idx="44">
                  <c:v>121.43384525608903</c:v>
                </c:pt>
                <c:pt idx="45">
                  <c:v>122.30375857765192</c:v>
                </c:pt>
                <c:pt idx="46">
                  <c:v>123.11645113931135</c:v>
                </c:pt>
                <c:pt idx="47">
                  <c:v>123.86867265097558</c:v>
                </c:pt>
                <c:pt idx="48">
                  <c:v>124.55811488334329</c:v>
                </c:pt>
                <c:pt idx="49">
                  <c:v>125.18343409804635</c:v>
                </c:pt>
                <c:pt idx="50">
                  <c:v>125.74423511949449</c:v>
                </c:pt>
                <c:pt idx="51">
                  <c:v>112.47898320181129</c:v>
                </c:pt>
                <c:pt idx="52">
                  <c:v>113.65917476165238</c:v>
                </c:pt>
                <c:pt idx="53">
                  <c:v>114.84028836826626</c:v>
                </c:pt>
                <c:pt idx="54">
                  <c:v>116.01614246484792</c:v>
                </c:pt>
                <c:pt idx="55">
                  <c:v>117.18011597214822</c:v>
                </c:pt>
                <c:pt idx="56">
                  <c:v>118.32526601706137</c:v>
                </c:pt>
                <c:pt idx="57">
                  <c:v>119.4444729456973</c:v>
                </c:pt>
                <c:pt idx="58">
                  <c:v>120.53060814592175</c:v>
                </c:pt>
                <c:pt idx="59">
                  <c:v>121.57671775570358</c:v>
                </c:pt>
                <c:pt idx="60">
                  <c:v>122.57621319327859</c:v>
                </c:pt>
                <c:pt idx="61">
                  <c:v>123.52305793442849</c:v>
                </c:pt>
                <c:pt idx="62">
                  <c:v>124.41193935920612</c:v>
                </c:pt>
                <c:pt idx="63">
                  <c:v>125.2384149722628</c:v>
                </c:pt>
                <c:pt idx="64">
                  <c:v>125.99902389751432</c:v>
                </c:pt>
                <c:pt idx="65">
                  <c:v>126.69135712097939</c:v>
                </c:pt>
                <c:pt idx="66">
                  <c:v>127.31408321098544</c:v>
                </c:pt>
                <c:pt idx="67">
                  <c:v>127.8669297781141</c:v>
                </c:pt>
                <c:pt idx="68">
                  <c:v>114.20279875794063</c:v>
                </c:pt>
                <c:pt idx="69">
                  <c:v>115.42952421181633</c:v>
                </c:pt>
                <c:pt idx="70">
                  <c:v>116.65687522945063</c:v>
                </c:pt>
                <c:pt idx="71">
                  <c:v>117.87823004199285</c:v>
                </c:pt>
                <c:pt idx="72">
                  <c:v>119.08647660183298</c:v>
                </c:pt>
                <c:pt idx="73">
                  <c:v>120.27413800124175</c:v>
                </c:pt>
                <c:pt idx="74">
                  <c:v>121.43352890849953</c:v>
                </c:pt>
                <c:pt idx="75">
                  <c:v>122.55693853598481</c:v>
                </c:pt>
                <c:pt idx="76">
                  <c:v>123.63683284559943</c:v>
                </c:pt>
                <c:pt idx="77">
                  <c:v>124.66606614959994</c:v>
                </c:pt>
                <c:pt idx="78">
                  <c:v>125.63809035011315</c:v>
                </c:pt>
                <c:pt idx="79">
                  <c:v>126.54714911992723</c:v>
                </c:pt>
                <c:pt idx="80">
                  <c:v>127.38844460542258</c:v>
                </c:pt>
                <c:pt idx="81">
                  <c:v>128.15826581756747</c:v>
                </c:pt>
                <c:pt idx="82">
                  <c:v>128.85407066251631</c:v>
                </c:pt>
                <c:pt idx="83">
                  <c:v>129.47451724833846</c:v>
                </c:pt>
                <c:pt idx="84">
                  <c:v>130.01944423359052</c:v>
                </c:pt>
                <c:pt idx="85">
                  <c:v>115.93287195627508</c:v>
                </c:pt>
                <c:pt idx="86">
                  <c:v>117.20679900284216</c:v>
                </c:pt>
                <c:pt idx="87">
                  <c:v>118.48118516897377</c:v>
                </c:pt>
                <c:pt idx="88">
                  <c:v>119.74897464316531</c:v>
                </c:pt>
                <c:pt idx="89">
                  <c:v>121.0025652620576</c:v>
                </c:pt>
                <c:pt idx="90">
                  <c:v>122.23394016171606</c:v>
                </c:pt>
                <c:pt idx="91">
                  <c:v>123.43483439349174</c:v>
                </c:pt>
                <c:pt idx="92">
                  <c:v>124.59693222159956</c:v>
                </c:pt>
                <c:pt idx="93">
                  <c:v>125.71208765426628</c:v>
                </c:pt>
                <c:pt idx="94">
                  <c:v>126.77255777106784</c:v>
                </c:pt>
                <c:pt idx="95">
                  <c:v>127.7712360097976</c:v>
                </c:pt>
                <c:pt idx="96">
                  <c:v>128.70187117570833</c:v>
                </c:pt>
                <c:pt idx="97">
                  <c:v>129.55925786340271</c:v>
                </c:pt>
                <c:pt idx="98">
                  <c:v>130.33938541101674</c:v>
                </c:pt>
                <c:pt idx="99">
                  <c:v>131.03953539777848</c:v>
                </c:pt>
                <c:pt idx="100">
                  <c:v>131.65832177213002</c:v>
                </c:pt>
                <c:pt idx="101">
                  <c:v>132.19567246884475</c:v>
                </c:pt>
                <c:pt idx="102">
                  <c:v>117.66215937218647</c:v>
                </c:pt>
                <c:pt idx="103">
                  <c:v>118.98361225156359</c:v>
                </c:pt>
                <c:pt idx="104">
                  <c:v>120.30551065133629</c:v>
                </c:pt>
                <c:pt idx="105">
                  <c:v>121.62038028488212</c:v>
                </c:pt>
                <c:pt idx="106">
                  <c:v>122.92013942143016</c:v>
                </c:pt>
                <c:pt idx="107">
                  <c:v>124.19623473843851</c:v>
                </c:pt>
                <c:pt idx="108">
                  <c:v>125.43981617696153</c:v>
                </c:pt>
                <c:pt idx="109">
                  <c:v>126.64194698756344</c:v>
                </c:pt>
                <c:pt idx="110">
                  <c:v>127.79384166728586</c:v>
                </c:pt>
                <c:pt idx="111">
                  <c:v>128.88712104521449</c:v>
                </c:pt>
                <c:pt idx="112">
                  <c:v>129.91407081715573</c:v>
                </c:pt>
                <c:pt idx="113">
                  <c:v>130.86788783092405</c:v>
                </c:pt>
                <c:pt idx="114">
                  <c:v>131.74289780973339</c:v>
                </c:pt>
                <c:pt idx="115">
                  <c:v>132.53472926553937</c:v>
                </c:pt>
                <c:pt idx="116">
                  <c:v>133.24043117113817</c:v>
                </c:pt>
                <c:pt idx="117">
                  <c:v>133.85852632571192</c:v>
                </c:pt>
                <c:pt idx="118">
                  <c:v>134.38899777455543</c:v>
                </c:pt>
                <c:pt idx="119">
                  <c:v>119.38327932235968</c:v>
                </c:pt>
                <c:pt idx="120">
                  <c:v>120.75220118092194</c:v>
                </c:pt>
                <c:pt idx="121">
                  <c:v>122.12172891384419</c:v>
                </c:pt>
                <c:pt idx="122">
                  <c:v>123.48399573333096</c:v>
                </c:pt>
                <c:pt idx="123">
                  <c:v>124.83046193050835</c:v>
                </c:pt>
                <c:pt idx="124">
                  <c:v>126.15205230005934</c:v>
                </c:pt>
                <c:pt idx="125">
                  <c:v>127.43933652171039</c:v>
                </c:pt>
                <c:pt idx="126">
                  <c:v>128.6827494710237</c:v>
                </c:pt>
                <c:pt idx="127">
                  <c:v>129.87284469855732</c:v>
                </c:pt>
                <c:pt idx="128">
                  <c:v>131.00057044626533</c:v>
                </c:pt>
                <c:pt idx="129">
                  <c:v>132.05755400549714</c:v>
                </c:pt>
                <c:pt idx="130">
                  <c:v>133.03637748051159</c:v>
                </c:pt>
                <c:pt idx="131">
                  <c:v>133.93082663441319</c:v>
                </c:pt>
                <c:pt idx="132">
                  <c:v>134.73609490723337</c:v>
                </c:pt>
                <c:pt idx="133">
                  <c:v>135.44892715844981</c:v>
                </c:pt>
                <c:pt idx="134">
                  <c:v>136.06769214391051</c:v>
                </c:pt>
                <c:pt idx="135">
                  <c:v>136.59237876673379</c:v>
                </c:pt>
                <c:pt idx="136">
                  <c:v>121.08863703818267</c:v>
                </c:pt>
                <c:pt idx="137">
                  <c:v>122.50455860466454</c:v>
                </c:pt>
                <c:pt idx="138">
                  <c:v>123.92143856056582</c:v>
                </c:pt>
                <c:pt idx="139">
                  <c:v>125.33105471000876</c:v>
                </c:pt>
                <c:pt idx="140">
                  <c:v>126.72444311031407</c:v>
                </c:pt>
                <c:pt idx="141">
                  <c:v>128.09203386301647</c:v>
                </c:pt>
                <c:pt idx="142">
                  <c:v>129.42383349769594</c:v>
                </c:pt>
                <c:pt idx="143">
                  <c:v>130.70965204875014</c:v>
                </c:pt>
                <c:pt idx="144">
                  <c:v>131.93936907221391</c:v>
                </c:pt>
                <c:pt idx="145">
                  <c:v>133.10322863538073</c:v>
                </c:pt>
                <c:pt idx="146">
                  <c:v>134.19214913759797</c:v>
                </c:pt>
                <c:pt idx="147">
                  <c:v>135.19803021461709</c:v>
                </c:pt>
                <c:pt idx="148">
                  <c:v>136.11403655932054</c:v>
                </c:pt>
                <c:pt idx="149">
                  <c:v>136.93483788324104</c:v>
                </c:pt>
                <c:pt idx="150">
                  <c:v>137.6567859431434</c:v>
                </c:pt>
                <c:pt idx="151">
                  <c:v>138.27801376565404</c:v>
                </c:pt>
                <c:pt idx="152">
                  <c:v>138.79844867187251</c:v>
                </c:pt>
                <c:pt idx="153">
                  <c:v>122.77056296593133</c:v>
                </c:pt>
                <c:pt idx="154">
                  <c:v>124.23257902415868</c:v>
                </c:pt>
                <c:pt idx="155">
                  <c:v>125.69611217484368</c:v>
                </c:pt>
                <c:pt idx="156">
                  <c:v>127.15263334363441</c:v>
                </c:pt>
                <c:pt idx="157">
                  <c:v>128.59280102432658</c:v>
                </c:pt>
                <c:pt idx="158">
                  <c:v>130.00659173043931</c:v>
                </c:pt>
                <c:pt idx="159">
                  <c:v>131.38348006824833</c:v>
                </c:pt>
                <c:pt idx="160">
                  <c:v>132.71266799864151</c:v>
                </c:pt>
                <c:pt idx="161">
                  <c:v>133.98335906763944</c:v>
                </c:pt>
                <c:pt idx="162">
                  <c:v>135.18506898585386</c:v>
                </c:pt>
                <c:pt idx="163">
                  <c:v>136.30795922902732</c:v>
                </c:pt>
                <c:pt idx="164">
                  <c:v>137.34317579193629</c:v>
                </c:pt>
                <c:pt idx="165">
                  <c:v>138.28317151846278</c:v>
                </c:pt>
                <c:pt idx="166">
                  <c:v>139.12198835589814</c:v>
                </c:pt>
                <c:pt idx="167">
                  <c:v>139.85547625560383</c:v>
                </c:pt>
                <c:pt idx="168">
                  <c:v>140.4814288589555</c:v>
                </c:pt>
                <c:pt idx="169">
                  <c:v>140.9996226636116</c:v>
                </c:pt>
                <c:pt idx="170">
                  <c:v>124.42145872569625</c:v>
                </c:pt>
                <c:pt idx="171">
                  <c:v>125.92821355090818</c:v>
                </c:pt>
                <c:pt idx="172">
                  <c:v>127.43725890840197</c:v>
                </c:pt>
                <c:pt idx="173">
                  <c:v>128.93981863899776</c:v>
                </c:pt>
                <c:pt idx="174">
                  <c:v>130.42623358009976</c:v>
                </c:pt>
                <c:pt idx="175">
                  <c:v>131.88608261750517</c:v>
                </c:pt>
                <c:pt idx="176">
                  <c:v>133.30835544485464</c:v>
                </c:pt>
                <c:pt idx="177">
                  <c:v>134.68167835589614</c:v>
                </c:pt>
                <c:pt idx="178">
                  <c:v>135.9945909163626</c:v>
                </c:pt>
                <c:pt idx="179">
                  <c:v>137.23586702849983</c:v>
                </c:pt>
                <c:pt idx="180">
                  <c:v>138.39486885034879</c:v>
                </c:pt>
                <c:pt idx="181">
                  <c:v>139.46191659853804</c:v>
                </c:pt>
                <c:pt idx="182">
                  <c:v>140.42865206402848</c:v>
                </c:pt>
                <c:pt idx="183">
                  <c:v>141.28836964215296</c:v>
                </c:pt>
                <c:pt idx="184">
                  <c:v>142.03628699593889</c:v>
                </c:pt>
                <c:pt idx="185">
                  <c:v>142.6697292819305</c:v>
                </c:pt>
                <c:pt idx="186">
                  <c:v>143.18820686113918</c:v>
                </c:pt>
                <c:pt idx="187">
                  <c:v>126.03394465366304</c:v>
                </c:pt>
                <c:pt idx="188">
                  <c:v>127.58362720254897</c:v>
                </c:pt>
                <c:pt idx="189">
                  <c:v>129.13659029808289</c:v>
                </c:pt>
                <c:pt idx="190">
                  <c:v>130.68388101037795</c:v>
                </c:pt>
                <c:pt idx="191">
                  <c:v>132.21559539857867</c:v>
                </c:pt>
                <c:pt idx="192">
                  <c:v>133.72098596871621</c:v>
                </c:pt>
                <c:pt idx="193">
                  <c:v>135.18862162456637</c:v>
                </c:pt>
                <c:pt idx="194">
                  <c:v>136.60660337736033</c:v>
                </c:pt>
                <c:pt idx="195">
                  <c:v>137.96283620149376</c:v>
                </c:pt>
                <c:pt idx="196">
                  <c:v>139.245353504913</c:v>
                </c:pt>
                <c:pt idx="197">
                  <c:v>140.44268563000233</c:v>
                </c:pt>
                <c:pt idx="198">
                  <c:v>141.54425769039381</c:v>
                </c:pt>
                <c:pt idx="199">
                  <c:v>142.54079530524362</c:v>
                </c:pt>
                <c:pt idx="200">
                  <c:v>143.42471035847547</c:v>
                </c:pt>
                <c:pt idx="201">
                  <c:v>144.19043429491342</c:v>
                </c:pt>
                <c:pt idx="202">
                  <c:v>144.83466551550856</c:v>
                </c:pt>
                <c:pt idx="203">
                  <c:v>145.35650176642551</c:v>
                </c:pt>
                <c:pt idx="204">
                  <c:v>127.60100271780742</c:v>
                </c:pt>
                <c:pt idx="205">
                  <c:v>129.19135196857118</c:v>
                </c:pt>
                <c:pt idx="206">
                  <c:v>130.7861824086292</c:v>
                </c:pt>
                <c:pt idx="207">
                  <c:v>132.37644379860453</c:v>
                </c:pt>
                <c:pt idx="208">
                  <c:v>133.95207231815536</c:v>
                </c:pt>
                <c:pt idx="209">
                  <c:v>135.50208039644281</c:v>
                </c:pt>
                <c:pt idx="210">
                  <c:v>137.01469817549847</c:v>
                </c:pt>
                <c:pt idx="211">
                  <c:v>138.47757182201002</c:v>
                </c:pt>
                <c:pt idx="212">
                  <c:v>139.87802193321761</c:v>
                </c:pt>
                <c:pt idx="213">
                  <c:v>141.20336221472985</c:v>
                </c:pt>
                <c:pt idx="214">
                  <c:v>142.44127406615257</c:v>
                </c:pt>
                <c:pt idx="215">
                  <c:v>143.58022638866069</c:v>
                </c:pt>
                <c:pt idx="216">
                  <c:v>144.60992185360996</c:v>
                </c:pt>
                <c:pt idx="217">
                  <c:v>145.52174175280501</c:v>
                </c:pt>
                <c:pt idx="218">
                  <c:v>146.30915306874059</c:v>
                </c:pt>
                <c:pt idx="219">
                  <c:v>146.96803616751032</c:v>
                </c:pt>
                <c:pt idx="220">
                  <c:v>147.49689245539369</c:v>
                </c:pt>
                <c:pt idx="221">
                  <c:v>129.1161089399003</c:v>
                </c:pt>
                <c:pt idx="222">
                  <c:v>130.74442940594554</c:v>
                </c:pt>
                <c:pt idx="223">
                  <c:v>132.37862779689701</c:v>
                </c:pt>
                <c:pt idx="224">
                  <c:v>134.00964314339291</c:v>
                </c:pt>
                <c:pt idx="225">
                  <c:v>135.62734694309506</c:v>
                </c:pt>
                <c:pt idx="226">
                  <c:v>137.22061184657309</c:v>
                </c:pt>
                <c:pt idx="227">
                  <c:v>138.77742919114576</c:v>
                </c:pt>
                <c:pt idx="228">
                  <c:v>140.28508232008539</c:v>
                </c:pt>
                <c:pt idx="229">
                  <c:v>141.73038184387431</c:v>
                </c:pt>
                <c:pt idx="230">
                  <c:v>143.09996726201524</c:v>
                </c:pt>
                <c:pt idx="231">
                  <c:v>144.38067600887706</c:v>
                </c:pt>
                <c:pt idx="232">
                  <c:v>145.55997522755411</c:v>
                </c:pt>
                <c:pt idx="233">
                  <c:v>146.62644280024836</c:v>
                </c:pt>
                <c:pt idx="234">
                  <c:v>147.57027247648347</c:v>
                </c:pt>
                <c:pt idx="235">
                  <c:v>148.38376480816885</c:v>
                </c:pt>
                <c:pt idx="236">
                  <c:v>149.06175424113661</c:v>
                </c:pt>
                <c:pt idx="237">
                  <c:v>149.60191769761587</c:v>
                </c:pt>
                <c:pt idx="238">
                  <c:v>130.57335021950959</c:v>
                </c:pt>
                <c:pt idx="239">
                  <c:v>132.23653733547741</c:v>
                </c:pt>
                <c:pt idx="240">
                  <c:v>133.90717165595305</c:v>
                </c:pt>
                <c:pt idx="241">
                  <c:v>135.57627251422957</c:v>
                </c:pt>
                <c:pt idx="242">
                  <c:v>137.23374967852271</c:v>
                </c:pt>
                <c:pt idx="243">
                  <c:v>138.86844828049152</c:v>
                </c:pt>
                <c:pt idx="244">
                  <c:v>140.46823773037681</c:v>
                </c:pt>
                <c:pt idx="245">
                  <c:v>142.02015277003341</c:v>
                </c:pt>
                <c:pt idx="246">
                  <c:v>143.51059540939735</c:v>
                </c:pt>
                <c:pt idx="247">
                  <c:v>144.92560652740804</c:v>
                </c:pt>
                <c:pt idx="248">
                  <c:v>146.25121452727367</c:v>
                </c:pt>
                <c:pt idx="249">
                  <c:v>147.47386432957839</c:v>
                </c:pt>
                <c:pt idx="250">
                  <c:v>148.5809217015611</c:v>
                </c:pt>
                <c:pt idx="251">
                  <c:v>149.5612344752106</c:v>
                </c:pt>
                <c:pt idx="252">
                  <c:v>150.40571417315536</c:v>
                </c:pt>
                <c:pt idx="253">
                  <c:v>151.10788219054373</c:v>
                </c:pt>
                <c:pt idx="254">
                  <c:v>151.66431022649846</c:v>
                </c:pt>
                <c:pt idx="255">
                  <c:v>131.9675215320618</c:v>
                </c:pt>
                <c:pt idx="256">
                  <c:v>133.66209634440574</c:v>
                </c:pt>
                <c:pt idx="257">
                  <c:v>135.36582768391335</c:v>
                </c:pt>
                <c:pt idx="258">
                  <c:v>137.06990744590644</c:v>
                </c:pt>
                <c:pt idx="259">
                  <c:v>138.76439101816055</c:v>
                </c:pt>
                <c:pt idx="260">
                  <c:v>140.4382171200898</c:v>
                </c:pt>
                <c:pt idx="261">
                  <c:v>142.07926473171389</c:v>
                </c:pt>
                <c:pt idx="262">
                  <c:v>143.67445568513256</c:v>
                </c:pt>
                <c:pt idx="263">
                  <c:v>145.20991347822675</c:v>
                </c:pt>
                <c:pt idx="264">
                  <c:v>146.67119097311084</c:v>
                </c:pt>
                <c:pt idx="265">
                  <c:v>148.04358095800518</c:v>
                </c:pt>
                <c:pt idx="266">
                  <c:v>149.31252241757866</c:v>
                </c:pt>
                <c:pt idx="267">
                  <c:v>150.46410938158061</c:v>
                </c:pt>
                <c:pt idx="268">
                  <c:v>151.48569585712937</c:v>
                </c:pt>
                <c:pt idx="269">
                  <c:v>152.36656829214482</c:v>
                </c:pt>
                <c:pt idx="270">
                  <c:v>153.09862831835332</c:v>
                </c:pt>
                <c:pt idx="271">
                  <c:v>153.67700040975834</c:v>
                </c:pt>
                <c:pt idx="272">
                  <c:v>133.29420072944677</c:v>
                </c:pt>
                <c:pt idx="273">
                  <c:v>135.01635310922495</c:v>
                </c:pt>
                <c:pt idx="274">
                  <c:v>136.74947056159576</c:v>
                </c:pt>
                <c:pt idx="275">
                  <c:v>138.48500738223893</c:v>
                </c:pt>
                <c:pt idx="276">
                  <c:v>140.21327223574099</c:v>
                </c:pt>
                <c:pt idx="277">
                  <c:v>141.92342316041444</c:v>
                </c:pt>
                <c:pt idx="278">
                  <c:v>143.60349101611101</c:v>
                </c:pt>
                <c:pt idx="279">
                  <c:v>145.24043934645019</c:v>
                </c:pt>
                <c:pt idx="280">
                  <c:v>146.82027179259941</c:v>
                </c:pt>
                <c:pt idx="281">
                  <c:v>148.32820237446265</c:v>
                </c:pt>
                <c:pt idx="282">
                  <c:v>149.74890847734329</c:v>
                </c:pt>
                <c:pt idx="283">
                  <c:v>151.06688953477916</c:v>
                </c:pt>
                <c:pt idx="284">
                  <c:v>152.26695307001052</c:v>
                </c:pt>
                <c:pt idx="285">
                  <c:v>153.33483958771825</c:v>
                </c:pt>
                <c:pt idx="286">
                  <c:v>154.2579745047309</c:v>
                </c:pt>
                <c:pt idx="287">
                  <c:v>155.02629768918416</c:v>
                </c:pt>
                <c:pt idx="288">
                  <c:v>155.63307532259856</c:v>
                </c:pt>
              </c:numCache>
            </c:numRef>
          </c:xVal>
          <c:yVal>
            <c:numRef>
              <c:f>Pos2_B!$AR$2:$AR$290</c:f>
              <c:numCache>
                <c:formatCode>General</c:formatCode>
                <c:ptCount val="289"/>
                <c:pt idx="0">
                  <c:v>312.41071160309326</c:v>
                </c:pt>
                <c:pt idx="1">
                  <c:v>314.28991165974588</c:v>
                </c:pt>
                <c:pt idx="2">
                  <c:v>316.2316084221369</c:v>
                </c:pt>
                <c:pt idx="3">
                  <c:v>318.23429211879426</c:v>
                </c:pt>
                <c:pt idx="4">
                  <c:v>320.29576207893365</c:v>
                </c:pt>
                <c:pt idx="5">
                  <c:v>322.41307962187523</c:v>
                </c:pt>
                <c:pt idx="6">
                  <c:v>324.58253678449512</c:v>
                </c:pt>
                <c:pt idx="7">
                  <c:v>326.79964523037557</c:v>
                </c:pt>
                <c:pt idx="8">
                  <c:v>329.05914918036893</c:v>
                </c:pt>
                <c:pt idx="9">
                  <c:v>331.35506523296323</c:v>
                </c:pt>
                <c:pt idx="10">
                  <c:v>333.68075051062402</c:v>
                </c:pt>
                <c:pt idx="11">
                  <c:v>336.02899875349448</c:v>
                </c:pt>
                <c:pt idx="12">
                  <c:v>338.39216193829941</c:v>
                </c:pt>
                <c:pt idx="13">
                  <c:v>340.7622929451565</c:v>
                </c:pt>
                <c:pt idx="14">
                  <c:v>343.1313029794099</c:v>
                </c:pt>
                <c:pt idx="15">
                  <c:v>345.49112612277639</c:v>
                </c:pt>
                <c:pt idx="16">
                  <c:v>347.83388272724949</c:v>
                </c:pt>
                <c:pt idx="17">
                  <c:v>311.10763115856366</c:v>
                </c:pt>
                <c:pt idx="18">
                  <c:v>313.0039549717344</c:v>
                </c:pt>
                <c:pt idx="19">
                  <c:v>314.96770328678701</c:v>
                </c:pt>
                <c:pt idx="20">
                  <c:v>316.99767878744427</c:v>
                </c:pt>
                <c:pt idx="21">
                  <c:v>319.09193853046276</c:v>
                </c:pt>
                <c:pt idx="22">
                  <c:v>321.24772950223735</c:v>
                </c:pt>
                <c:pt idx="23">
                  <c:v>323.46144014294146</c:v>
                </c:pt>
                <c:pt idx="24">
                  <c:v>325.72857341259686</c:v>
                </c:pt>
                <c:pt idx="25">
                  <c:v>328.04374664128756</c:v>
                </c:pt>
                <c:pt idx="26">
                  <c:v>330.40072247767074</c:v>
                </c:pt>
                <c:pt idx="27">
                  <c:v>332.79247368980725</c:v>
                </c:pt>
                <c:pt idx="28">
                  <c:v>335.21128243639868</c:v>
                </c:pt>
                <c:pt idx="29">
                  <c:v>337.64887207865445</c:v>
                </c:pt>
                <c:pt idx="30">
                  <c:v>340.09656690812534</c:v>
                </c:pt>
                <c:pt idx="31">
                  <c:v>342.54547265773925</c:v>
                </c:pt>
                <c:pt idx="32">
                  <c:v>344.98666868914819</c:v>
                </c:pt>
                <c:pt idx="33">
                  <c:v>347.41140160288165</c:v>
                </c:pt>
                <c:pt idx="34">
                  <c:v>309.75070293313371</c:v>
                </c:pt>
                <c:pt idx="35">
                  <c:v>311.66181982607429</c:v>
                </c:pt>
                <c:pt idx="36">
                  <c:v>313.64554183365317</c:v>
                </c:pt>
                <c:pt idx="37">
                  <c:v>315.70105985417644</c:v>
                </c:pt>
                <c:pt idx="38">
                  <c:v>317.82676746166686</c:v>
                </c:pt>
                <c:pt idx="39">
                  <c:v>320.02017586154489</c:v>
                </c:pt>
                <c:pt idx="40">
                  <c:v>322.27784417135678</c:v>
                </c:pt>
                <c:pt idx="41">
                  <c:v>324.59533201650686</c:v>
                </c:pt>
                <c:pt idx="42">
                  <c:v>326.96718139906801</c:v>
                </c:pt>
                <c:pt idx="43">
                  <c:v>329.38693403093765</c:v>
                </c:pt>
                <c:pt idx="44">
                  <c:v>331.84718871503776</c:v>
                </c:pt>
                <c:pt idx="45">
                  <c:v>334.33970091712172</c:v>
                </c:pt>
                <c:pt idx="46">
                  <c:v>336.85552355055762</c:v>
                </c:pt>
                <c:pt idx="47">
                  <c:v>339.385184506097</c:v>
                </c:pt>
                <c:pt idx="48">
                  <c:v>341.91889303110531</c:v>
                </c:pt>
                <c:pt idx="49">
                  <c:v>344.44676418568025</c:v>
                </c:pt>
                <c:pt idx="50">
                  <c:v>346.95904872322529</c:v>
                </c:pt>
                <c:pt idx="51">
                  <c:v>308.33813804451319</c:v>
                </c:pt>
                <c:pt idx="52">
                  <c:v>310.26131539686241</c:v>
                </c:pt>
                <c:pt idx="53">
                  <c:v>312.26251051431876</c:v>
                </c:pt>
                <c:pt idx="54">
                  <c:v>314.34138802756382</c:v>
                </c:pt>
                <c:pt idx="55">
                  <c:v>316.49676935236312</c:v>
                </c:pt>
                <c:pt idx="56">
                  <c:v>318.72652359447437</c:v>
                </c:pt>
                <c:pt idx="57">
                  <c:v>321.02747205530875</c:v>
                </c:pt>
                <c:pt idx="58">
                  <c:v>323.39531489343926</c:v>
                </c:pt>
                <c:pt idx="59">
                  <c:v>325.82458893895449</c:v>
                </c:pt>
                <c:pt idx="60">
                  <c:v>328.3086652294914</c:v>
                </c:pt>
                <c:pt idx="61">
                  <c:v>330.83979332667184</c:v>
                </c:pt>
                <c:pt idx="62">
                  <c:v>333.40919679624653</c:v>
                </c:pt>
                <c:pt idx="63">
                  <c:v>336.00722050360952</c:v>
                </c:pt>
                <c:pt idx="64">
                  <c:v>338.62352592385577</c:v>
                </c:pt>
                <c:pt idx="65">
                  <c:v>341.24732603579326</c:v>
                </c:pt>
                <c:pt idx="66">
                  <c:v>343.86764723397272</c:v>
                </c:pt>
                <c:pt idx="67">
                  <c:v>346.47360271978403</c:v>
                </c:pt>
                <c:pt idx="68">
                  <c:v>306.86826873323048</c:v>
                </c:pt>
                <c:pt idx="69">
                  <c:v>308.80033556349775</c:v>
                </c:pt>
                <c:pt idx="70">
                  <c:v>310.81603386459352</c:v>
                </c:pt>
                <c:pt idx="71">
                  <c:v>312.91559716146702</c:v>
                </c:pt>
                <c:pt idx="72">
                  <c:v>315.09837918186969</c:v>
                </c:pt>
                <c:pt idx="73">
                  <c:v>317.3627172469798</c:v>
                </c:pt>
                <c:pt idx="74">
                  <c:v>319.70580608697514</c:v>
                </c:pt>
                <c:pt idx="75">
                  <c:v>322.12359227507415</c:v>
                </c:pt>
                <c:pt idx="76">
                  <c:v>324.61070061255037</c:v>
                </c:pt>
                <c:pt idx="77">
                  <c:v>327.1604039605852</c:v>
                </c:pt>
                <c:pt idx="78">
                  <c:v>329.7646468390198</c:v>
                </c:pt>
                <c:pt idx="79">
                  <c:v>332.41413036299298</c:v>
                </c:pt>
                <c:pt idx="80">
                  <c:v>335.0984617688631</c:v>
                </c:pt>
                <c:pt idx="81">
                  <c:v>337.80636621045983</c:v>
                </c:pt>
                <c:pt idx="82">
                  <c:v>340.52595233658866</c:v>
                </c:pt>
                <c:pt idx="83">
                  <c:v>343.24501729309702</c:v>
                </c:pt>
                <c:pt idx="84">
                  <c:v>345.95137220839769</c:v>
                </c:pt>
                <c:pt idx="85">
                  <c:v>305.33959114761905</c:v>
                </c:pt>
                <c:pt idx="86">
                  <c:v>307.27690335282449</c:v>
                </c:pt>
                <c:pt idx="87">
                  <c:v>309.30361875471959</c:v>
                </c:pt>
                <c:pt idx="88">
                  <c:v>311.42064392218288</c:v>
                </c:pt>
                <c:pt idx="89">
                  <c:v>313.62798263956751</c:v>
                </c:pt>
                <c:pt idx="90">
                  <c:v>315.92456856172203</c:v>
                </c:pt>
                <c:pt idx="91">
                  <c:v>318.30810324766588</c:v>
                </c:pt>
                <c:pt idx="92">
                  <c:v>320.77491134429289</c:v>
                </c:pt>
                <c:pt idx="93">
                  <c:v>323.31982679917968</c:v>
                </c:pt>
                <c:pt idx="94">
                  <c:v>325.93612507901395</c:v>
                </c:pt>
                <c:pt idx="95">
                  <c:v>328.61551588999237</c:v>
                </c:pt>
                <c:pt idx="96">
                  <c:v>331.34820837242222</c:v>
                </c:pt>
                <c:pt idx="97">
                  <c:v>334.12305597399217</c:v>
                </c:pt>
                <c:pt idx="98">
                  <c:v>336.92778141625905</c:v>
                </c:pt>
                <c:pt idx="99">
                  <c:v>339.74927408012621</c:v>
                </c:pt>
                <c:pt idx="100">
                  <c:v>342.57394392032398</c:v>
                </c:pt>
                <c:pt idx="101">
                  <c:v>345.38810908623958</c:v>
                </c:pt>
                <c:pt idx="102">
                  <c:v>303.75081378915729</c:v>
                </c:pt>
                <c:pt idx="103">
                  <c:v>305.68922273535981</c:v>
                </c:pt>
                <c:pt idx="104">
                  <c:v>307.72290767847085</c:v>
                </c:pt>
                <c:pt idx="105">
                  <c:v>309.85355999280426</c:v>
                </c:pt>
                <c:pt idx="106">
                  <c:v>312.08196396023175</c:v>
                </c:pt>
                <c:pt idx="107">
                  <c:v>314.40779607282434</c:v>
                </c:pt>
                <c:pt idx="108">
                  <c:v>316.82942235502736</c:v>
                </c:pt>
                <c:pt idx="109">
                  <c:v>319.34370678458259</c:v>
                </c:pt>
                <c:pt idx="110">
                  <c:v>321.9458472748974</c:v>
                </c:pt>
                <c:pt idx="111">
                  <c:v>324.6292581517161</c:v>
                </c:pt>
                <c:pt idx="112">
                  <c:v>327.38551879220711</c:v>
                </c:pt>
                <c:pt idx="113">
                  <c:v>330.20440629458147</c:v>
                </c:pt>
                <c:pt idx="114">
                  <c:v>333.07402516742752</c:v>
                </c:pt>
                <c:pt idx="115">
                  <c:v>335.98103904776718</c:v>
                </c:pt>
                <c:pt idx="116">
                  <c:v>338.91099907524159</c:v>
                </c:pt>
                <c:pt idx="117">
                  <c:v>341.84875221587822</c:v>
                </c:pt>
                <c:pt idx="118">
                  <c:v>344.77890251806053</c:v>
                </c:pt>
                <c:pt idx="119">
                  <c:v>302.10091141336881</c:v>
                </c:pt>
                <c:pt idx="120">
                  <c:v>304.03573795399285</c:v>
                </c:pt>
                <c:pt idx="121">
                  <c:v>306.07174177287334</c:v>
                </c:pt>
                <c:pt idx="122">
                  <c:v>308.21151613538547</c:v>
                </c:pt>
                <c:pt idx="123">
                  <c:v>310.45676740666369</c:v>
                </c:pt>
                <c:pt idx="124">
                  <c:v>312.80807947224827</c:v>
                </c:pt>
                <c:pt idx="125">
                  <c:v>315.26466608813058</c:v>
                </c:pt>
                <c:pt idx="126">
                  <c:v>317.82412497615383</c:v>
                </c:pt>
                <c:pt idx="127">
                  <c:v>320.48221245099563</c:v>
                </c:pt>
                <c:pt idx="128">
                  <c:v>323.23266173194247</c:v>
                </c:pt>
                <c:pt idx="129">
                  <c:v>326.06707074829188</c:v>
                </c:pt>
                <c:pt idx="130">
                  <c:v>328.97488494489443</c:v>
                </c:pt>
                <c:pt idx="131">
                  <c:v>331.94349625351003</c:v>
                </c:pt>
                <c:pt idx="132">
                  <c:v>334.95847051385886</c:v>
                </c:pt>
                <c:pt idx="133">
                  <c:v>338.00390268057453</c:v>
                </c:pt>
                <c:pt idx="134">
                  <c:v>341.06288379506236</c:v>
                </c:pt>
                <c:pt idx="135">
                  <c:v>344.11804860695128</c:v>
                </c:pt>
                <c:pt idx="136">
                  <c:v>300.3891838376482</c:v>
                </c:pt>
                <c:pt idx="137">
                  <c:v>302.31520021666205</c:v>
                </c:pt>
                <c:pt idx="138">
                  <c:v>304.34823395771105</c:v>
                </c:pt>
                <c:pt idx="139">
                  <c:v>306.49189923697526</c:v>
                </c:pt>
                <c:pt idx="140">
                  <c:v>308.74897441031607</c:v>
                </c:pt>
                <c:pt idx="141">
                  <c:v>311.12113171473266</c:v>
                </c:pt>
                <c:pt idx="142">
                  <c:v>313.60864175933335</c:v>
                </c:pt>
                <c:pt idx="143">
                  <c:v>316.21006638657349</c:v>
                </c:pt>
                <c:pt idx="144">
                  <c:v>318.92196029816967</c:v>
                </c:pt>
                <c:pt idx="145">
                  <c:v>321.73860867211545</c:v>
                </c:pt>
                <c:pt idx="146">
                  <c:v>324.65183346680425</c:v>
                </c:pt>
                <c:pt idx="147">
                  <c:v>327.65090342546563</c:v>
                </c:pt>
                <c:pt idx="148">
                  <c:v>330.72258010383814</c:v>
                </c:pt>
                <c:pt idx="149">
                  <c:v>333.851323209452</c:v>
                </c:pt>
                <c:pt idx="150">
                  <c:v>337.01966304080719</c:v>
                </c:pt>
                <c:pt idx="151">
                  <c:v>340.20872748307693</c:v>
                </c:pt>
                <c:pt idx="152">
                  <c:v>343.398889289154</c:v>
                </c:pt>
                <c:pt idx="153">
                  <c:v>298.61531867829069</c:v>
                </c:pt>
                <c:pt idx="154">
                  <c:v>300.52674111485499</c:v>
                </c:pt>
                <c:pt idx="155">
                  <c:v>302.55085212305721</c:v>
                </c:pt>
                <c:pt idx="156">
                  <c:v>304.69240308854921</c:v>
                </c:pt>
                <c:pt idx="157">
                  <c:v>306.95539818601969</c:v>
                </c:pt>
                <c:pt idx="158">
                  <c:v>309.34279192681277</c:v>
                </c:pt>
                <c:pt idx="159">
                  <c:v>311.85614519439275</c:v>
                </c:pt>
                <c:pt idx="160">
                  <c:v>314.49525164950364</c:v>
                </c:pt>
                <c:pt idx="161">
                  <c:v>317.25775515366598</c:v>
                </c:pt>
                <c:pt idx="162">
                  <c:v>320.13878867917703</c:v>
                </c:pt>
                <c:pt idx="163">
                  <c:v>323.13067449379145</c:v>
                </c:pt>
                <c:pt idx="164">
                  <c:v>326.22273186322667</c:v>
                </c:pt>
                <c:pt idx="165">
                  <c:v>329.40123922734085</c:v>
                </c:pt>
                <c:pt idx="166">
                  <c:v>332.64959012037758</c:v>
                </c:pt>
                <c:pt idx="167">
                  <c:v>335.94866468156255</c:v>
                </c:pt>
                <c:pt idx="168">
                  <c:v>339.2774125258652</c:v>
                </c:pt>
                <c:pt idx="169">
                  <c:v>342.61361208313787</c:v>
                </c:pt>
                <c:pt idx="170">
                  <c:v>296.77945653035573</c:v>
                </c:pt>
                <c:pt idx="171">
                  <c:v>298.66995152989131</c:v>
                </c:pt>
                <c:pt idx="172">
                  <c:v>300.67851164650165</c:v>
                </c:pt>
                <c:pt idx="173">
                  <c:v>302.81113303363469</c:v>
                </c:pt>
                <c:pt idx="174">
                  <c:v>305.07319717979061</c:v>
                </c:pt>
                <c:pt idx="175">
                  <c:v>307.46914203686595</c:v>
                </c:pt>
                <c:pt idx="176">
                  <c:v>310.00207240551453</c:v>
                </c:pt>
                <c:pt idx="177">
                  <c:v>312.6733177521258</c:v>
                </c:pt>
                <c:pt idx="178">
                  <c:v>315.48195618569468</c:v>
                </c:pt>
                <c:pt idx="179">
                  <c:v>318.4243364499971</c:v>
                </c:pt>
                <c:pt idx="180">
                  <c:v>321.4936440040068</c:v>
                </c:pt>
                <c:pt idx="181">
                  <c:v>324.67956974527766</c:v>
                </c:pt>
                <c:pt idx="182">
                  <c:v>327.96814660486308</c:v>
                </c:pt>
                <c:pt idx="183">
                  <c:v>331.34181555054965</c:v>
                </c:pt>
                <c:pt idx="184">
                  <c:v>334.77976496574109</c:v>
                </c:pt>
                <c:pt idx="185">
                  <c:v>338.25855543915662</c:v>
                </c:pt>
                <c:pt idx="186">
                  <c:v>341.75299982164069</c:v>
                </c:pt>
                <c:pt idx="187">
                  <c:v>294.88225653363816</c:v>
                </c:pt>
                <c:pt idx="188">
                  <c:v>296.74496406448799</c:v>
                </c:pt>
                <c:pt idx="189">
                  <c:v>298.73067567309096</c:v>
                </c:pt>
                <c:pt idx="190">
                  <c:v>300.84672372680348</c:v>
                </c:pt>
                <c:pt idx="191">
                  <c:v>303.10000789924811</c:v>
                </c:pt>
                <c:pt idx="192">
                  <c:v>305.49664951724594</c:v>
                </c:pt>
                <c:pt idx="193">
                  <c:v>308.04156373964901</c:v>
                </c:pt>
                <c:pt idx="194">
                  <c:v>310.73795151003446</c:v>
                </c:pt>
                <c:pt idx="195">
                  <c:v>313.58672496629032</c:v>
                </c:pt>
                <c:pt idx="196">
                  <c:v>316.58589630724913</c:v>
                </c:pt>
                <c:pt idx="197">
                  <c:v>319.72998002598649</c:v>
                </c:pt>
                <c:pt idx="198">
                  <c:v>323.00947901147265</c:v>
                </c:pt>
                <c:pt idx="199">
                  <c:v>326.41054109042875</c:v>
                </c:pt>
                <c:pt idx="200">
                  <c:v>329.91487711931558</c:v>
                </c:pt>
                <c:pt idx="201">
                  <c:v>333.50001775647127</c:v>
                </c:pt>
                <c:pt idx="202">
                  <c:v>337.1399497082715</c:v>
                </c:pt>
                <c:pt idx="203">
                  <c:v>340.8061162325929</c:v>
                </c:pt>
                <c:pt idx="204">
                  <c:v>292.92495966953243</c:v>
                </c:pt>
                <c:pt idx="205">
                  <c:v>294.75253621324293</c:v>
                </c:pt>
                <c:pt idx="206">
                  <c:v>296.70746054403122</c:v>
                </c:pt>
                <c:pt idx="207">
                  <c:v>298.79846802692873</c:v>
                </c:pt>
                <c:pt idx="208">
                  <c:v>301.03409642520626</c:v>
                </c:pt>
                <c:pt idx="209">
                  <c:v>303.42233757202496</c:v>
                </c:pt>
                <c:pt idx="210">
                  <c:v>305.97018464325606</c:v>
                </c:pt>
                <c:pt idx="211">
                  <c:v>308.68306785903769</c:v>
                </c:pt>
                <c:pt idx="212">
                  <c:v>311.56418317990938</c:v>
                </c:pt>
                <c:pt idx="213">
                  <c:v>314.61373720958534</c:v>
                </c:pt>
                <c:pt idx="214">
                  <c:v>317.82815722671762</c:v>
                </c:pt>
                <c:pt idx="215">
                  <c:v>321.19934581617429</c:v>
                </c:pt>
                <c:pt idx="216">
                  <c:v>324.71408917084131</c:v>
                </c:pt>
                <c:pt idx="217">
                  <c:v>328.35374710891318</c:v>
                </c:pt>
                <c:pt idx="218">
                  <c:v>332.09434923916177</c:v>
                </c:pt>
                <c:pt idx="219">
                  <c:v>335.90718553610446</c:v>
                </c:pt>
                <c:pt idx="220">
                  <c:v>339.75990902084311</c:v>
                </c:pt>
                <c:pt idx="221">
                  <c:v>290.90944655836824</c:v>
                </c:pt>
                <c:pt idx="222">
                  <c:v>292.69413061305761</c:v>
                </c:pt>
                <c:pt idx="223">
                  <c:v>294.60974255006988</c:v>
                </c:pt>
                <c:pt idx="224">
                  <c:v>296.66645351319397</c:v>
                </c:pt>
                <c:pt idx="225">
                  <c:v>298.87452614099107</c:v>
                </c:pt>
                <c:pt idx="226">
                  <c:v>301.24398235173902</c:v>
                </c:pt>
                <c:pt idx="227">
                  <c:v>303.78414583746508</c:v>
                </c:pt>
                <c:pt idx="228">
                  <c:v>306.50304008753676</c:v>
                </c:pt>
                <c:pt idx="229">
                  <c:v>309.40663261388261</c:v>
                </c:pt>
                <c:pt idx="230">
                  <c:v>312.49793509339128</c:v>
                </c:pt>
                <c:pt idx="231">
                  <c:v>315.7759994718366</c:v>
                </c:pt>
                <c:pt idx="232">
                  <c:v>319.23489138700529</c:v>
                </c:pt>
                <c:pt idx="233">
                  <c:v>322.86276956277089</c:v>
                </c:pt>
                <c:pt idx="234">
                  <c:v>326.64124142286971</c:v>
                </c:pt>
                <c:pt idx="235">
                  <c:v>330.54518296653168</c:v>
                </c:pt>
                <c:pt idx="236">
                  <c:v>334.54318506013465</c:v>
                </c:pt>
                <c:pt idx="237">
                  <c:v>338.59870676213444</c:v>
                </c:pt>
                <c:pt idx="238">
                  <c:v>288.83828604428919</c:v>
                </c:pt>
                <c:pt idx="239">
                  <c:v>290.57198787368645</c:v>
                </c:pt>
                <c:pt idx="240">
                  <c:v>292.43926088987416</c:v>
                </c:pt>
                <c:pt idx="241">
                  <c:v>294.4517013016843</c:v>
                </c:pt>
                <c:pt idx="242">
                  <c:v>296.62133692174172</c:v>
                </c:pt>
                <c:pt idx="243">
                  <c:v>298.96033418990305</c:v>
                </c:pt>
                <c:pt idx="244">
                  <c:v>301.48056324350574</c:v>
                </c:pt>
                <c:pt idx="245">
                  <c:v>304.1929875040862</c:v>
                </c:pt>
                <c:pt idx="246">
                  <c:v>307.10684967098905</c:v>
                </c:pt>
                <c:pt idx="247">
                  <c:v>310.22864220907383</c:v>
                </c:pt>
                <c:pt idx="248">
                  <c:v>313.56088219195556</c:v>
                </c:pt>
                <c:pt idx="249">
                  <c:v>317.100760989636</c:v>
                </c:pt>
                <c:pt idx="250">
                  <c:v>320.83880700396475</c:v>
                </c:pt>
                <c:pt idx="251">
                  <c:v>324.75777314594029</c:v>
                </c:pt>
                <c:pt idx="252">
                  <c:v>328.83201608548211</c:v>
                </c:pt>
                <c:pt idx="253">
                  <c:v>333.02763768219285</c:v>
                </c:pt>
                <c:pt idx="254">
                  <c:v>337.30357938801149</c:v>
                </c:pt>
                <c:pt idx="255">
                  <c:v>286.71477054858036</c:v>
                </c:pt>
                <c:pt idx="256">
                  <c:v>288.38918679015671</c:v>
                </c:pt>
                <c:pt idx="257">
                  <c:v>290.19871046125411</c:v>
                </c:pt>
                <c:pt idx="258">
                  <c:v>292.15629987801083</c:v>
                </c:pt>
                <c:pt idx="259">
                  <c:v>294.27572826393782</c:v>
                </c:pt>
                <c:pt idx="260">
                  <c:v>296.57135636927597</c:v>
                </c:pt>
                <c:pt idx="261">
                  <c:v>299.05775415567535</c:v>
                </c:pt>
                <c:pt idx="262">
                  <c:v>301.74912262165975</c:v>
                </c:pt>
                <c:pt idx="263">
                  <c:v>304.65846489531981</c:v>
                </c:pt>
                <c:pt idx="264">
                  <c:v>307.79646453644358</c:v>
                </c:pt>
                <c:pt idx="265">
                  <c:v>311.17005647132567</c:v>
                </c:pt>
                <c:pt idx="266">
                  <c:v>314.78073067846753</c:v>
                </c:pt>
                <c:pt idx="267">
                  <c:v>318.62269565853416</c:v>
                </c:pt>
                <c:pt idx="268">
                  <c:v>322.68114184623295</c:v>
                </c:pt>
                <c:pt idx="269">
                  <c:v>326.93095853717341</c:v>
                </c:pt>
                <c:pt idx="270">
                  <c:v>331.33632193470902</c:v>
                </c:pt>
                <c:pt idx="271">
                  <c:v>335.85152458355748</c:v>
                </c:pt>
                <c:pt idx="272">
                  <c:v>284.54293413230045</c:v>
                </c:pt>
                <c:pt idx="273">
                  <c:v>286.14968631721604</c:v>
                </c:pt>
                <c:pt idx="274">
                  <c:v>287.89181708417726</c:v>
                </c:pt>
                <c:pt idx="275">
                  <c:v>289.7835247567437</c:v>
                </c:pt>
                <c:pt idx="276">
                  <c:v>291.8402357968788</c:v>
                </c:pt>
                <c:pt idx="277">
                  <c:v>294.07847061859627</c:v>
                </c:pt>
                <c:pt idx="278">
                  <c:v>296.51556075792126</c:v>
                </c:pt>
                <c:pt idx="279">
                  <c:v>299.16915417127319</c:v>
                </c:pt>
                <c:pt idx="280">
                  <c:v>302.05643335197368</c:v>
                </c:pt>
                <c:pt idx="281">
                  <c:v>305.19296706679842</c:v>
                </c:pt>
                <c:pt idx="282">
                  <c:v>308.59113134063909</c:v>
                </c:pt>
                <c:pt idx="283">
                  <c:v>312.2580836328479</c:v>
                </c:pt>
                <c:pt idx="284">
                  <c:v>316.19337162910927</c:v>
                </c:pt>
                <c:pt idx="285">
                  <c:v>320.3864118381739</c:v>
                </c:pt>
                <c:pt idx="286">
                  <c:v>324.81426529846357</c:v>
                </c:pt>
                <c:pt idx="287">
                  <c:v>329.44030768294419</c:v>
                </c:pt>
                <c:pt idx="288">
                  <c:v>334.21443514404046</c:v>
                </c:pt>
              </c:numCache>
            </c:numRef>
          </c:yVal>
          <c:smooth val="0"/>
          <c:extLst>
            <c:ext xmlns:c16="http://schemas.microsoft.com/office/drawing/2014/chart" uri="{C3380CC4-5D6E-409C-BE32-E72D297353CC}">
              <c16:uniqueId val="{00000003-0146-452E-A903-479A794FCBBC}"/>
            </c:ext>
          </c:extLst>
        </c:ser>
        <c:ser>
          <c:idx val="7"/>
          <c:order val="4"/>
          <c:spPr>
            <a:ln w="28575">
              <a:noFill/>
            </a:ln>
          </c:spPr>
          <c:marker>
            <c:symbol val="diamond"/>
            <c:size val="3"/>
            <c:spPr>
              <a:solidFill>
                <a:srgbClr val="0070C0"/>
              </a:solidFill>
              <a:ln>
                <a:solidFill>
                  <a:srgbClr val="0070C0"/>
                </a:solidFill>
              </a:ln>
            </c:spPr>
          </c:marker>
          <c:xVal>
            <c:numRef>
              <c:f>Pos2_B!$AN$2:$AN$290</c:f>
              <c:numCache>
                <c:formatCode>General</c:formatCode>
                <c:ptCount val="289"/>
                <c:pt idx="0">
                  <c:v>107.40833021377146</c:v>
                </c:pt>
                <c:pt idx="1">
                  <c:v>108.45571237293086</c:v>
                </c:pt>
                <c:pt idx="2">
                  <c:v>109.50545424973349</c:v>
                </c:pt>
                <c:pt idx="3">
                  <c:v>110.55265658892895</c:v>
                </c:pt>
                <c:pt idx="4">
                  <c:v>111.5921016491458</c:v>
                </c:pt>
                <c:pt idx="5">
                  <c:v>112.61834395975055</c:v>
                </c:pt>
                <c:pt idx="6">
                  <c:v>113.62581904633358</c:v>
                </c:pt>
                <c:pt idx="7">
                  <c:v>114.60896643933481</c:v>
                </c:pt>
                <c:pt idx="8">
                  <c:v>115.56236177336396</c:v>
                </c:pt>
                <c:pt idx="9">
                  <c:v>116.4808515760179</c:v>
                </c:pt>
                <c:pt idx="10">
                  <c:v>117.35968361894082</c:v>
                </c:pt>
                <c:pt idx="11">
                  <c:v>118.1946255978765</c:v>
                </c:pt>
                <c:pt idx="12">
                  <c:v>118.9820654827835</c:v>
                </c:pt>
                <c:pt idx="13">
                  <c:v>119.71908809932421</c:v>
                </c:pt>
                <c:pt idx="14">
                  <c:v>120.403524240471</c:v>
                </c:pt>
                <c:pt idx="15">
                  <c:v>121.03397065789396</c:v>
                </c:pt>
                <c:pt idx="16">
                  <c:v>121.60978140303042</c:v>
                </c:pt>
                <c:pt idx="17">
                  <c:v>109.0759826108019</c:v>
                </c:pt>
                <c:pt idx="18">
                  <c:v>110.16626933730863</c:v>
                </c:pt>
                <c:pt idx="19">
                  <c:v>111.25836778663519</c:v>
                </c:pt>
                <c:pt idx="20">
                  <c:v>112.3469638733733</c:v>
                </c:pt>
                <c:pt idx="21">
                  <c:v>113.42638964026487</c:v>
                </c:pt>
                <c:pt idx="22">
                  <c:v>114.49072324633153</c:v>
                </c:pt>
                <c:pt idx="23">
                  <c:v>115.53390968828384</c:v>
                </c:pt>
                <c:pt idx="24">
                  <c:v>116.54989822647703</c:v>
                </c:pt>
                <c:pt idx="25">
                  <c:v>117.53279069832928</c:v>
                </c:pt>
                <c:pt idx="26">
                  <c:v>118.47699343221072</c:v>
                </c:pt>
                <c:pt idx="27">
                  <c:v>119.37736454878188</c:v>
                </c:pt>
                <c:pt idx="28">
                  <c:v>120.22934823005103</c:v>
                </c:pt>
                <c:pt idx="29">
                  <c:v>121.02908813624786</c:v>
                </c:pt>
                <c:pt idx="30">
                  <c:v>121.77351353140314</c:v>
                </c:pt>
                <c:pt idx="31">
                  <c:v>122.46039369835593</c:v>
                </c:pt>
                <c:pt idx="32">
                  <c:v>123.08835864468102</c:v>
                </c:pt>
                <c:pt idx="33">
                  <c:v>123.6568866286396</c:v>
                </c:pt>
                <c:pt idx="34">
                  <c:v>110.768022862509</c:v>
                </c:pt>
                <c:pt idx="35">
                  <c:v>111.90264944801982</c:v>
                </c:pt>
                <c:pt idx="36">
                  <c:v>113.03860117513757</c:v>
                </c:pt>
                <c:pt idx="37">
                  <c:v>114.17013467562747</c:v>
                </c:pt>
                <c:pt idx="38">
                  <c:v>115.29111246968496</c:v>
                </c:pt>
                <c:pt idx="39">
                  <c:v>116.39511206789095</c:v>
                </c:pt>
                <c:pt idx="40">
                  <c:v>117.47555891602491</c:v>
                </c:pt>
                <c:pt idx="41">
                  <c:v>118.52587887664791</c:v>
                </c:pt>
                <c:pt idx="42">
                  <c:v>119.53966383707319</c:v>
                </c:pt>
                <c:pt idx="43">
                  <c:v>120.51084225337216</c:v>
                </c:pt>
                <c:pt idx="44">
                  <c:v>121.43384525608903</c:v>
                </c:pt>
                <c:pt idx="45">
                  <c:v>122.30375857765192</c:v>
                </c:pt>
                <c:pt idx="46">
                  <c:v>123.11645113931135</c:v>
                </c:pt>
                <c:pt idx="47">
                  <c:v>123.86867265097558</c:v>
                </c:pt>
                <c:pt idx="48">
                  <c:v>124.55811488334329</c:v>
                </c:pt>
                <c:pt idx="49">
                  <c:v>125.18343409804635</c:v>
                </c:pt>
                <c:pt idx="50">
                  <c:v>125.74423511949449</c:v>
                </c:pt>
                <c:pt idx="51">
                  <c:v>112.47898320181129</c:v>
                </c:pt>
                <c:pt idx="52">
                  <c:v>113.65917476165238</c:v>
                </c:pt>
                <c:pt idx="53">
                  <c:v>114.84028836826626</c:v>
                </c:pt>
                <c:pt idx="54">
                  <c:v>116.01614246484792</c:v>
                </c:pt>
                <c:pt idx="55">
                  <c:v>117.18011597214822</c:v>
                </c:pt>
                <c:pt idx="56">
                  <c:v>118.32526601706137</c:v>
                </c:pt>
                <c:pt idx="57">
                  <c:v>119.4444729456973</c:v>
                </c:pt>
                <c:pt idx="58">
                  <c:v>120.53060814592175</c:v>
                </c:pt>
                <c:pt idx="59">
                  <c:v>121.57671775570358</c:v>
                </c:pt>
                <c:pt idx="60">
                  <c:v>122.57621319327859</c:v>
                </c:pt>
                <c:pt idx="61">
                  <c:v>123.52305793442849</c:v>
                </c:pt>
                <c:pt idx="62">
                  <c:v>124.41193935920612</c:v>
                </c:pt>
                <c:pt idx="63">
                  <c:v>125.2384149722628</c:v>
                </c:pt>
                <c:pt idx="64">
                  <c:v>125.99902389751432</c:v>
                </c:pt>
                <c:pt idx="65">
                  <c:v>126.69135712097939</c:v>
                </c:pt>
                <c:pt idx="66">
                  <c:v>127.31408321098544</c:v>
                </c:pt>
                <c:pt idx="67">
                  <c:v>127.8669297781141</c:v>
                </c:pt>
                <c:pt idx="68">
                  <c:v>114.20279875794063</c:v>
                </c:pt>
                <c:pt idx="69">
                  <c:v>115.42952421181633</c:v>
                </c:pt>
                <c:pt idx="70">
                  <c:v>116.65687522945063</c:v>
                </c:pt>
                <c:pt idx="71">
                  <c:v>117.87823004199285</c:v>
                </c:pt>
                <c:pt idx="72">
                  <c:v>119.08647660183298</c:v>
                </c:pt>
                <c:pt idx="73">
                  <c:v>120.27413800124175</c:v>
                </c:pt>
                <c:pt idx="74">
                  <c:v>121.43352890849953</c:v>
                </c:pt>
                <c:pt idx="75">
                  <c:v>122.55693853598481</c:v>
                </c:pt>
                <c:pt idx="76">
                  <c:v>123.63683284559943</c:v>
                </c:pt>
                <c:pt idx="77">
                  <c:v>124.66606614959994</c:v>
                </c:pt>
                <c:pt idx="78">
                  <c:v>125.63809035011315</c:v>
                </c:pt>
                <c:pt idx="79">
                  <c:v>126.54714911992723</c:v>
                </c:pt>
                <c:pt idx="80">
                  <c:v>127.38844460542258</c:v>
                </c:pt>
                <c:pt idx="81">
                  <c:v>128.15826581756747</c:v>
                </c:pt>
                <c:pt idx="82">
                  <c:v>128.85407066251631</c:v>
                </c:pt>
                <c:pt idx="83">
                  <c:v>129.47451724833846</c:v>
                </c:pt>
                <c:pt idx="84">
                  <c:v>130.01944423359052</c:v>
                </c:pt>
                <c:pt idx="85">
                  <c:v>115.93287195627508</c:v>
                </c:pt>
                <c:pt idx="86">
                  <c:v>117.20679900284216</c:v>
                </c:pt>
                <c:pt idx="87">
                  <c:v>118.48118516897377</c:v>
                </c:pt>
                <c:pt idx="88">
                  <c:v>119.74897464316531</c:v>
                </c:pt>
                <c:pt idx="89">
                  <c:v>121.0025652620576</c:v>
                </c:pt>
                <c:pt idx="90">
                  <c:v>122.23394016171606</c:v>
                </c:pt>
                <c:pt idx="91">
                  <c:v>123.43483439349174</c:v>
                </c:pt>
                <c:pt idx="92">
                  <c:v>124.59693222159956</c:v>
                </c:pt>
                <c:pt idx="93">
                  <c:v>125.71208765426628</c:v>
                </c:pt>
                <c:pt idx="94">
                  <c:v>126.77255777106784</c:v>
                </c:pt>
                <c:pt idx="95">
                  <c:v>127.7712360097976</c:v>
                </c:pt>
                <c:pt idx="96">
                  <c:v>128.70187117570833</c:v>
                </c:pt>
                <c:pt idx="97">
                  <c:v>129.55925786340271</c:v>
                </c:pt>
                <c:pt idx="98">
                  <c:v>130.33938541101674</c:v>
                </c:pt>
                <c:pt idx="99">
                  <c:v>131.03953539777848</c:v>
                </c:pt>
                <c:pt idx="100">
                  <c:v>131.65832177213002</c:v>
                </c:pt>
                <c:pt idx="101">
                  <c:v>132.19567246884475</c:v>
                </c:pt>
                <c:pt idx="102">
                  <c:v>117.66215937218647</c:v>
                </c:pt>
                <c:pt idx="103">
                  <c:v>118.98361225156359</c:v>
                </c:pt>
                <c:pt idx="104">
                  <c:v>120.30551065133629</c:v>
                </c:pt>
                <c:pt idx="105">
                  <c:v>121.62038028488212</c:v>
                </c:pt>
                <c:pt idx="106">
                  <c:v>122.92013942143016</c:v>
                </c:pt>
                <c:pt idx="107">
                  <c:v>124.19623473843851</c:v>
                </c:pt>
                <c:pt idx="108">
                  <c:v>125.43981617696153</c:v>
                </c:pt>
                <c:pt idx="109">
                  <c:v>126.64194698756344</c:v>
                </c:pt>
                <c:pt idx="110">
                  <c:v>127.79384166728586</c:v>
                </c:pt>
                <c:pt idx="111">
                  <c:v>128.88712104521449</c:v>
                </c:pt>
                <c:pt idx="112">
                  <c:v>129.91407081715573</c:v>
                </c:pt>
                <c:pt idx="113">
                  <c:v>130.86788783092405</c:v>
                </c:pt>
                <c:pt idx="114">
                  <c:v>131.74289780973339</c:v>
                </c:pt>
                <c:pt idx="115">
                  <c:v>132.53472926553937</c:v>
                </c:pt>
                <c:pt idx="116">
                  <c:v>133.24043117113817</c:v>
                </c:pt>
                <c:pt idx="117">
                  <c:v>133.85852632571192</c:v>
                </c:pt>
                <c:pt idx="118">
                  <c:v>134.38899777455543</c:v>
                </c:pt>
                <c:pt idx="119">
                  <c:v>119.38327932235968</c:v>
                </c:pt>
                <c:pt idx="120">
                  <c:v>120.75220118092194</c:v>
                </c:pt>
                <c:pt idx="121">
                  <c:v>122.12172891384419</c:v>
                </c:pt>
                <c:pt idx="122">
                  <c:v>123.48399573333096</c:v>
                </c:pt>
                <c:pt idx="123">
                  <c:v>124.83046193050835</c:v>
                </c:pt>
                <c:pt idx="124">
                  <c:v>126.15205230005934</c:v>
                </c:pt>
                <c:pt idx="125">
                  <c:v>127.43933652171039</c:v>
                </c:pt>
                <c:pt idx="126">
                  <c:v>128.6827494710237</c:v>
                </c:pt>
                <c:pt idx="127">
                  <c:v>129.87284469855732</c:v>
                </c:pt>
                <c:pt idx="128">
                  <c:v>131.00057044626533</c:v>
                </c:pt>
                <c:pt idx="129">
                  <c:v>132.05755400549714</c:v>
                </c:pt>
                <c:pt idx="130">
                  <c:v>133.03637748051159</c:v>
                </c:pt>
                <c:pt idx="131">
                  <c:v>133.93082663441319</c:v>
                </c:pt>
                <c:pt idx="132">
                  <c:v>134.73609490723337</c:v>
                </c:pt>
                <c:pt idx="133">
                  <c:v>135.44892715844981</c:v>
                </c:pt>
                <c:pt idx="134">
                  <c:v>136.06769214391051</c:v>
                </c:pt>
                <c:pt idx="135">
                  <c:v>136.59237876673379</c:v>
                </c:pt>
                <c:pt idx="136">
                  <c:v>121.08863703818267</c:v>
                </c:pt>
                <c:pt idx="137">
                  <c:v>122.50455860466454</c:v>
                </c:pt>
                <c:pt idx="138">
                  <c:v>123.92143856056582</c:v>
                </c:pt>
                <c:pt idx="139">
                  <c:v>125.33105471000876</c:v>
                </c:pt>
                <c:pt idx="140">
                  <c:v>126.72444311031407</c:v>
                </c:pt>
                <c:pt idx="141">
                  <c:v>128.09203386301647</c:v>
                </c:pt>
                <c:pt idx="142">
                  <c:v>129.42383349769594</c:v>
                </c:pt>
                <c:pt idx="143">
                  <c:v>130.70965204875014</c:v>
                </c:pt>
                <c:pt idx="144">
                  <c:v>131.93936907221391</c:v>
                </c:pt>
                <c:pt idx="145">
                  <c:v>133.10322863538073</c:v>
                </c:pt>
                <c:pt idx="146">
                  <c:v>134.19214913759797</c:v>
                </c:pt>
                <c:pt idx="147">
                  <c:v>135.19803021461709</c:v>
                </c:pt>
                <c:pt idx="148">
                  <c:v>136.11403655932054</c:v>
                </c:pt>
                <c:pt idx="149">
                  <c:v>136.93483788324104</c:v>
                </c:pt>
                <c:pt idx="150">
                  <c:v>137.6567859431434</c:v>
                </c:pt>
                <c:pt idx="151">
                  <c:v>138.27801376565404</c:v>
                </c:pt>
                <c:pt idx="152">
                  <c:v>138.79844867187251</c:v>
                </c:pt>
                <c:pt idx="153">
                  <c:v>122.77056296593133</c:v>
                </c:pt>
                <c:pt idx="154">
                  <c:v>124.23257902415868</c:v>
                </c:pt>
                <c:pt idx="155">
                  <c:v>125.69611217484368</c:v>
                </c:pt>
                <c:pt idx="156">
                  <c:v>127.15263334363441</c:v>
                </c:pt>
                <c:pt idx="157">
                  <c:v>128.59280102432658</c:v>
                </c:pt>
                <c:pt idx="158">
                  <c:v>130.00659173043931</c:v>
                </c:pt>
                <c:pt idx="159">
                  <c:v>131.38348006824833</c:v>
                </c:pt>
                <c:pt idx="160">
                  <c:v>132.71266799864151</c:v>
                </c:pt>
                <c:pt idx="161">
                  <c:v>133.98335906763944</c:v>
                </c:pt>
                <c:pt idx="162">
                  <c:v>135.18506898585386</c:v>
                </c:pt>
                <c:pt idx="163">
                  <c:v>136.30795922902732</c:v>
                </c:pt>
                <c:pt idx="164">
                  <c:v>137.34317579193629</c:v>
                </c:pt>
                <c:pt idx="165">
                  <c:v>138.28317151846278</c:v>
                </c:pt>
                <c:pt idx="166">
                  <c:v>139.12198835589814</c:v>
                </c:pt>
                <c:pt idx="167">
                  <c:v>139.85547625560383</c:v>
                </c:pt>
                <c:pt idx="168">
                  <c:v>140.4814288589555</c:v>
                </c:pt>
                <c:pt idx="169">
                  <c:v>140.9996226636116</c:v>
                </c:pt>
                <c:pt idx="170">
                  <c:v>124.42145872569625</c:v>
                </c:pt>
                <c:pt idx="171">
                  <c:v>125.92821355090818</c:v>
                </c:pt>
                <c:pt idx="172">
                  <c:v>127.43725890840197</c:v>
                </c:pt>
                <c:pt idx="173">
                  <c:v>128.93981863899776</c:v>
                </c:pt>
                <c:pt idx="174">
                  <c:v>130.42623358009976</c:v>
                </c:pt>
                <c:pt idx="175">
                  <c:v>131.88608261750517</c:v>
                </c:pt>
                <c:pt idx="176">
                  <c:v>133.30835544485464</c:v>
                </c:pt>
                <c:pt idx="177">
                  <c:v>134.68167835589614</c:v>
                </c:pt>
                <c:pt idx="178">
                  <c:v>135.9945909163626</c:v>
                </c:pt>
                <c:pt idx="179">
                  <c:v>137.23586702849983</c:v>
                </c:pt>
                <c:pt idx="180">
                  <c:v>138.39486885034879</c:v>
                </c:pt>
                <c:pt idx="181">
                  <c:v>139.46191659853804</c:v>
                </c:pt>
                <c:pt idx="182">
                  <c:v>140.42865206402848</c:v>
                </c:pt>
                <c:pt idx="183">
                  <c:v>141.28836964215296</c:v>
                </c:pt>
                <c:pt idx="184">
                  <c:v>142.03628699593889</c:v>
                </c:pt>
                <c:pt idx="185">
                  <c:v>142.6697292819305</c:v>
                </c:pt>
                <c:pt idx="186">
                  <c:v>143.18820686113918</c:v>
                </c:pt>
                <c:pt idx="187">
                  <c:v>126.03394465366304</c:v>
                </c:pt>
                <c:pt idx="188">
                  <c:v>127.58362720254897</c:v>
                </c:pt>
                <c:pt idx="189">
                  <c:v>129.13659029808289</c:v>
                </c:pt>
                <c:pt idx="190">
                  <c:v>130.68388101037795</c:v>
                </c:pt>
                <c:pt idx="191">
                  <c:v>132.21559539857867</c:v>
                </c:pt>
                <c:pt idx="192">
                  <c:v>133.72098596871621</c:v>
                </c:pt>
                <c:pt idx="193">
                  <c:v>135.18862162456637</c:v>
                </c:pt>
                <c:pt idx="194">
                  <c:v>136.60660337736033</c:v>
                </c:pt>
                <c:pt idx="195">
                  <c:v>137.96283620149376</c:v>
                </c:pt>
                <c:pt idx="196">
                  <c:v>139.245353504913</c:v>
                </c:pt>
                <c:pt idx="197">
                  <c:v>140.44268563000233</c:v>
                </c:pt>
                <c:pt idx="198">
                  <c:v>141.54425769039381</c:v>
                </c:pt>
                <c:pt idx="199">
                  <c:v>142.54079530524362</c:v>
                </c:pt>
                <c:pt idx="200">
                  <c:v>143.42471035847547</c:v>
                </c:pt>
                <c:pt idx="201">
                  <c:v>144.19043429491342</c:v>
                </c:pt>
                <c:pt idx="202">
                  <c:v>144.83466551550856</c:v>
                </c:pt>
                <c:pt idx="203">
                  <c:v>145.35650176642551</c:v>
                </c:pt>
                <c:pt idx="204">
                  <c:v>127.60100271780742</c:v>
                </c:pt>
                <c:pt idx="205">
                  <c:v>129.19135196857118</c:v>
                </c:pt>
                <c:pt idx="206">
                  <c:v>130.7861824086292</c:v>
                </c:pt>
                <c:pt idx="207">
                  <c:v>132.37644379860453</c:v>
                </c:pt>
                <c:pt idx="208">
                  <c:v>133.95207231815536</c:v>
                </c:pt>
                <c:pt idx="209">
                  <c:v>135.50208039644281</c:v>
                </c:pt>
                <c:pt idx="210">
                  <c:v>137.01469817549847</c:v>
                </c:pt>
                <c:pt idx="211">
                  <c:v>138.47757182201002</c:v>
                </c:pt>
                <c:pt idx="212">
                  <c:v>139.87802193321761</c:v>
                </c:pt>
                <c:pt idx="213">
                  <c:v>141.20336221472985</c:v>
                </c:pt>
                <c:pt idx="214">
                  <c:v>142.44127406615257</c:v>
                </c:pt>
                <c:pt idx="215">
                  <c:v>143.58022638866069</c:v>
                </c:pt>
                <c:pt idx="216">
                  <c:v>144.60992185360996</c:v>
                </c:pt>
                <c:pt idx="217">
                  <c:v>145.52174175280501</c:v>
                </c:pt>
                <c:pt idx="218">
                  <c:v>146.30915306874059</c:v>
                </c:pt>
                <c:pt idx="219">
                  <c:v>146.96803616751032</c:v>
                </c:pt>
                <c:pt idx="220">
                  <c:v>147.49689245539369</c:v>
                </c:pt>
                <c:pt idx="221">
                  <c:v>129.1161089399003</c:v>
                </c:pt>
                <c:pt idx="222">
                  <c:v>130.74442940594554</c:v>
                </c:pt>
                <c:pt idx="223">
                  <c:v>132.37862779689701</c:v>
                </c:pt>
                <c:pt idx="224">
                  <c:v>134.00964314339291</c:v>
                </c:pt>
                <c:pt idx="225">
                  <c:v>135.62734694309506</c:v>
                </c:pt>
                <c:pt idx="226">
                  <c:v>137.22061184657309</c:v>
                </c:pt>
                <c:pt idx="227">
                  <c:v>138.77742919114576</c:v>
                </c:pt>
                <c:pt idx="228">
                  <c:v>140.28508232008539</c:v>
                </c:pt>
                <c:pt idx="229">
                  <c:v>141.73038184387431</c:v>
                </c:pt>
                <c:pt idx="230">
                  <c:v>143.09996726201524</c:v>
                </c:pt>
                <c:pt idx="231">
                  <c:v>144.38067600887706</c:v>
                </c:pt>
                <c:pt idx="232">
                  <c:v>145.55997522755411</c:v>
                </c:pt>
                <c:pt idx="233">
                  <c:v>146.62644280024836</c:v>
                </c:pt>
                <c:pt idx="234">
                  <c:v>147.57027247648347</c:v>
                </c:pt>
                <c:pt idx="235">
                  <c:v>148.38376480816885</c:v>
                </c:pt>
                <c:pt idx="236">
                  <c:v>149.06175424113661</c:v>
                </c:pt>
                <c:pt idx="237">
                  <c:v>149.60191769761587</c:v>
                </c:pt>
                <c:pt idx="238">
                  <c:v>130.57335021950959</c:v>
                </c:pt>
                <c:pt idx="239">
                  <c:v>132.23653733547741</c:v>
                </c:pt>
                <c:pt idx="240">
                  <c:v>133.90717165595305</c:v>
                </c:pt>
                <c:pt idx="241">
                  <c:v>135.57627251422957</c:v>
                </c:pt>
                <c:pt idx="242">
                  <c:v>137.23374967852271</c:v>
                </c:pt>
                <c:pt idx="243">
                  <c:v>138.86844828049152</c:v>
                </c:pt>
                <c:pt idx="244">
                  <c:v>140.46823773037681</c:v>
                </c:pt>
                <c:pt idx="245">
                  <c:v>142.02015277003341</c:v>
                </c:pt>
                <c:pt idx="246">
                  <c:v>143.51059540939735</c:v>
                </c:pt>
                <c:pt idx="247">
                  <c:v>144.92560652740804</c:v>
                </c:pt>
                <c:pt idx="248">
                  <c:v>146.25121452727367</c:v>
                </c:pt>
                <c:pt idx="249">
                  <c:v>147.47386432957839</c:v>
                </c:pt>
                <c:pt idx="250">
                  <c:v>148.5809217015611</c:v>
                </c:pt>
                <c:pt idx="251">
                  <c:v>149.5612344752106</c:v>
                </c:pt>
                <c:pt idx="252">
                  <c:v>150.40571417315536</c:v>
                </c:pt>
                <c:pt idx="253">
                  <c:v>151.10788219054373</c:v>
                </c:pt>
                <c:pt idx="254">
                  <c:v>151.66431022649846</c:v>
                </c:pt>
                <c:pt idx="255">
                  <c:v>131.9675215320618</c:v>
                </c:pt>
                <c:pt idx="256">
                  <c:v>133.66209634440574</c:v>
                </c:pt>
                <c:pt idx="257">
                  <c:v>135.36582768391335</c:v>
                </c:pt>
                <c:pt idx="258">
                  <c:v>137.06990744590644</c:v>
                </c:pt>
                <c:pt idx="259">
                  <c:v>138.76439101816055</c:v>
                </c:pt>
                <c:pt idx="260">
                  <c:v>140.4382171200898</c:v>
                </c:pt>
                <c:pt idx="261">
                  <c:v>142.07926473171389</c:v>
                </c:pt>
                <c:pt idx="262">
                  <c:v>143.67445568513256</c:v>
                </c:pt>
                <c:pt idx="263">
                  <c:v>145.20991347822675</c:v>
                </c:pt>
                <c:pt idx="264">
                  <c:v>146.67119097311084</c:v>
                </c:pt>
                <c:pt idx="265">
                  <c:v>148.04358095800518</c:v>
                </c:pt>
                <c:pt idx="266">
                  <c:v>149.31252241757866</c:v>
                </c:pt>
                <c:pt idx="267">
                  <c:v>150.46410938158061</c:v>
                </c:pt>
                <c:pt idx="268">
                  <c:v>151.48569585712937</c:v>
                </c:pt>
                <c:pt idx="269">
                  <c:v>152.36656829214482</c:v>
                </c:pt>
                <c:pt idx="270">
                  <c:v>153.09862831835332</c:v>
                </c:pt>
                <c:pt idx="271">
                  <c:v>153.67700040975834</c:v>
                </c:pt>
                <c:pt idx="272">
                  <c:v>133.29420072944677</c:v>
                </c:pt>
                <c:pt idx="273">
                  <c:v>135.01635310922495</c:v>
                </c:pt>
                <c:pt idx="274">
                  <c:v>136.74947056159576</c:v>
                </c:pt>
                <c:pt idx="275">
                  <c:v>138.48500738223893</c:v>
                </c:pt>
                <c:pt idx="276">
                  <c:v>140.21327223574099</c:v>
                </c:pt>
                <c:pt idx="277">
                  <c:v>141.92342316041444</c:v>
                </c:pt>
                <c:pt idx="278">
                  <c:v>143.60349101611101</c:v>
                </c:pt>
                <c:pt idx="279">
                  <c:v>145.24043934645019</c:v>
                </c:pt>
                <c:pt idx="280">
                  <c:v>146.82027179259941</c:v>
                </c:pt>
                <c:pt idx="281">
                  <c:v>148.32820237446265</c:v>
                </c:pt>
                <c:pt idx="282">
                  <c:v>149.74890847734329</c:v>
                </c:pt>
                <c:pt idx="283">
                  <c:v>151.06688953477916</c:v>
                </c:pt>
                <c:pt idx="284">
                  <c:v>152.26695307001052</c:v>
                </c:pt>
                <c:pt idx="285">
                  <c:v>153.33483958771825</c:v>
                </c:pt>
                <c:pt idx="286">
                  <c:v>154.2579745047309</c:v>
                </c:pt>
                <c:pt idx="287">
                  <c:v>155.02629768918416</c:v>
                </c:pt>
                <c:pt idx="288">
                  <c:v>155.63307532259856</c:v>
                </c:pt>
              </c:numCache>
            </c:numRef>
          </c:xVal>
          <c:yVal>
            <c:numRef>
              <c:f>Pos2_B!$AQ$2:$AQ$290</c:f>
              <c:numCache>
                <c:formatCode>General</c:formatCode>
                <c:ptCount val="289"/>
                <c:pt idx="0">
                  <c:v>227.58928839690665</c:v>
                </c:pt>
                <c:pt idx="1">
                  <c:v>225.71008834025417</c:v>
                </c:pt>
                <c:pt idx="2">
                  <c:v>223.76839157786296</c:v>
                </c:pt>
                <c:pt idx="3">
                  <c:v>221.76570788120569</c:v>
                </c:pt>
                <c:pt idx="4">
                  <c:v>219.70423792106632</c:v>
                </c:pt>
                <c:pt idx="5">
                  <c:v>217.58692037812477</c:v>
                </c:pt>
                <c:pt idx="6">
                  <c:v>215.41746321550485</c:v>
                </c:pt>
                <c:pt idx="7">
                  <c:v>213.20035476962443</c:v>
                </c:pt>
                <c:pt idx="8">
                  <c:v>210.94085081963109</c:v>
                </c:pt>
                <c:pt idx="9">
                  <c:v>208.6449347670368</c:v>
                </c:pt>
                <c:pt idx="10">
                  <c:v>206.31924948937595</c:v>
                </c:pt>
                <c:pt idx="11">
                  <c:v>203.97100124650541</c:v>
                </c:pt>
                <c:pt idx="12">
                  <c:v>201.60783806170051</c:v>
                </c:pt>
                <c:pt idx="13">
                  <c:v>199.2377070548435</c:v>
                </c:pt>
                <c:pt idx="14">
                  <c:v>196.86869702059008</c:v>
                </c:pt>
                <c:pt idx="15">
                  <c:v>194.50887387722358</c:v>
                </c:pt>
                <c:pt idx="16">
                  <c:v>192.16611727275051</c:v>
                </c:pt>
                <c:pt idx="17">
                  <c:v>228.89236884143645</c:v>
                </c:pt>
                <c:pt idx="18">
                  <c:v>226.99604502826554</c:v>
                </c:pt>
                <c:pt idx="19">
                  <c:v>225.03229671321299</c:v>
                </c:pt>
                <c:pt idx="20">
                  <c:v>223.00232121255573</c:v>
                </c:pt>
                <c:pt idx="21">
                  <c:v>220.90806146953719</c:v>
                </c:pt>
                <c:pt idx="22">
                  <c:v>218.75227049776262</c:v>
                </c:pt>
                <c:pt idx="23">
                  <c:v>216.53855985705854</c:v>
                </c:pt>
                <c:pt idx="24">
                  <c:v>214.27142658740308</c:v>
                </c:pt>
                <c:pt idx="25">
                  <c:v>211.95625335871244</c:v>
                </c:pt>
                <c:pt idx="26">
                  <c:v>209.59927752232917</c:v>
                </c:pt>
                <c:pt idx="27">
                  <c:v>207.2075263101928</c:v>
                </c:pt>
                <c:pt idx="28">
                  <c:v>204.78871756360135</c:v>
                </c:pt>
                <c:pt idx="29">
                  <c:v>202.35112792134558</c:v>
                </c:pt>
                <c:pt idx="30">
                  <c:v>199.90343309187458</c:v>
                </c:pt>
                <c:pt idx="31">
                  <c:v>197.45452734226086</c:v>
                </c:pt>
                <c:pt idx="32">
                  <c:v>195.01333131085181</c:v>
                </c:pt>
                <c:pt idx="33">
                  <c:v>192.58859839711837</c:v>
                </c:pt>
                <c:pt idx="34">
                  <c:v>230.24929706686623</c:v>
                </c:pt>
                <c:pt idx="35">
                  <c:v>228.33818017392565</c:v>
                </c:pt>
                <c:pt idx="36">
                  <c:v>226.35445816634692</c:v>
                </c:pt>
                <c:pt idx="37">
                  <c:v>224.29894014582351</c:v>
                </c:pt>
                <c:pt idx="38">
                  <c:v>222.17323253833308</c:v>
                </c:pt>
                <c:pt idx="39">
                  <c:v>219.97982413845506</c:v>
                </c:pt>
                <c:pt idx="40">
                  <c:v>217.72215582864331</c:v>
                </c:pt>
                <c:pt idx="41">
                  <c:v>215.40466798349311</c:v>
                </c:pt>
                <c:pt idx="42">
                  <c:v>213.03281860093205</c:v>
                </c:pt>
                <c:pt idx="43">
                  <c:v>210.61306596906221</c:v>
                </c:pt>
                <c:pt idx="44">
                  <c:v>208.15281128496224</c:v>
                </c:pt>
                <c:pt idx="45">
                  <c:v>205.66029908287823</c:v>
                </c:pt>
                <c:pt idx="46">
                  <c:v>203.14447644944238</c:v>
                </c:pt>
                <c:pt idx="47">
                  <c:v>200.61481549390291</c:v>
                </c:pt>
                <c:pt idx="48">
                  <c:v>198.08110696889466</c:v>
                </c:pt>
                <c:pt idx="49">
                  <c:v>195.55323581431969</c:v>
                </c:pt>
                <c:pt idx="50">
                  <c:v>193.04095127677473</c:v>
                </c:pt>
                <c:pt idx="51">
                  <c:v>231.66186195548673</c:v>
                </c:pt>
                <c:pt idx="52">
                  <c:v>229.7386846031375</c:v>
                </c:pt>
                <c:pt idx="53">
                  <c:v>227.73748948568127</c:v>
                </c:pt>
                <c:pt idx="54">
                  <c:v>225.65861197243623</c:v>
                </c:pt>
                <c:pt idx="55">
                  <c:v>223.50323064763688</c:v>
                </c:pt>
                <c:pt idx="56">
                  <c:v>221.27347640552557</c:v>
                </c:pt>
                <c:pt idx="57">
                  <c:v>218.97252794469128</c:v>
                </c:pt>
                <c:pt idx="58">
                  <c:v>216.60468510656062</c:v>
                </c:pt>
                <c:pt idx="59">
                  <c:v>214.17541106104545</c:v>
                </c:pt>
                <c:pt idx="60">
                  <c:v>211.69133477050863</c:v>
                </c:pt>
                <c:pt idx="61">
                  <c:v>209.16020667332819</c:v>
                </c:pt>
                <c:pt idx="62">
                  <c:v>206.59080320375344</c:v>
                </c:pt>
                <c:pt idx="63">
                  <c:v>203.99277949639048</c:v>
                </c:pt>
                <c:pt idx="64">
                  <c:v>201.37647407614421</c:v>
                </c:pt>
                <c:pt idx="65">
                  <c:v>198.75267396420676</c:v>
                </c:pt>
                <c:pt idx="66">
                  <c:v>196.13235276602725</c:v>
                </c:pt>
                <c:pt idx="67">
                  <c:v>193.52639728021597</c:v>
                </c:pt>
                <c:pt idx="68">
                  <c:v>233.13173126676955</c:v>
                </c:pt>
                <c:pt idx="69">
                  <c:v>231.19966443650213</c:v>
                </c:pt>
                <c:pt idx="70">
                  <c:v>229.18396613540645</c:v>
                </c:pt>
                <c:pt idx="71">
                  <c:v>227.08440283853298</c:v>
                </c:pt>
                <c:pt idx="72">
                  <c:v>224.90162081813034</c:v>
                </c:pt>
                <c:pt idx="73">
                  <c:v>222.63728275302009</c:v>
                </c:pt>
                <c:pt idx="74">
                  <c:v>220.29419391302486</c:v>
                </c:pt>
                <c:pt idx="75">
                  <c:v>217.8764077249258</c:v>
                </c:pt>
                <c:pt idx="76">
                  <c:v>215.38929938744968</c:v>
                </c:pt>
                <c:pt idx="77">
                  <c:v>212.8395960394148</c:v>
                </c:pt>
                <c:pt idx="78">
                  <c:v>210.23535316098022</c:v>
                </c:pt>
                <c:pt idx="79">
                  <c:v>207.58586963700694</c:v>
                </c:pt>
                <c:pt idx="80">
                  <c:v>204.90153823113684</c:v>
                </c:pt>
                <c:pt idx="81">
                  <c:v>202.19363378954009</c:v>
                </c:pt>
                <c:pt idx="82">
                  <c:v>199.47404766341134</c:v>
                </c:pt>
                <c:pt idx="83">
                  <c:v>196.75498270690289</c:v>
                </c:pt>
                <c:pt idx="84">
                  <c:v>194.04862779160214</c:v>
                </c:pt>
                <c:pt idx="85">
                  <c:v>234.66040885238095</c:v>
                </c:pt>
                <c:pt idx="86">
                  <c:v>232.72309664717542</c:v>
                </c:pt>
                <c:pt idx="87">
                  <c:v>230.69638124528041</c:v>
                </c:pt>
                <c:pt idx="88">
                  <c:v>228.57935607781701</c:v>
                </c:pt>
                <c:pt idx="89">
                  <c:v>226.37201736043264</c:v>
                </c:pt>
                <c:pt idx="90">
                  <c:v>224.07543143827797</c:v>
                </c:pt>
                <c:pt idx="91">
                  <c:v>221.69189675233412</c:v>
                </c:pt>
                <c:pt idx="92">
                  <c:v>219.22508865570705</c:v>
                </c:pt>
                <c:pt idx="93">
                  <c:v>216.68017320082032</c:v>
                </c:pt>
                <c:pt idx="94">
                  <c:v>214.06387492098591</c:v>
                </c:pt>
                <c:pt idx="95">
                  <c:v>211.38448411000761</c:v>
                </c:pt>
                <c:pt idx="96">
                  <c:v>208.65179162757778</c:v>
                </c:pt>
                <c:pt idx="97">
                  <c:v>205.87694402600778</c:v>
                </c:pt>
                <c:pt idx="98">
                  <c:v>203.07221858374089</c:v>
                </c:pt>
                <c:pt idx="99">
                  <c:v>200.25072591987382</c:v>
                </c:pt>
                <c:pt idx="100">
                  <c:v>197.42605607967604</c:v>
                </c:pt>
                <c:pt idx="101">
                  <c:v>194.61189091376036</c:v>
                </c:pt>
                <c:pt idx="102">
                  <c:v>236.24918621084268</c:v>
                </c:pt>
                <c:pt idx="103">
                  <c:v>234.31077726464022</c:v>
                </c:pt>
                <c:pt idx="104">
                  <c:v>232.2770923215291</c:v>
                </c:pt>
                <c:pt idx="105">
                  <c:v>230.14644000719562</c:v>
                </c:pt>
                <c:pt idx="106">
                  <c:v>227.9180360397682</c:v>
                </c:pt>
                <c:pt idx="107">
                  <c:v>225.5922039271756</c:v>
                </c:pt>
                <c:pt idx="108">
                  <c:v>223.17057764497261</c:v>
                </c:pt>
                <c:pt idx="109">
                  <c:v>220.65629321541741</c:v>
                </c:pt>
                <c:pt idx="110">
                  <c:v>218.05415272510251</c:v>
                </c:pt>
                <c:pt idx="111">
                  <c:v>215.37074184828398</c:v>
                </c:pt>
                <c:pt idx="112">
                  <c:v>212.61448120779278</c:v>
                </c:pt>
                <c:pt idx="113">
                  <c:v>209.79559370541847</c:v>
                </c:pt>
                <c:pt idx="114">
                  <c:v>206.92597483257245</c:v>
                </c:pt>
                <c:pt idx="115">
                  <c:v>204.01896095223267</c:v>
                </c:pt>
                <c:pt idx="116">
                  <c:v>201.08900092475835</c:v>
                </c:pt>
                <c:pt idx="117">
                  <c:v>198.15124778412181</c:v>
                </c:pt>
                <c:pt idx="118">
                  <c:v>195.22109748193947</c:v>
                </c:pt>
                <c:pt idx="119">
                  <c:v>237.89908858663125</c:v>
                </c:pt>
                <c:pt idx="120">
                  <c:v>235.96426204600704</c:v>
                </c:pt>
                <c:pt idx="121">
                  <c:v>233.92825822712661</c:v>
                </c:pt>
                <c:pt idx="122">
                  <c:v>231.78848386461453</c:v>
                </c:pt>
                <c:pt idx="123">
                  <c:v>229.54323259333626</c:v>
                </c:pt>
                <c:pt idx="124">
                  <c:v>227.19192052775162</c:v>
                </c:pt>
                <c:pt idx="125">
                  <c:v>224.73533391186945</c:v>
                </c:pt>
                <c:pt idx="126">
                  <c:v>222.17587502384609</c:v>
                </c:pt>
                <c:pt idx="127">
                  <c:v>219.51778754900431</c:v>
                </c:pt>
                <c:pt idx="128">
                  <c:v>216.7673382680575</c:v>
                </c:pt>
                <c:pt idx="129">
                  <c:v>213.93292925170806</c:v>
                </c:pt>
                <c:pt idx="130">
                  <c:v>211.02511505510554</c:v>
                </c:pt>
                <c:pt idx="131">
                  <c:v>208.05650374648999</c:v>
                </c:pt>
                <c:pt idx="132">
                  <c:v>205.04152948614117</c:v>
                </c:pt>
                <c:pt idx="133">
                  <c:v>201.9960973194255</c:v>
                </c:pt>
                <c:pt idx="134">
                  <c:v>198.93711620493769</c:v>
                </c:pt>
                <c:pt idx="135">
                  <c:v>195.88195139304878</c:v>
                </c:pt>
                <c:pt idx="136">
                  <c:v>239.61081616235185</c:v>
                </c:pt>
                <c:pt idx="137">
                  <c:v>237.68479978333795</c:v>
                </c:pt>
                <c:pt idx="138">
                  <c:v>235.65176604228901</c:v>
                </c:pt>
                <c:pt idx="139">
                  <c:v>233.50810076302463</c:v>
                </c:pt>
                <c:pt idx="140">
                  <c:v>231.25102558968396</c:v>
                </c:pt>
                <c:pt idx="141">
                  <c:v>228.87886828526737</c:v>
                </c:pt>
                <c:pt idx="142">
                  <c:v>226.39135824066673</c:v>
                </c:pt>
                <c:pt idx="143">
                  <c:v>223.78993361342651</c:v>
                </c:pt>
                <c:pt idx="144">
                  <c:v>221.07803970183022</c:v>
                </c:pt>
                <c:pt idx="145">
                  <c:v>218.26139132788452</c:v>
                </c:pt>
                <c:pt idx="146">
                  <c:v>215.34816653319578</c:v>
                </c:pt>
                <c:pt idx="147">
                  <c:v>212.34909657453443</c:v>
                </c:pt>
                <c:pt idx="148">
                  <c:v>209.27741989616194</c:v>
                </c:pt>
                <c:pt idx="149">
                  <c:v>206.14867679054794</c:v>
                </c:pt>
                <c:pt idx="150">
                  <c:v>202.9803369591929</c:v>
                </c:pt>
                <c:pt idx="151">
                  <c:v>199.79127251692307</c:v>
                </c:pt>
                <c:pt idx="152">
                  <c:v>196.601110710846</c:v>
                </c:pt>
                <c:pt idx="153">
                  <c:v>241.38468132170919</c:v>
                </c:pt>
                <c:pt idx="154">
                  <c:v>239.47325888514504</c:v>
                </c:pt>
                <c:pt idx="155">
                  <c:v>237.4491478769429</c:v>
                </c:pt>
                <c:pt idx="156">
                  <c:v>235.30759691145082</c:v>
                </c:pt>
                <c:pt idx="157">
                  <c:v>233.04460181398034</c:v>
                </c:pt>
                <c:pt idx="158">
                  <c:v>230.65720807318723</c:v>
                </c:pt>
                <c:pt idx="159">
                  <c:v>228.14385480560722</c:v>
                </c:pt>
                <c:pt idx="160">
                  <c:v>225.50474835049639</c:v>
                </c:pt>
                <c:pt idx="161">
                  <c:v>222.74224484633407</c:v>
                </c:pt>
                <c:pt idx="162">
                  <c:v>219.86121132082297</c:v>
                </c:pt>
                <c:pt idx="163">
                  <c:v>216.86932550620858</c:v>
                </c:pt>
                <c:pt idx="164">
                  <c:v>213.77726813677333</c:v>
                </c:pt>
                <c:pt idx="165">
                  <c:v>210.59876077265906</c:v>
                </c:pt>
                <c:pt idx="166">
                  <c:v>207.35040987962256</c:v>
                </c:pt>
                <c:pt idx="167">
                  <c:v>204.05133531843757</c:v>
                </c:pt>
                <c:pt idx="168">
                  <c:v>200.72258747413485</c:v>
                </c:pt>
                <c:pt idx="169">
                  <c:v>197.38638791686216</c:v>
                </c:pt>
                <c:pt idx="170">
                  <c:v>243.22054346964435</c:v>
                </c:pt>
                <c:pt idx="171">
                  <c:v>241.33004847010881</c:v>
                </c:pt>
                <c:pt idx="172">
                  <c:v>239.32148835349844</c:v>
                </c:pt>
                <c:pt idx="173">
                  <c:v>237.18886696636531</c:v>
                </c:pt>
                <c:pt idx="174">
                  <c:v>234.92680282020942</c:v>
                </c:pt>
                <c:pt idx="175">
                  <c:v>232.53085796313411</c:v>
                </c:pt>
                <c:pt idx="176">
                  <c:v>229.99792759448545</c:v>
                </c:pt>
                <c:pt idx="177">
                  <c:v>227.32668224787415</c:v>
                </c:pt>
                <c:pt idx="178">
                  <c:v>224.5180438143052</c:v>
                </c:pt>
                <c:pt idx="179">
                  <c:v>221.57566355000273</c:v>
                </c:pt>
                <c:pt idx="180">
                  <c:v>218.5063559959932</c:v>
                </c:pt>
                <c:pt idx="181">
                  <c:v>215.32043025472223</c:v>
                </c:pt>
                <c:pt idx="182">
                  <c:v>212.03185339513692</c:v>
                </c:pt>
                <c:pt idx="183">
                  <c:v>208.65818444945035</c:v>
                </c:pt>
                <c:pt idx="184">
                  <c:v>205.22023503425896</c:v>
                </c:pt>
                <c:pt idx="185">
                  <c:v>201.74144456084338</c:v>
                </c:pt>
                <c:pt idx="186">
                  <c:v>198.24700017835934</c:v>
                </c:pt>
                <c:pt idx="187">
                  <c:v>245.11774346636187</c:v>
                </c:pt>
                <c:pt idx="188">
                  <c:v>243.25503593551201</c:v>
                </c:pt>
                <c:pt idx="189">
                  <c:v>241.26932432690904</c:v>
                </c:pt>
                <c:pt idx="190">
                  <c:v>239.15327627319655</c:v>
                </c:pt>
                <c:pt idx="191">
                  <c:v>236.89999210075192</c:v>
                </c:pt>
                <c:pt idx="192">
                  <c:v>234.50335048275403</c:v>
                </c:pt>
                <c:pt idx="193">
                  <c:v>231.95843626035108</c:v>
                </c:pt>
                <c:pt idx="194">
                  <c:v>229.26204848996554</c:v>
                </c:pt>
                <c:pt idx="195">
                  <c:v>226.41327503370954</c:v>
                </c:pt>
                <c:pt idx="196">
                  <c:v>223.41410369275087</c:v>
                </c:pt>
                <c:pt idx="197">
                  <c:v>220.27001997401359</c:v>
                </c:pt>
                <c:pt idx="198">
                  <c:v>216.99052098852729</c:v>
                </c:pt>
                <c:pt idx="199">
                  <c:v>213.58945890957128</c:v>
                </c:pt>
                <c:pt idx="200">
                  <c:v>210.08512288068457</c:v>
                </c:pt>
                <c:pt idx="201">
                  <c:v>206.49998224352859</c:v>
                </c:pt>
                <c:pt idx="202">
                  <c:v>202.86005029172841</c:v>
                </c:pt>
                <c:pt idx="203">
                  <c:v>199.19388376740696</c:v>
                </c:pt>
                <c:pt idx="204">
                  <c:v>247.07504033046757</c:v>
                </c:pt>
                <c:pt idx="205">
                  <c:v>245.24746378675701</c:v>
                </c:pt>
                <c:pt idx="206">
                  <c:v>243.29253945596886</c:v>
                </c:pt>
                <c:pt idx="207">
                  <c:v>241.2015319730713</c:v>
                </c:pt>
                <c:pt idx="208">
                  <c:v>238.96590357479369</c:v>
                </c:pt>
                <c:pt idx="209">
                  <c:v>236.5776624279749</c:v>
                </c:pt>
                <c:pt idx="210">
                  <c:v>234.02981535674394</c:v>
                </c:pt>
                <c:pt idx="211">
                  <c:v>231.31693214096236</c:v>
                </c:pt>
                <c:pt idx="212">
                  <c:v>228.43581682009065</c:v>
                </c:pt>
                <c:pt idx="213">
                  <c:v>225.38626279041461</c:v>
                </c:pt>
                <c:pt idx="214">
                  <c:v>222.17184277328232</c:v>
                </c:pt>
                <c:pt idx="215">
                  <c:v>218.80065418382566</c:v>
                </c:pt>
                <c:pt idx="216">
                  <c:v>215.28591082915875</c:v>
                </c:pt>
                <c:pt idx="217">
                  <c:v>211.64625289108679</c:v>
                </c:pt>
                <c:pt idx="218">
                  <c:v>207.90565076083817</c:v>
                </c:pt>
                <c:pt idx="219">
                  <c:v>204.09281446389548</c:v>
                </c:pt>
                <c:pt idx="220">
                  <c:v>200.24009097915689</c:v>
                </c:pt>
                <c:pt idx="221">
                  <c:v>249.09055344163178</c:v>
                </c:pt>
                <c:pt idx="222">
                  <c:v>247.30586938694245</c:v>
                </c:pt>
                <c:pt idx="223">
                  <c:v>245.3902574499302</c:v>
                </c:pt>
                <c:pt idx="224">
                  <c:v>243.33354648680606</c:v>
                </c:pt>
                <c:pt idx="225">
                  <c:v>241.12547385900896</c:v>
                </c:pt>
                <c:pt idx="226">
                  <c:v>238.75601764826101</c:v>
                </c:pt>
                <c:pt idx="227">
                  <c:v>236.2158541625349</c:v>
                </c:pt>
                <c:pt idx="228">
                  <c:v>233.4969599124633</c:v>
                </c:pt>
                <c:pt idx="229">
                  <c:v>230.59336738611739</c:v>
                </c:pt>
                <c:pt idx="230">
                  <c:v>227.50206490660867</c:v>
                </c:pt>
                <c:pt idx="231">
                  <c:v>224.22400052816337</c:v>
                </c:pt>
                <c:pt idx="232">
                  <c:v>220.76510861299477</c:v>
                </c:pt>
                <c:pt idx="233">
                  <c:v>217.13723043722916</c:v>
                </c:pt>
                <c:pt idx="234">
                  <c:v>213.35875857713032</c:v>
                </c:pt>
                <c:pt idx="235">
                  <c:v>209.4548170334684</c:v>
                </c:pt>
                <c:pt idx="236">
                  <c:v>205.4568149398653</c:v>
                </c:pt>
                <c:pt idx="237">
                  <c:v>201.40129323786545</c:v>
                </c:pt>
                <c:pt idx="238">
                  <c:v>251.16171395571078</c:v>
                </c:pt>
                <c:pt idx="239">
                  <c:v>249.42801212631358</c:v>
                </c:pt>
                <c:pt idx="240">
                  <c:v>247.56073911012581</c:v>
                </c:pt>
                <c:pt idx="241">
                  <c:v>245.54829869831559</c:v>
                </c:pt>
                <c:pt idx="242">
                  <c:v>243.3786630782582</c:v>
                </c:pt>
                <c:pt idx="243">
                  <c:v>241.03966581009692</c:v>
                </c:pt>
                <c:pt idx="244">
                  <c:v>238.5194367564942</c:v>
                </c:pt>
                <c:pt idx="245">
                  <c:v>235.80701249591388</c:v>
                </c:pt>
                <c:pt idx="246">
                  <c:v>232.89315032901098</c:v>
                </c:pt>
                <c:pt idx="247">
                  <c:v>229.77135779092606</c:v>
                </c:pt>
                <c:pt idx="248">
                  <c:v>226.43911780804456</c:v>
                </c:pt>
                <c:pt idx="249">
                  <c:v>222.89923901036411</c:v>
                </c:pt>
                <c:pt idx="250">
                  <c:v>219.16119299603528</c:v>
                </c:pt>
                <c:pt idx="251">
                  <c:v>215.24222685405982</c:v>
                </c:pt>
                <c:pt idx="252">
                  <c:v>211.16798391451781</c:v>
                </c:pt>
                <c:pt idx="253">
                  <c:v>206.97236231780715</c:v>
                </c:pt>
                <c:pt idx="254">
                  <c:v>202.69642061198851</c:v>
                </c:pt>
                <c:pt idx="255">
                  <c:v>253.28522945141958</c:v>
                </c:pt>
                <c:pt idx="256">
                  <c:v>251.61081320984323</c:v>
                </c:pt>
                <c:pt idx="257">
                  <c:v>249.80128953874581</c:v>
                </c:pt>
                <c:pt idx="258">
                  <c:v>247.84370012198914</c:v>
                </c:pt>
                <c:pt idx="259">
                  <c:v>245.72427173606209</c:v>
                </c:pt>
                <c:pt idx="260">
                  <c:v>243.428643630724</c:v>
                </c:pt>
                <c:pt idx="261">
                  <c:v>240.94224584432459</c:v>
                </c:pt>
                <c:pt idx="262">
                  <c:v>238.25087737834033</c:v>
                </c:pt>
                <c:pt idx="263">
                  <c:v>235.34153510468025</c:v>
                </c:pt>
                <c:pt idx="264">
                  <c:v>232.20353546355634</c:v>
                </c:pt>
                <c:pt idx="265">
                  <c:v>228.82994352867431</c:v>
                </c:pt>
                <c:pt idx="266">
                  <c:v>225.21926932153241</c:v>
                </c:pt>
                <c:pt idx="267">
                  <c:v>221.37730434146584</c:v>
                </c:pt>
                <c:pt idx="268">
                  <c:v>217.31885815376697</c:v>
                </c:pt>
                <c:pt idx="269">
                  <c:v>213.06904146282648</c:v>
                </c:pt>
                <c:pt idx="270">
                  <c:v>208.66367806529095</c:v>
                </c:pt>
                <c:pt idx="271">
                  <c:v>204.14847541644252</c:v>
                </c:pt>
                <c:pt idx="272">
                  <c:v>255.45706586769964</c:v>
                </c:pt>
                <c:pt idx="273">
                  <c:v>253.85031368278408</c:v>
                </c:pt>
                <c:pt idx="274">
                  <c:v>252.10818291582262</c:v>
                </c:pt>
                <c:pt idx="275">
                  <c:v>250.21647524325618</c:v>
                </c:pt>
                <c:pt idx="276">
                  <c:v>248.15976420312117</c:v>
                </c:pt>
                <c:pt idx="277">
                  <c:v>245.92152938140376</c:v>
                </c:pt>
                <c:pt idx="278">
                  <c:v>243.48443924207868</c:v>
                </c:pt>
                <c:pt idx="279">
                  <c:v>240.83084582872681</c:v>
                </c:pt>
                <c:pt idx="280">
                  <c:v>237.94356664802626</c:v>
                </c:pt>
                <c:pt idx="281">
                  <c:v>234.80703293320161</c:v>
                </c:pt>
                <c:pt idx="282">
                  <c:v>231.40886865936079</c:v>
                </c:pt>
                <c:pt idx="283">
                  <c:v>227.74191636715219</c:v>
                </c:pt>
                <c:pt idx="284">
                  <c:v>223.80662837089079</c:v>
                </c:pt>
                <c:pt idx="285">
                  <c:v>219.61358816182593</c:v>
                </c:pt>
                <c:pt idx="286">
                  <c:v>215.18573470153652</c:v>
                </c:pt>
                <c:pt idx="287">
                  <c:v>210.55969231705581</c:v>
                </c:pt>
                <c:pt idx="288">
                  <c:v>205.78556485595951</c:v>
                </c:pt>
              </c:numCache>
            </c:numRef>
          </c:yVal>
          <c:smooth val="0"/>
          <c:extLst>
            <c:ext xmlns:c16="http://schemas.microsoft.com/office/drawing/2014/chart" uri="{C3380CC4-5D6E-409C-BE32-E72D297353CC}">
              <c16:uniqueId val="{00000004-0146-452E-A903-479A794FCBBC}"/>
            </c:ext>
          </c:extLst>
        </c:ser>
        <c:ser>
          <c:idx val="1"/>
          <c:order val="5"/>
          <c:spPr>
            <a:ln w="28575">
              <a:noFill/>
            </a:ln>
          </c:spPr>
          <c:marker>
            <c:symbol val="diamond"/>
            <c:size val="3"/>
            <c:spPr>
              <a:solidFill>
                <a:srgbClr val="0070C0"/>
              </a:solidFill>
              <a:ln>
                <a:solidFill>
                  <a:srgbClr val="0070C0"/>
                </a:solidFill>
              </a:ln>
            </c:spPr>
          </c:marker>
          <c:xVal>
            <c:numRef>
              <c:f>Pos2_B!$AN$2:$AN$290</c:f>
              <c:numCache>
                <c:formatCode>General</c:formatCode>
                <c:ptCount val="289"/>
                <c:pt idx="0">
                  <c:v>107.40833021377146</c:v>
                </c:pt>
                <c:pt idx="1">
                  <c:v>108.45571237293086</c:v>
                </c:pt>
                <c:pt idx="2">
                  <c:v>109.50545424973349</c:v>
                </c:pt>
                <c:pt idx="3">
                  <c:v>110.55265658892895</c:v>
                </c:pt>
                <c:pt idx="4">
                  <c:v>111.5921016491458</c:v>
                </c:pt>
                <c:pt idx="5">
                  <c:v>112.61834395975055</c:v>
                </c:pt>
                <c:pt idx="6">
                  <c:v>113.62581904633358</c:v>
                </c:pt>
                <c:pt idx="7">
                  <c:v>114.60896643933481</c:v>
                </c:pt>
                <c:pt idx="8">
                  <c:v>115.56236177336396</c:v>
                </c:pt>
                <c:pt idx="9">
                  <c:v>116.4808515760179</c:v>
                </c:pt>
                <c:pt idx="10">
                  <c:v>117.35968361894082</c:v>
                </c:pt>
                <c:pt idx="11">
                  <c:v>118.1946255978765</c:v>
                </c:pt>
                <c:pt idx="12">
                  <c:v>118.9820654827835</c:v>
                </c:pt>
                <c:pt idx="13">
                  <c:v>119.71908809932421</c:v>
                </c:pt>
                <c:pt idx="14">
                  <c:v>120.403524240471</c:v>
                </c:pt>
                <c:pt idx="15">
                  <c:v>121.03397065789396</c:v>
                </c:pt>
                <c:pt idx="16">
                  <c:v>121.60978140303042</c:v>
                </c:pt>
                <c:pt idx="17">
                  <c:v>109.0759826108019</c:v>
                </c:pt>
                <c:pt idx="18">
                  <c:v>110.16626933730863</c:v>
                </c:pt>
                <c:pt idx="19">
                  <c:v>111.25836778663519</c:v>
                </c:pt>
                <c:pt idx="20">
                  <c:v>112.3469638733733</c:v>
                </c:pt>
                <c:pt idx="21">
                  <c:v>113.42638964026487</c:v>
                </c:pt>
                <c:pt idx="22">
                  <c:v>114.49072324633153</c:v>
                </c:pt>
                <c:pt idx="23">
                  <c:v>115.53390968828384</c:v>
                </c:pt>
                <c:pt idx="24">
                  <c:v>116.54989822647703</c:v>
                </c:pt>
                <c:pt idx="25">
                  <c:v>117.53279069832928</c:v>
                </c:pt>
                <c:pt idx="26">
                  <c:v>118.47699343221072</c:v>
                </c:pt>
                <c:pt idx="27">
                  <c:v>119.37736454878188</c:v>
                </c:pt>
                <c:pt idx="28">
                  <c:v>120.22934823005103</c:v>
                </c:pt>
                <c:pt idx="29">
                  <c:v>121.02908813624786</c:v>
                </c:pt>
                <c:pt idx="30">
                  <c:v>121.77351353140314</c:v>
                </c:pt>
                <c:pt idx="31">
                  <c:v>122.46039369835593</c:v>
                </c:pt>
                <c:pt idx="32">
                  <c:v>123.08835864468102</c:v>
                </c:pt>
                <c:pt idx="33">
                  <c:v>123.6568866286396</c:v>
                </c:pt>
                <c:pt idx="34">
                  <c:v>110.768022862509</c:v>
                </c:pt>
                <c:pt idx="35">
                  <c:v>111.90264944801982</c:v>
                </c:pt>
                <c:pt idx="36">
                  <c:v>113.03860117513757</c:v>
                </c:pt>
                <c:pt idx="37">
                  <c:v>114.17013467562747</c:v>
                </c:pt>
                <c:pt idx="38">
                  <c:v>115.29111246968496</c:v>
                </c:pt>
                <c:pt idx="39">
                  <c:v>116.39511206789095</c:v>
                </c:pt>
                <c:pt idx="40">
                  <c:v>117.47555891602491</c:v>
                </c:pt>
                <c:pt idx="41">
                  <c:v>118.52587887664791</c:v>
                </c:pt>
                <c:pt idx="42">
                  <c:v>119.53966383707319</c:v>
                </c:pt>
                <c:pt idx="43">
                  <c:v>120.51084225337216</c:v>
                </c:pt>
                <c:pt idx="44">
                  <c:v>121.43384525608903</c:v>
                </c:pt>
                <c:pt idx="45">
                  <c:v>122.30375857765192</c:v>
                </c:pt>
                <c:pt idx="46">
                  <c:v>123.11645113931135</c:v>
                </c:pt>
                <c:pt idx="47">
                  <c:v>123.86867265097558</c:v>
                </c:pt>
                <c:pt idx="48">
                  <c:v>124.55811488334329</c:v>
                </c:pt>
                <c:pt idx="49">
                  <c:v>125.18343409804635</c:v>
                </c:pt>
                <c:pt idx="50">
                  <c:v>125.74423511949449</c:v>
                </c:pt>
                <c:pt idx="51">
                  <c:v>112.47898320181129</c:v>
                </c:pt>
                <c:pt idx="52">
                  <c:v>113.65917476165238</c:v>
                </c:pt>
                <c:pt idx="53">
                  <c:v>114.84028836826626</c:v>
                </c:pt>
                <c:pt idx="54">
                  <c:v>116.01614246484792</c:v>
                </c:pt>
                <c:pt idx="55">
                  <c:v>117.18011597214822</c:v>
                </c:pt>
                <c:pt idx="56">
                  <c:v>118.32526601706137</c:v>
                </c:pt>
                <c:pt idx="57">
                  <c:v>119.4444729456973</c:v>
                </c:pt>
                <c:pt idx="58">
                  <c:v>120.53060814592175</c:v>
                </c:pt>
                <c:pt idx="59">
                  <c:v>121.57671775570358</c:v>
                </c:pt>
                <c:pt idx="60">
                  <c:v>122.57621319327859</c:v>
                </c:pt>
                <c:pt idx="61">
                  <c:v>123.52305793442849</c:v>
                </c:pt>
                <c:pt idx="62">
                  <c:v>124.41193935920612</c:v>
                </c:pt>
                <c:pt idx="63">
                  <c:v>125.2384149722628</c:v>
                </c:pt>
                <c:pt idx="64">
                  <c:v>125.99902389751432</c:v>
                </c:pt>
                <c:pt idx="65">
                  <c:v>126.69135712097939</c:v>
                </c:pt>
                <c:pt idx="66">
                  <c:v>127.31408321098544</c:v>
                </c:pt>
                <c:pt idx="67">
                  <c:v>127.8669297781141</c:v>
                </c:pt>
                <c:pt idx="68">
                  <c:v>114.20279875794063</c:v>
                </c:pt>
                <c:pt idx="69">
                  <c:v>115.42952421181633</c:v>
                </c:pt>
                <c:pt idx="70">
                  <c:v>116.65687522945063</c:v>
                </c:pt>
                <c:pt idx="71">
                  <c:v>117.87823004199285</c:v>
                </c:pt>
                <c:pt idx="72">
                  <c:v>119.08647660183298</c:v>
                </c:pt>
                <c:pt idx="73">
                  <c:v>120.27413800124175</c:v>
                </c:pt>
                <c:pt idx="74">
                  <c:v>121.43352890849953</c:v>
                </c:pt>
                <c:pt idx="75">
                  <c:v>122.55693853598481</c:v>
                </c:pt>
                <c:pt idx="76">
                  <c:v>123.63683284559943</c:v>
                </c:pt>
                <c:pt idx="77">
                  <c:v>124.66606614959994</c:v>
                </c:pt>
                <c:pt idx="78">
                  <c:v>125.63809035011315</c:v>
                </c:pt>
                <c:pt idx="79">
                  <c:v>126.54714911992723</c:v>
                </c:pt>
                <c:pt idx="80">
                  <c:v>127.38844460542258</c:v>
                </c:pt>
                <c:pt idx="81">
                  <c:v>128.15826581756747</c:v>
                </c:pt>
                <c:pt idx="82">
                  <c:v>128.85407066251631</c:v>
                </c:pt>
                <c:pt idx="83">
                  <c:v>129.47451724833846</c:v>
                </c:pt>
                <c:pt idx="84">
                  <c:v>130.01944423359052</c:v>
                </c:pt>
                <c:pt idx="85">
                  <c:v>115.93287195627508</c:v>
                </c:pt>
                <c:pt idx="86">
                  <c:v>117.20679900284216</c:v>
                </c:pt>
                <c:pt idx="87">
                  <c:v>118.48118516897377</c:v>
                </c:pt>
                <c:pt idx="88">
                  <c:v>119.74897464316531</c:v>
                </c:pt>
                <c:pt idx="89">
                  <c:v>121.0025652620576</c:v>
                </c:pt>
                <c:pt idx="90">
                  <c:v>122.23394016171606</c:v>
                </c:pt>
                <c:pt idx="91">
                  <c:v>123.43483439349174</c:v>
                </c:pt>
                <c:pt idx="92">
                  <c:v>124.59693222159956</c:v>
                </c:pt>
                <c:pt idx="93">
                  <c:v>125.71208765426628</c:v>
                </c:pt>
                <c:pt idx="94">
                  <c:v>126.77255777106784</c:v>
                </c:pt>
                <c:pt idx="95">
                  <c:v>127.7712360097976</c:v>
                </c:pt>
                <c:pt idx="96">
                  <c:v>128.70187117570833</c:v>
                </c:pt>
                <c:pt idx="97">
                  <c:v>129.55925786340271</c:v>
                </c:pt>
                <c:pt idx="98">
                  <c:v>130.33938541101674</c:v>
                </c:pt>
                <c:pt idx="99">
                  <c:v>131.03953539777848</c:v>
                </c:pt>
                <c:pt idx="100">
                  <c:v>131.65832177213002</c:v>
                </c:pt>
                <c:pt idx="101">
                  <c:v>132.19567246884475</c:v>
                </c:pt>
                <c:pt idx="102">
                  <c:v>117.66215937218647</c:v>
                </c:pt>
                <c:pt idx="103">
                  <c:v>118.98361225156359</c:v>
                </c:pt>
                <c:pt idx="104">
                  <c:v>120.30551065133629</c:v>
                </c:pt>
                <c:pt idx="105">
                  <c:v>121.62038028488212</c:v>
                </c:pt>
                <c:pt idx="106">
                  <c:v>122.92013942143016</c:v>
                </c:pt>
                <c:pt idx="107">
                  <c:v>124.19623473843851</c:v>
                </c:pt>
                <c:pt idx="108">
                  <c:v>125.43981617696153</c:v>
                </c:pt>
                <c:pt idx="109">
                  <c:v>126.64194698756344</c:v>
                </c:pt>
                <c:pt idx="110">
                  <c:v>127.79384166728586</c:v>
                </c:pt>
                <c:pt idx="111">
                  <c:v>128.88712104521449</c:v>
                </c:pt>
                <c:pt idx="112">
                  <c:v>129.91407081715573</c:v>
                </c:pt>
                <c:pt idx="113">
                  <c:v>130.86788783092405</c:v>
                </c:pt>
                <c:pt idx="114">
                  <c:v>131.74289780973339</c:v>
                </c:pt>
                <c:pt idx="115">
                  <c:v>132.53472926553937</c:v>
                </c:pt>
                <c:pt idx="116">
                  <c:v>133.24043117113817</c:v>
                </c:pt>
                <c:pt idx="117">
                  <c:v>133.85852632571192</c:v>
                </c:pt>
                <c:pt idx="118">
                  <c:v>134.38899777455543</c:v>
                </c:pt>
                <c:pt idx="119">
                  <c:v>119.38327932235968</c:v>
                </c:pt>
                <c:pt idx="120">
                  <c:v>120.75220118092194</c:v>
                </c:pt>
                <c:pt idx="121">
                  <c:v>122.12172891384419</c:v>
                </c:pt>
                <c:pt idx="122">
                  <c:v>123.48399573333096</c:v>
                </c:pt>
                <c:pt idx="123">
                  <c:v>124.83046193050835</c:v>
                </c:pt>
                <c:pt idx="124">
                  <c:v>126.15205230005934</c:v>
                </c:pt>
                <c:pt idx="125">
                  <c:v>127.43933652171039</c:v>
                </c:pt>
                <c:pt idx="126">
                  <c:v>128.6827494710237</c:v>
                </c:pt>
                <c:pt idx="127">
                  <c:v>129.87284469855732</c:v>
                </c:pt>
                <c:pt idx="128">
                  <c:v>131.00057044626533</c:v>
                </c:pt>
                <c:pt idx="129">
                  <c:v>132.05755400549714</c:v>
                </c:pt>
                <c:pt idx="130">
                  <c:v>133.03637748051159</c:v>
                </c:pt>
                <c:pt idx="131">
                  <c:v>133.93082663441319</c:v>
                </c:pt>
                <c:pt idx="132">
                  <c:v>134.73609490723337</c:v>
                </c:pt>
                <c:pt idx="133">
                  <c:v>135.44892715844981</c:v>
                </c:pt>
                <c:pt idx="134">
                  <c:v>136.06769214391051</c:v>
                </c:pt>
                <c:pt idx="135">
                  <c:v>136.59237876673379</c:v>
                </c:pt>
                <c:pt idx="136">
                  <c:v>121.08863703818267</c:v>
                </c:pt>
                <c:pt idx="137">
                  <c:v>122.50455860466454</c:v>
                </c:pt>
                <c:pt idx="138">
                  <c:v>123.92143856056582</c:v>
                </c:pt>
                <c:pt idx="139">
                  <c:v>125.33105471000876</c:v>
                </c:pt>
                <c:pt idx="140">
                  <c:v>126.72444311031407</c:v>
                </c:pt>
                <c:pt idx="141">
                  <c:v>128.09203386301647</c:v>
                </c:pt>
                <c:pt idx="142">
                  <c:v>129.42383349769594</c:v>
                </c:pt>
                <c:pt idx="143">
                  <c:v>130.70965204875014</c:v>
                </c:pt>
                <c:pt idx="144">
                  <c:v>131.93936907221391</c:v>
                </c:pt>
                <c:pt idx="145">
                  <c:v>133.10322863538073</c:v>
                </c:pt>
                <c:pt idx="146">
                  <c:v>134.19214913759797</c:v>
                </c:pt>
                <c:pt idx="147">
                  <c:v>135.19803021461709</c:v>
                </c:pt>
                <c:pt idx="148">
                  <c:v>136.11403655932054</c:v>
                </c:pt>
                <c:pt idx="149">
                  <c:v>136.93483788324104</c:v>
                </c:pt>
                <c:pt idx="150">
                  <c:v>137.6567859431434</c:v>
                </c:pt>
                <c:pt idx="151">
                  <c:v>138.27801376565404</c:v>
                </c:pt>
                <c:pt idx="152">
                  <c:v>138.79844867187251</c:v>
                </c:pt>
                <c:pt idx="153">
                  <c:v>122.77056296593133</c:v>
                </c:pt>
                <c:pt idx="154">
                  <c:v>124.23257902415868</c:v>
                </c:pt>
                <c:pt idx="155">
                  <c:v>125.69611217484368</c:v>
                </c:pt>
                <c:pt idx="156">
                  <c:v>127.15263334363441</c:v>
                </c:pt>
                <c:pt idx="157">
                  <c:v>128.59280102432658</c:v>
                </c:pt>
                <c:pt idx="158">
                  <c:v>130.00659173043931</c:v>
                </c:pt>
                <c:pt idx="159">
                  <c:v>131.38348006824833</c:v>
                </c:pt>
                <c:pt idx="160">
                  <c:v>132.71266799864151</c:v>
                </c:pt>
                <c:pt idx="161">
                  <c:v>133.98335906763944</c:v>
                </c:pt>
                <c:pt idx="162">
                  <c:v>135.18506898585386</c:v>
                </c:pt>
                <c:pt idx="163">
                  <c:v>136.30795922902732</c:v>
                </c:pt>
                <c:pt idx="164">
                  <c:v>137.34317579193629</c:v>
                </c:pt>
                <c:pt idx="165">
                  <c:v>138.28317151846278</c:v>
                </c:pt>
                <c:pt idx="166">
                  <c:v>139.12198835589814</c:v>
                </c:pt>
                <c:pt idx="167">
                  <c:v>139.85547625560383</c:v>
                </c:pt>
                <c:pt idx="168">
                  <c:v>140.4814288589555</c:v>
                </c:pt>
                <c:pt idx="169">
                  <c:v>140.9996226636116</c:v>
                </c:pt>
                <c:pt idx="170">
                  <c:v>124.42145872569625</c:v>
                </c:pt>
                <c:pt idx="171">
                  <c:v>125.92821355090818</c:v>
                </c:pt>
                <c:pt idx="172">
                  <c:v>127.43725890840197</c:v>
                </c:pt>
                <c:pt idx="173">
                  <c:v>128.93981863899776</c:v>
                </c:pt>
                <c:pt idx="174">
                  <c:v>130.42623358009976</c:v>
                </c:pt>
                <c:pt idx="175">
                  <c:v>131.88608261750517</c:v>
                </c:pt>
                <c:pt idx="176">
                  <c:v>133.30835544485464</c:v>
                </c:pt>
                <c:pt idx="177">
                  <c:v>134.68167835589614</c:v>
                </c:pt>
                <c:pt idx="178">
                  <c:v>135.9945909163626</c:v>
                </c:pt>
                <c:pt idx="179">
                  <c:v>137.23586702849983</c:v>
                </c:pt>
                <c:pt idx="180">
                  <c:v>138.39486885034879</c:v>
                </c:pt>
                <c:pt idx="181">
                  <c:v>139.46191659853804</c:v>
                </c:pt>
                <c:pt idx="182">
                  <c:v>140.42865206402848</c:v>
                </c:pt>
                <c:pt idx="183">
                  <c:v>141.28836964215296</c:v>
                </c:pt>
                <c:pt idx="184">
                  <c:v>142.03628699593889</c:v>
                </c:pt>
                <c:pt idx="185">
                  <c:v>142.6697292819305</c:v>
                </c:pt>
                <c:pt idx="186">
                  <c:v>143.18820686113918</c:v>
                </c:pt>
                <c:pt idx="187">
                  <c:v>126.03394465366304</c:v>
                </c:pt>
                <c:pt idx="188">
                  <c:v>127.58362720254897</c:v>
                </c:pt>
                <c:pt idx="189">
                  <c:v>129.13659029808289</c:v>
                </c:pt>
                <c:pt idx="190">
                  <c:v>130.68388101037795</c:v>
                </c:pt>
                <c:pt idx="191">
                  <c:v>132.21559539857867</c:v>
                </c:pt>
                <c:pt idx="192">
                  <c:v>133.72098596871621</c:v>
                </c:pt>
                <c:pt idx="193">
                  <c:v>135.18862162456637</c:v>
                </c:pt>
                <c:pt idx="194">
                  <c:v>136.60660337736033</c:v>
                </c:pt>
                <c:pt idx="195">
                  <c:v>137.96283620149376</c:v>
                </c:pt>
                <c:pt idx="196">
                  <c:v>139.245353504913</c:v>
                </c:pt>
                <c:pt idx="197">
                  <c:v>140.44268563000233</c:v>
                </c:pt>
                <c:pt idx="198">
                  <c:v>141.54425769039381</c:v>
                </c:pt>
                <c:pt idx="199">
                  <c:v>142.54079530524362</c:v>
                </c:pt>
                <c:pt idx="200">
                  <c:v>143.42471035847547</c:v>
                </c:pt>
                <c:pt idx="201">
                  <c:v>144.19043429491342</c:v>
                </c:pt>
                <c:pt idx="202">
                  <c:v>144.83466551550856</c:v>
                </c:pt>
                <c:pt idx="203">
                  <c:v>145.35650176642551</c:v>
                </c:pt>
                <c:pt idx="204">
                  <c:v>127.60100271780742</c:v>
                </c:pt>
                <c:pt idx="205">
                  <c:v>129.19135196857118</c:v>
                </c:pt>
                <c:pt idx="206">
                  <c:v>130.7861824086292</c:v>
                </c:pt>
                <c:pt idx="207">
                  <c:v>132.37644379860453</c:v>
                </c:pt>
                <c:pt idx="208">
                  <c:v>133.95207231815536</c:v>
                </c:pt>
                <c:pt idx="209">
                  <c:v>135.50208039644281</c:v>
                </c:pt>
                <c:pt idx="210">
                  <c:v>137.01469817549847</c:v>
                </c:pt>
                <c:pt idx="211">
                  <c:v>138.47757182201002</c:v>
                </c:pt>
                <c:pt idx="212">
                  <c:v>139.87802193321761</c:v>
                </c:pt>
                <c:pt idx="213">
                  <c:v>141.20336221472985</c:v>
                </c:pt>
                <c:pt idx="214">
                  <c:v>142.44127406615257</c:v>
                </c:pt>
                <c:pt idx="215">
                  <c:v>143.58022638866069</c:v>
                </c:pt>
                <c:pt idx="216">
                  <c:v>144.60992185360996</c:v>
                </c:pt>
                <c:pt idx="217">
                  <c:v>145.52174175280501</c:v>
                </c:pt>
                <c:pt idx="218">
                  <c:v>146.30915306874059</c:v>
                </c:pt>
                <c:pt idx="219">
                  <c:v>146.96803616751032</c:v>
                </c:pt>
                <c:pt idx="220">
                  <c:v>147.49689245539369</c:v>
                </c:pt>
                <c:pt idx="221">
                  <c:v>129.1161089399003</c:v>
                </c:pt>
                <c:pt idx="222">
                  <c:v>130.74442940594554</c:v>
                </c:pt>
                <c:pt idx="223">
                  <c:v>132.37862779689701</c:v>
                </c:pt>
                <c:pt idx="224">
                  <c:v>134.00964314339291</c:v>
                </c:pt>
                <c:pt idx="225">
                  <c:v>135.62734694309506</c:v>
                </c:pt>
                <c:pt idx="226">
                  <c:v>137.22061184657309</c:v>
                </c:pt>
                <c:pt idx="227">
                  <c:v>138.77742919114576</c:v>
                </c:pt>
                <c:pt idx="228">
                  <c:v>140.28508232008539</c:v>
                </c:pt>
                <c:pt idx="229">
                  <c:v>141.73038184387431</c:v>
                </c:pt>
                <c:pt idx="230">
                  <c:v>143.09996726201524</c:v>
                </c:pt>
                <c:pt idx="231">
                  <c:v>144.38067600887706</c:v>
                </c:pt>
                <c:pt idx="232">
                  <c:v>145.55997522755411</c:v>
                </c:pt>
                <c:pt idx="233">
                  <c:v>146.62644280024836</c:v>
                </c:pt>
                <c:pt idx="234">
                  <c:v>147.57027247648347</c:v>
                </c:pt>
                <c:pt idx="235">
                  <c:v>148.38376480816885</c:v>
                </c:pt>
                <c:pt idx="236">
                  <c:v>149.06175424113661</c:v>
                </c:pt>
                <c:pt idx="237">
                  <c:v>149.60191769761587</c:v>
                </c:pt>
                <c:pt idx="238">
                  <c:v>130.57335021950959</c:v>
                </c:pt>
                <c:pt idx="239">
                  <c:v>132.23653733547741</c:v>
                </c:pt>
                <c:pt idx="240">
                  <c:v>133.90717165595305</c:v>
                </c:pt>
                <c:pt idx="241">
                  <c:v>135.57627251422957</c:v>
                </c:pt>
                <c:pt idx="242">
                  <c:v>137.23374967852271</c:v>
                </c:pt>
                <c:pt idx="243">
                  <c:v>138.86844828049152</c:v>
                </c:pt>
                <c:pt idx="244">
                  <c:v>140.46823773037681</c:v>
                </c:pt>
                <c:pt idx="245">
                  <c:v>142.02015277003341</c:v>
                </c:pt>
                <c:pt idx="246">
                  <c:v>143.51059540939735</c:v>
                </c:pt>
                <c:pt idx="247">
                  <c:v>144.92560652740804</c:v>
                </c:pt>
                <c:pt idx="248">
                  <c:v>146.25121452727367</c:v>
                </c:pt>
                <c:pt idx="249">
                  <c:v>147.47386432957839</c:v>
                </c:pt>
                <c:pt idx="250">
                  <c:v>148.5809217015611</c:v>
                </c:pt>
                <c:pt idx="251">
                  <c:v>149.5612344752106</c:v>
                </c:pt>
                <c:pt idx="252">
                  <c:v>150.40571417315536</c:v>
                </c:pt>
                <c:pt idx="253">
                  <c:v>151.10788219054373</c:v>
                </c:pt>
                <c:pt idx="254">
                  <c:v>151.66431022649846</c:v>
                </c:pt>
                <c:pt idx="255">
                  <c:v>131.9675215320618</c:v>
                </c:pt>
                <c:pt idx="256">
                  <c:v>133.66209634440574</c:v>
                </c:pt>
                <c:pt idx="257">
                  <c:v>135.36582768391335</c:v>
                </c:pt>
                <c:pt idx="258">
                  <c:v>137.06990744590644</c:v>
                </c:pt>
                <c:pt idx="259">
                  <c:v>138.76439101816055</c:v>
                </c:pt>
                <c:pt idx="260">
                  <c:v>140.4382171200898</c:v>
                </c:pt>
                <c:pt idx="261">
                  <c:v>142.07926473171389</c:v>
                </c:pt>
                <c:pt idx="262">
                  <c:v>143.67445568513256</c:v>
                </c:pt>
                <c:pt idx="263">
                  <c:v>145.20991347822675</c:v>
                </c:pt>
                <c:pt idx="264">
                  <c:v>146.67119097311084</c:v>
                </c:pt>
                <c:pt idx="265">
                  <c:v>148.04358095800518</c:v>
                </c:pt>
                <c:pt idx="266">
                  <c:v>149.31252241757866</c:v>
                </c:pt>
                <c:pt idx="267">
                  <c:v>150.46410938158061</c:v>
                </c:pt>
                <c:pt idx="268">
                  <c:v>151.48569585712937</c:v>
                </c:pt>
                <c:pt idx="269">
                  <c:v>152.36656829214482</c:v>
                </c:pt>
                <c:pt idx="270">
                  <c:v>153.09862831835332</c:v>
                </c:pt>
                <c:pt idx="271">
                  <c:v>153.67700040975834</c:v>
                </c:pt>
                <c:pt idx="272">
                  <c:v>133.29420072944677</c:v>
                </c:pt>
                <c:pt idx="273">
                  <c:v>135.01635310922495</c:v>
                </c:pt>
                <c:pt idx="274">
                  <c:v>136.74947056159576</c:v>
                </c:pt>
                <c:pt idx="275">
                  <c:v>138.48500738223893</c:v>
                </c:pt>
                <c:pt idx="276">
                  <c:v>140.21327223574099</c:v>
                </c:pt>
                <c:pt idx="277">
                  <c:v>141.92342316041444</c:v>
                </c:pt>
                <c:pt idx="278">
                  <c:v>143.60349101611101</c:v>
                </c:pt>
                <c:pt idx="279">
                  <c:v>145.24043934645019</c:v>
                </c:pt>
                <c:pt idx="280">
                  <c:v>146.82027179259941</c:v>
                </c:pt>
                <c:pt idx="281">
                  <c:v>148.32820237446265</c:v>
                </c:pt>
                <c:pt idx="282">
                  <c:v>149.74890847734329</c:v>
                </c:pt>
                <c:pt idx="283">
                  <c:v>151.06688953477916</c:v>
                </c:pt>
                <c:pt idx="284">
                  <c:v>152.26695307001052</c:v>
                </c:pt>
                <c:pt idx="285">
                  <c:v>153.33483958771825</c:v>
                </c:pt>
                <c:pt idx="286">
                  <c:v>154.2579745047309</c:v>
                </c:pt>
                <c:pt idx="287">
                  <c:v>155.02629768918416</c:v>
                </c:pt>
                <c:pt idx="288">
                  <c:v>155.63307532259856</c:v>
                </c:pt>
              </c:numCache>
            </c:numRef>
          </c:xVal>
          <c:yVal>
            <c:numRef>
              <c:f>Pos2_B!$AO$2:$AO$290</c:f>
              <c:numCache>
                <c:formatCode>General</c:formatCode>
                <c:ptCount val="289"/>
                <c:pt idx="0">
                  <c:v>47.589288396906653</c:v>
                </c:pt>
                <c:pt idx="1">
                  <c:v>45.710088340254167</c:v>
                </c:pt>
                <c:pt idx="2">
                  <c:v>43.768391577862964</c:v>
                </c:pt>
                <c:pt idx="3">
                  <c:v>41.765707881205678</c:v>
                </c:pt>
                <c:pt idx="4">
                  <c:v>39.704237921066316</c:v>
                </c:pt>
                <c:pt idx="5">
                  <c:v>37.586920378124759</c:v>
                </c:pt>
                <c:pt idx="6">
                  <c:v>35.417463215504846</c:v>
                </c:pt>
                <c:pt idx="7">
                  <c:v>33.200354769624447</c:v>
                </c:pt>
                <c:pt idx="8">
                  <c:v>30.940850819631091</c:v>
                </c:pt>
                <c:pt idx="9">
                  <c:v>28.644934767036833</c:v>
                </c:pt>
                <c:pt idx="10">
                  <c:v>26.319249489375924</c:v>
                </c:pt>
                <c:pt idx="11">
                  <c:v>23.971001246505441</c:v>
                </c:pt>
                <c:pt idx="12">
                  <c:v>21.607838061700502</c:v>
                </c:pt>
                <c:pt idx="13">
                  <c:v>19.237707054843501</c:v>
                </c:pt>
                <c:pt idx="14">
                  <c:v>16.86869702059003</c:v>
                </c:pt>
                <c:pt idx="15">
                  <c:v>14.50887387722352</c:v>
                </c:pt>
                <c:pt idx="16">
                  <c:v>12.166117272750499</c:v>
                </c:pt>
                <c:pt idx="17">
                  <c:v>48.892368841436408</c:v>
                </c:pt>
                <c:pt idx="18">
                  <c:v>46.996045028265549</c:v>
                </c:pt>
                <c:pt idx="19">
                  <c:v>45.032296713212943</c:v>
                </c:pt>
                <c:pt idx="20">
                  <c:v>43.002321212555714</c:v>
                </c:pt>
                <c:pt idx="21">
                  <c:v>40.908061469537166</c:v>
                </c:pt>
                <c:pt idx="22">
                  <c:v>38.752270497762602</c:v>
                </c:pt>
                <c:pt idx="23">
                  <c:v>36.538559857058523</c:v>
                </c:pt>
                <c:pt idx="24">
                  <c:v>34.271426587402999</c:v>
                </c:pt>
                <c:pt idx="25">
                  <c:v>31.956253358712409</c:v>
                </c:pt>
                <c:pt idx="26">
                  <c:v>29.599277522329135</c:v>
                </c:pt>
                <c:pt idx="27">
                  <c:v>27.207526310192812</c:v>
                </c:pt>
                <c:pt idx="28">
                  <c:v>24.788717563601324</c:v>
                </c:pt>
                <c:pt idx="29">
                  <c:v>22.351127921345565</c:v>
                </c:pt>
                <c:pt idx="30">
                  <c:v>19.903433091874565</c:v>
                </c:pt>
                <c:pt idx="31">
                  <c:v>17.454527342260825</c:v>
                </c:pt>
                <c:pt idx="32">
                  <c:v>15.013331310851843</c:v>
                </c:pt>
                <c:pt idx="33">
                  <c:v>12.588598397118362</c:v>
                </c:pt>
                <c:pt idx="34">
                  <c:v>50.249297066866269</c:v>
                </c:pt>
                <c:pt idx="35">
                  <c:v>48.338180173925629</c:v>
                </c:pt>
                <c:pt idx="36">
                  <c:v>46.354458166346937</c:v>
                </c:pt>
                <c:pt idx="37">
                  <c:v>44.298940145823487</c:v>
                </c:pt>
                <c:pt idx="38">
                  <c:v>42.173232538333089</c:v>
                </c:pt>
                <c:pt idx="39">
                  <c:v>39.979824138455079</c:v>
                </c:pt>
                <c:pt idx="40">
                  <c:v>37.722155828643309</c:v>
                </c:pt>
                <c:pt idx="41">
                  <c:v>35.404667983493056</c:v>
                </c:pt>
                <c:pt idx="42">
                  <c:v>33.032818600932018</c:v>
                </c:pt>
                <c:pt idx="43">
                  <c:v>30.613065969062294</c:v>
                </c:pt>
                <c:pt idx="44">
                  <c:v>28.152811284962262</c:v>
                </c:pt>
                <c:pt idx="45">
                  <c:v>25.660299082878222</c:v>
                </c:pt>
                <c:pt idx="46">
                  <c:v>23.144476449442379</c:v>
                </c:pt>
                <c:pt idx="47">
                  <c:v>20.61481549390297</c:v>
                </c:pt>
                <c:pt idx="48">
                  <c:v>18.08110696889462</c:v>
                </c:pt>
                <c:pt idx="49">
                  <c:v>15.553235814319708</c:v>
                </c:pt>
                <c:pt idx="50">
                  <c:v>13.040951276774774</c:v>
                </c:pt>
                <c:pt idx="51">
                  <c:v>51.661861955486671</c:v>
                </c:pt>
                <c:pt idx="52">
                  <c:v>49.738684603137507</c:v>
                </c:pt>
                <c:pt idx="53">
                  <c:v>47.737489485681238</c:v>
                </c:pt>
                <c:pt idx="54">
                  <c:v>45.658611972436162</c:v>
                </c:pt>
                <c:pt idx="55">
                  <c:v>43.503230647636848</c:v>
                </c:pt>
                <c:pt idx="56">
                  <c:v>41.273476405525564</c:v>
                </c:pt>
                <c:pt idx="57">
                  <c:v>38.972527944691237</c:v>
                </c:pt>
                <c:pt idx="58">
                  <c:v>36.604685106560673</c:v>
                </c:pt>
                <c:pt idx="59">
                  <c:v>34.17541106104548</c:v>
                </c:pt>
                <c:pt idx="60">
                  <c:v>31.691334770508654</c:v>
                </c:pt>
                <c:pt idx="61">
                  <c:v>29.16020667332818</c:v>
                </c:pt>
                <c:pt idx="62">
                  <c:v>26.59080320375347</c:v>
                </c:pt>
                <c:pt idx="63">
                  <c:v>23.992779496390472</c:v>
                </c:pt>
                <c:pt idx="64">
                  <c:v>21.376474076144241</c:v>
                </c:pt>
                <c:pt idx="65">
                  <c:v>18.752673964206807</c:v>
                </c:pt>
                <c:pt idx="66">
                  <c:v>16.132352766027267</c:v>
                </c:pt>
                <c:pt idx="67">
                  <c:v>13.526397280215912</c:v>
                </c:pt>
                <c:pt idx="68">
                  <c:v>53.131731266769549</c:v>
                </c:pt>
                <c:pt idx="69">
                  <c:v>51.199664436502175</c:v>
                </c:pt>
                <c:pt idx="70">
                  <c:v>49.183966135406443</c:v>
                </c:pt>
                <c:pt idx="71">
                  <c:v>47.084402838532952</c:v>
                </c:pt>
                <c:pt idx="72">
                  <c:v>44.901620818130297</c:v>
                </c:pt>
                <c:pt idx="73">
                  <c:v>42.637282753020074</c:v>
                </c:pt>
                <c:pt idx="74">
                  <c:v>40.29419391302487</c:v>
                </c:pt>
                <c:pt idx="75">
                  <c:v>37.876407724925812</c:v>
                </c:pt>
                <c:pt idx="76">
                  <c:v>35.389299387449597</c:v>
                </c:pt>
                <c:pt idx="77">
                  <c:v>32.839596039414801</c:v>
                </c:pt>
                <c:pt idx="78">
                  <c:v>30.235353160980267</c:v>
                </c:pt>
                <c:pt idx="79">
                  <c:v>27.58586963700694</c:v>
                </c:pt>
                <c:pt idx="80">
                  <c:v>24.901538231136868</c:v>
                </c:pt>
                <c:pt idx="81">
                  <c:v>22.193633789540129</c:v>
                </c:pt>
                <c:pt idx="82">
                  <c:v>19.474047663411326</c:v>
                </c:pt>
                <c:pt idx="83">
                  <c:v>16.754982706902933</c:v>
                </c:pt>
                <c:pt idx="84">
                  <c:v>14.048627791602181</c:v>
                </c:pt>
                <c:pt idx="85">
                  <c:v>54.660408852380883</c:v>
                </c:pt>
                <c:pt idx="86">
                  <c:v>52.723096647175439</c:v>
                </c:pt>
                <c:pt idx="87">
                  <c:v>50.696381245280406</c:v>
                </c:pt>
                <c:pt idx="88">
                  <c:v>48.579356077817046</c:v>
                </c:pt>
                <c:pt idx="89">
                  <c:v>46.372017360432594</c:v>
                </c:pt>
                <c:pt idx="90">
                  <c:v>44.075431438277981</c:v>
                </c:pt>
                <c:pt idx="91">
                  <c:v>41.691896752334074</c:v>
                </c:pt>
                <c:pt idx="92">
                  <c:v>39.225088655707054</c:v>
                </c:pt>
                <c:pt idx="93">
                  <c:v>36.680173200820327</c:v>
                </c:pt>
                <c:pt idx="94">
                  <c:v>34.063874920985938</c:v>
                </c:pt>
                <c:pt idx="95">
                  <c:v>31.384484110007605</c:v>
                </c:pt>
                <c:pt idx="96">
                  <c:v>28.651791627577779</c:v>
                </c:pt>
                <c:pt idx="97">
                  <c:v>25.876944026007809</c:v>
                </c:pt>
                <c:pt idx="98">
                  <c:v>23.072218583740884</c:v>
                </c:pt>
                <c:pt idx="99">
                  <c:v>20.250725919873812</c:v>
                </c:pt>
                <c:pt idx="100">
                  <c:v>17.426056079676016</c:v>
                </c:pt>
                <c:pt idx="101">
                  <c:v>14.61189091376035</c:v>
                </c:pt>
                <c:pt idx="102">
                  <c:v>56.249186210842751</c:v>
                </c:pt>
                <c:pt idx="103">
                  <c:v>54.310777264640237</c:v>
                </c:pt>
                <c:pt idx="104">
                  <c:v>52.277092321529089</c:v>
                </c:pt>
                <c:pt idx="105">
                  <c:v>50.146440007195594</c:v>
                </c:pt>
                <c:pt idx="106">
                  <c:v>47.918036039768175</c:v>
                </c:pt>
                <c:pt idx="107">
                  <c:v>45.592203927175618</c:v>
                </c:pt>
                <c:pt idx="108">
                  <c:v>43.17057764497266</c:v>
                </c:pt>
                <c:pt idx="109">
                  <c:v>40.656293215417399</c:v>
                </c:pt>
                <c:pt idx="110">
                  <c:v>38.054152725102576</c:v>
                </c:pt>
                <c:pt idx="111">
                  <c:v>35.370741848283934</c:v>
                </c:pt>
                <c:pt idx="112">
                  <c:v>32.614481207792771</c:v>
                </c:pt>
                <c:pt idx="113">
                  <c:v>29.795593705418504</c:v>
                </c:pt>
                <c:pt idx="114">
                  <c:v>26.925974832572447</c:v>
                </c:pt>
                <c:pt idx="115">
                  <c:v>24.018960952232689</c:v>
                </c:pt>
                <c:pt idx="116">
                  <c:v>21.089000924758384</c:v>
                </c:pt>
                <c:pt idx="117">
                  <c:v>18.151247784121772</c:v>
                </c:pt>
                <c:pt idx="118">
                  <c:v>15.221097481939438</c:v>
                </c:pt>
                <c:pt idx="119">
                  <c:v>57.899088586631223</c:v>
                </c:pt>
                <c:pt idx="120">
                  <c:v>55.964262046007057</c:v>
                </c:pt>
                <c:pt idx="121">
                  <c:v>53.928258227126598</c:v>
                </c:pt>
                <c:pt idx="122">
                  <c:v>51.788483864614491</c:v>
                </c:pt>
                <c:pt idx="123">
                  <c:v>49.54323259333627</c:v>
                </c:pt>
                <c:pt idx="124">
                  <c:v>47.191920527751606</c:v>
                </c:pt>
                <c:pt idx="125">
                  <c:v>44.735333911869461</c:v>
                </c:pt>
                <c:pt idx="126">
                  <c:v>42.175875023846181</c:v>
                </c:pt>
                <c:pt idx="127">
                  <c:v>39.517787549004296</c:v>
                </c:pt>
                <c:pt idx="128">
                  <c:v>36.767338268057514</c:v>
                </c:pt>
                <c:pt idx="129">
                  <c:v>33.932929251708046</c:v>
                </c:pt>
                <c:pt idx="130">
                  <c:v>31.025115055105509</c:v>
                </c:pt>
                <c:pt idx="131">
                  <c:v>28.056503746489991</c:v>
                </c:pt>
                <c:pt idx="132">
                  <c:v>25.041529486141183</c:v>
                </c:pt>
                <c:pt idx="133">
                  <c:v>21.996097319425459</c:v>
                </c:pt>
                <c:pt idx="134">
                  <c:v>18.937116204937684</c:v>
                </c:pt>
                <c:pt idx="135">
                  <c:v>15.881951393048771</c:v>
                </c:pt>
                <c:pt idx="136">
                  <c:v>59.610816162351881</c:v>
                </c:pt>
                <c:pt idx="137">
                  <c:v>57.684799783337958</c:v>
                </c:pt>
                <c:pt idx="138">
                  <c:v>55.651766042288976</c:v>
                </c:pt>
                <c:pt idx="139">
                  <c:v>53.508100763024615</c:v>
                </c:pt>
                <c:pt idx="140">
                  <c:v>51.251025589683913</c:v>
                </c:pt>
                <c:pt idx="141">
                  <c:v>48.878868285267352</c:v>
                </c:pt>
                <c:pt idx="142">
                  <c:v>46.391358240666712</c:v>
                </c:pt>
                <c:pt idx="143">
                  <c:v>43.789933613426506</c:v>
                </c:pt>
                <c:pt idx="144">
                  <c:v>41.078039701830214</c:v>
                </c:pt>
                <c:pt idx="145">
                  <c:v>38.261391327884482</c:v>
                </c:pt>
                <c:pt idx="146">
                  <c:v>35.348166533195752</c:v>
                </c:pt>
                <c:pt idx="147">
                  <c:v>32.349096574534421</c:v>
                </c:pt>
                <c:pt idx="148">
                  <c:v>29.277419896161962</c:v>
                </c:pt>
                <c:pt idx="149">
                  <c:v>26.148676790547981</c:v>
                </c:pt>
                <c:pt idx="150">
                  <c:v>22.980336959192879</c:v>
                </c:pt>
                <c:pt idx="151">
                  <c:v>19.79127251692308</c:v>
                </c:pt>
                <c:pt idx="152">
                  <c:v>16.601110710846026</c:v>
                </c:pt>
                <c:pt idx="153">
                  <c:v>61.384681321709188</c:v>
                </c:pt>
                <c:pt idx="154">
                  <c:v>59.473258885145064</c:v>
                </c:pt>
                <c:pt idx="155">
                  <c:v>57.449147876942909</c:v>
                </c:pt>
                <c:pt idx="156">
                  <c:v>55.307596911450801</c:v>
                </c:pt>
                <c:pt idx="157">
                  <c:v>53.044601813980329</c:v>
                </c:pt>
                <c:pt idx="158">
                  <c:v>50.657208073187242</c:v>
                </c:pt>
                <c:pt idx="159">
                  <c:v>48.143854805607248</c:v>
                </c:pt>
                <c:pt idx="160">
                  <c:v>45.504748350496321</c:v>
                </c:pt>
                <c:pt idx="161">
                  <c:v>42.742244846334081</c:v>
                </c:pt>
                <c:pt idx="162">
                  <c:v>39.861211320822981</c:v>
                </c:pt>
                <c:pt idx="163">
                  <c:v>36.869325506208575</c:v>
                </c:pt>
                <c:pt idx="164">
                  <c:v>33.777268136773323</c:v>
                </c:pt>
                <c:pt idx="165">
                  <c:v>30.598760772659066</c:v>
                </c:pt>
                <c:pt idx="166">
                  <c:v>27.350409879622493</c:v>
                </c:pt>
                <c:pt idx="167">
                  <c:v>24.051335318437523</c:v>
                </c:pt>
                <c:pt idx="168">
                  <c:v>20.722587474134841</c:v>
                </c:pt>
                <c:pt idx="169">
                  <c:v>17.386387916862137</c:v>
                </c:pt>
                <c:pt idx="170">
                  <c:v>63.220543469644348</c:v>
                </c:pt>
                <c:pt idx="171">
                  <c:v>61.3300484701088</c:v>
                </c:pt>
                <c:pt idx="172">
                  <c:v>59.321488353498339</c:v>
                </c:pt>
                <c:pt idx="173">
                  <c:v>57.188866966365296</c:v>
                </c:pt>
                <c:pt idx="174">
                  <c:v>54.926802820209403</c:v>
                </c:pt>
                <c:pt idx="175">
                  <c:v>52.53085796313411</c:v>
                </c:pt>
                <c:pt idx="176">
                  <c:v>49.997927594485411</c:v>
                </c:pt>
                <c:pt idx="177">
                  <c:v>47.32668224787411</c:v>
                </c:pt>
                <c:pt idx="178">
                  <c:v>44.518043814305202</c:v>
                </c:pt>
                <c:pt idx="179">
                  <c:v>41.575663550002751</c:v>
                </c:pt>
                <c:pt idx="180">
                  <c:v>38.506355995993218</c:v>
                </c:pt>
                <c:pt idx="181">
                  <c:v>35.320430254722204</c:v>
                </c:pt>
                <c:pt idx="182">
                  <c:v>32.03185339513692</c:v>
                </c:pt>
                <c:pt idx="183">
                  <c:v>28.658184449450317</c:v>
                </c:pt>
                <c:pt idx="184">
                  <c:v>25.22023503425898</c:v>
                </c:pt>
                <c:pt idx="185">
                  <c:v>21.741444560843398</c:v>
                </c:pt>
                <c:pt idx="186">
                  <c:v>18.247000178359361</c:v>
                </c:pt>
                <c:pt idx="187">
                  <c:v>65.117743466361901</c:v>
                </c:pt>
                <c:pt idx="188">
                  <c:v>63.255035935512048</c:v>
                </c:pt>
                <c:pt idx="189">
                  <c:v>61.269324326909079</c:v>
                </c:pt>
                <c:pt idx="190">
                  <c:v>59.153276273196539</c:v>
                </c:pt>
                <c:pt idx="191">
                  <c:v>56.899992100751966</c:v>
                </c:pt>
                <c:pt idx="192">
                  <c:v>54.503350482754023</c:v>
                </c:pt>
                <c:pt idx="193">
                  <c:v>51.958436260351064</c:v>
                </c:pt>
                <c:pt idx="194">
                  <c:v>49.262048489965501</c:v>
                </c:pt>
                <c:pt idx="195">
                  <c:v>46.41327503370956</c:v>
                </c:pt>
                <c:pt idx="196">
                  <c:v>43.414103692750892</c:v>
                </c:pt>
                <c:pt idx="197">
                  <c:v>40.270019974013586</c:v>
                </c:pt>
                <c:pt idx="198">
                  <c:v>36.990520988527308</c:v>
                </c:pt>
                <c:pt idx="199">
                  <c:v>33.589458909571292</c:v>
                </c:pt>
                <c:pt idx="200">
                  <c:v>30.085122880684498</c:v>
                </c:pt>
                <c:pt idx="201">
                  <c:v>26.499982243528621</c:v>
                </c:pt>
                <c:pt idx="202">
                  <c:v>22.860050291728466</c:v>
                </c:pt>
                <c:pt idx="203">
                  <c:v>19.193883767406984</c:v>
                </c:pt>
                <c:pt idx="204">
                  <c:v>67.075040330467559</c:v>
                </c:pt>
                <c:pt idx="205">
                  <c:v>65.247463786757081</c:v>
                </c:pt>
                <c:pt idx="206">
                  <c:v>63.292539455968864</c:v>
                </c:pt>
                <c:pt idx="207">
                  <c:v>61.201531973071305</c:v>
                </c:pt>
                <c:pt idx="208">
                  <c:v>58.965903574793664</c:v>
                </c:pt>
                <c:pt idx="209">
                  <c:v>56.577662427974907</c:v>
                </c:pt>
                <c:pt idx="210">
                  <c:v>54.029815356743939</c:v>
                </c:pt>
                <c:pt idx="211">
                  <c:v>51.316932140962358</c:v>
                </c:pt>
                <c:pt idx="212">
                  <c:v>48.435816820090622</c:v>
                </c:pt>
                <c:pt idx="213">
                  <c:v>45.386262790414605</c:v>
                </c:pt>
                <c:pt idx="214">
                  <c:v>42.171842773282314</c:v>
                </c:pt>
                <c:pt idx="215">
                  <c:v>38.800654183825685</c:v>
                </c:pt>
                <c:pt idx="216">
                  <c:v>35.285910829158802</c:v>
                </c:pt>
                <c:pt idx="217">
                  <c:v>31.646252891086814</c:v>
                </c:pt>
                <c:pt idx="218">
                  <c:v>27.905650760838228</c:v>
                </c:pt>
                <c:pt idx="219">
                  <c:v>24.09281446389549</c:v>
                </c:pt>
                <c:pt idx="220">
                  <c:v>20.240090979156918</c:v>
                </c:pt>
                <c:pt idx="221">
                  <c:v>69.090553441631812</c:v>
                </c:pt>
                <c:pt idx="222">
                  <c:v>67.305869386942447</c:v>
                </c:pt>
                <c:pt idx="223">
                  <c:v>65.390257449930189</c:v>
                </c:pt>
                <c:pt idx="224">
                  <c:v>63.333546486806043</c:v>
                </c:pt>
                <c:pt idx="225">
                  <c:v>61.125473859008963</c:v>
                </c:pt>
                <c:pt idx="226">
                  <c:v>58.756017648260972</c:v>
                </c:pt>
                <c:pt idx="227">
                  <c:v>56.215854162534939</c:v>
                </c:pt>
                <c:pt idx="228">
                  <c:v>53.496959912463261</c:v>
                </c:pt>
                <c:pt idx="229">
                  <c:v>50.5933673861174</c:v>
                </c:pt>
                <c:pt idx="230">
                  <c:v>47.502064906608702</c:v>
                </c:pt>
                <c:pt idx="231">
                  <c:v>44.224000528163415</c:v>
                </c:pt>
                <c:pt idx="232">
                  <c:v>40.765108612994766</c:v>
                </c:pt>
                <c:pt idx="233">
                  <c:v>37.1372304372291</c:v>
                </c:pt>
                <c:pt idx="234">
                  <c:v>33.358758577130274</c:v>
                </c:pt>
                <c:pt idx="235">
                  <c:v>29.454817033468395</c:v>
                </c:pt>
                <c:pt idx="236">
                  <c:v>25.456814939865293</c:v>
                </c:pt>
                <c:pt idx="237">
                  <c:v>21.401293237865424</c:v>
                </c:pt>
                <c:pt idx="238">
                  <c:v>71.161713955710766</c:v>
                </c:pt>
                <c:pt idx="239">
                  <c:v>69.428012126313519</c:v>
                </c:pt>
                <c:pt idx="240">
                  <c:v>67.560739110125795</c:v>
                </c:pt>
                <c:pt idx="241">
                  <c:v>65.548298698315591</c:v>
                </c:pt>
                <c:pt idx="242">
                  <c:v>63.378663078258228</c:v>
                </c:pt>
                <c:pt idx="243">
                  <c:v>61.039665810096928</c:v>
                </c:pt>
                <c:pt idx="244">
                  <c:v>58.519436756494166</c:v>
                </c:pt>
                <c:pt idx="245">
                  <c:v>55.807012495913845</c:v>
                </c:pt>
                <c:pt idx="246">
                  <c:v>52.893150329010979</c:v>
                </c:pt>
                <c:pt idx="247">
                  <c:v>49.771357790926103</c:v>
                </c:pt>
                <c:pt idx="248">
                  <c:v>46.439117808044529</c:v>
                </c:pt>
                <c:pt idx="249">
                  <c:v>42.899239010364077</c:v>
                </c:pt>
                <c:pt idx="250">
                  <c:v>39.16119299603529</c:v>
                </c:pt>
                <c:pt idx="251">
                  <c:v>35.242226854059794</c:v>
                </c:pt>
                <c:pt idx="252">
                  <c:v>31.16798391451783</c:v>
                </c:pt>
                <c:pt idx="253">
                  <c:v>26.972362317807121</c:v>
                </c:pt>
                <c:pt idx="254">
                  <c:v>22.696420611988525</c:v>
                </c:pt>
                <c:pt idx="255">
                  <c:v>73.285229451419525</c:v>
                </c:pt>
                <c:pt idx="256">
                  <c:v>71.610813209843315</c:v>
                </c:pt>
                <c:pt idx="257">
                  <c:v>69.801289538745777</c:v>
                </c:pt>
                <c:pt idx="258">
                  <c:v>67.843700121989158</c:v>
                </c:pt>
                <c:pt idx="259">
                  <c:v>65.724271736062093</c:v>
                </c:pt>
                <c:pt idx="260">
                  <c:v>63.428643630723982</c:v>
                </c:pt>
                <c:pt idx="261">
                  <c:v>60.942245844324567</c:v>
                </c:pt>
                <c:pt idx="262">
                  <c:v>58.250877378340327</c:v>
                </c:pt>
                <c:pt idx="263">
                  <c:v>55.34153510468024</c:v>
                </c:pt>
                <c:pt idx="264">
                  <c:v>52.203535463556399</c:v>
                </c:pt>
                <c:pt idx="265">
                  <c:v>48.829943528674292</c:v>
                </c:pt>
                <c:pt idx="266">
                  <c:v>45.219269321532472</c:v>
                </c:pt>
                <c:pt idx="267">
                  <c:v>41.377304341465852</c:v>
                </c:pt>
                <c:pt idx="268">
                  <c:v>37.318858153766953</c:v>
                </c:pt>
                <c:pt idx="269">
                  <c:v>33.069041462826469</c:v>
                </c:pt>
                <c:pt idx="270">
                  <c:v>28.663678065290952</c:v>
                </c:pt>
                <c:pt idx="271">
                  <c:v>24.148475416442533</c:v>
                </c:pt>
                <c:pt idx="272">
                  <c:v>75.457065867699598</c:v>
                </c:pt>
                <c:pt idx="273">
                  <c:v>73.850313682784019</c:v>
                </c:pt>
                <c:pt idx="274">
                  <c:v>72.108182915822624</c:v>
                </c:pt>
                <c:pt idx="275">
                  <c:v>70.216475243256241</c:v>
                </c:pt>
                <c:pt idx="276">
                  <c:v>68.159764203121199</c:v>
                </c:pt>
                <c:pt idx="277">
                  <c:v>65.921529381403715</c:v>
                </c:pt>
                <c:pt idx="278">
                  <c:v>63.484439242078651</c:v>
                </c:pt>
                <c:pt idx="279">
                  <c:v>60.830845828726801</c:v>
                </c:pt>
                <c:pt idx="280">
                  <c:v>57.943566648026291</c:v>
                </c:pt>
                <c:pt idx="281">
                  <c:v>54.80703293320159</c:v>
                </c:pt>
                <c:pt idx="282">
                  <c:v>51.40886865936077</c:v>
                </c:pt>
                <c:pt idx="283">
                  <c:v>47.741916367152186</c:v>
                </c:pt>
                <c:pt idx="284">
                  <c:v>43.806628370890756</c:v>
                </c:pt>
                <c:pt idx="285">
                  <c:v>39.613588161825973</c:v>
                </c:pt>
                <c:pt idx="286">
                  <c:v>35.185734701536511</c:v>
                </c:pt>
                <c:pt idx="287">
                  <c:v>30.559692317055781</c:v>
                </c:pt>
                <c:pt idx="288">
                  <c:v>25.785564855959507</c:v>
                </c:pt>
              </c:numCache>
            </c:numRef>
          </c:yVal>
          <c:smooth val="0"/>
          <c:extLst>
            <c:ext xmlns:c16="http://schemas.microsoft.com/office/drawing/2014/chart" uri="{C3380CC4-5D6E-409C-BE32-E72D297353CC}">
              <c16:uniqueId val="{00000005-0146-452E-A903-479A794FCBBC}"/>
            </c:ext>
          </c:extLst>
        </c:ser>
        <c:ser>
          <c:idx val="4"/>
          <c:order val="6"/>
          <c:spPr>
            <a:ln w="28575">
              <a:noFill/>
            </a:ln>
          </c:spPr>
          <c:marker>
            <c:symbol val="diamond"/>
            <c:size val="3"/>
            <c:spPr>
              <a:solidFill>
                <a:srgbClr val="0070C0"/>
              </a:solidFill>
              <a:ln>
                <a:solidFill>
                  <a:srgbClr val="0070C0"/>
                </a:solidFill>
              </a:ln>
            </c:spPr>
          </c:marker>
          <c:xVal>
            <c:numRef>
              <c:f>Pos1_F!$AN$2:$AN$291</c:f>
              <c:numCache>
                <c:formatCode>General</c:formatCode>
                <c:ptCount val="290"/>
                <c:pt idx="0">
                  <c:v>72.591669786228536</c:v>
                </c:pt>
                <c:pt idx="1">
                  <c:v>71.544287627069124</c:v>
                </c:pt>
                <c:pt idx="2">
                  <c:v>70.494545750266525</c:v>
                </c:pt>
                <c:pt idx="3">
                  <c:v>69.44734341107106</c:v>
                </c:pt>
                <c:pt idx="4">
                  <c:v>68.407898350854197</c:v>
                </c:pt>
                <c:pt idx="5">
                  <c:v>67.381656040249467</c:v>
                </c:pt>
                <c:pt idx="6">
                  <c:v>66.374180953666396</c:v>
                </c:pt>
                <c:pt idx="7">
                  <c:v>65.391033560665193</c:v>
                </c:pt>
                <c:pt idx="8">
                  <c:v>64.437638226636039</c:v>
                </c:pt>
                <c:pt idx="9">
                  <c:v>63.519148423982074</c:v>
                </c:pt>
                <c:pt idx="10">
                  <c:v>62.640316381059186</c:v>
                </c:pt>
                <c:pt idx="11">
                  <c:v>61.805374402123505</c:v>
                </c:pt>
                <c:pt idx="12">
                  <c:v>61.017934517216482</c:v>
                </c:pt>
                <c:pt idx="13">
                  <c:v>60.280911900675804</c:v>
                </c:pt>
                <c:pt idx="14">
                  <c:v>59.596475759529035</c:v>
                </c:pt>
                <c:pt idx="15">
                  <c:v>58.966029342106033</c:v>
                </c:pt>
                <c:pt idx="16">
                  <c:v>58.390218596969561</c:v>
                </c:pt>
                <c:pt idx="17">
                  <c:v>70.924017389198085</c:v>
                </c:pt>
                <c:pt idx="18">
                  <c:v>69.833730662691337</c:v>
                </c:pt>
                <c:pt idx="19">
                  <c:v>68.741632213364781</c:v>
                </c:pt>
                <c:pt idx="20">
                  <c:v>67.653036126626688</c:v>
                </c:pt>
                <c:pt idx="21">
                  <c:v>66.573610359735113</c:v>
                </c:pt>
                <c:pt idx="22">
                  <c:v>65.509276753668487</c:v>
                </c:pt>
                <c:pt idx="23">
                  <c:v>64.466090311716172</c:v>
                </c:pt>
                <c:pt idx="24">
                  <c:v>63.450101773522974</c:v>
                </c:pt>
                <c:pt idx="25">
                  <c:v>62.467209301670721</c:v>
                </c:pt>
                <c:pt idx="26">
                  <c:v>61.523006567789274</c:v>
                </c:pt>
                <c:pt idx="27">
                  <c:v>60.622635451218095</c:v>
                </c:pt>
                <c:pt idx="28">
                  <c:v>59.770651769948955</c:v>
                </c:pt>
                <c:pt idx="29">
                  <c:v>58.970911863752114</c:v>
                </c:pt>
                <c:pt idx="30">
                  <c:v>58.226486468596846</c:v>
                </c:pt>
                <c:pt idx="31">
                  <c:v>57.539606301644078</c:v>
                </c:pt>
                <c:pt idx="32">
                  <c:v>56.911641355318942</c:v>
                </c:pt>
                <c:pt idx="33">
                  <c:v>56.343113371360381</c:v>
                </c:pt>
                <c:pt idx="34">
                  <c:v>69.231977137490944</c:v>
                </c:pt>
                <c:pt idx="35">
                  <c:v>68.097350551980185</c:v>
                </c:pt>
                <c:pt idx="36">
                  <c:v>66.961398824862442</c:v>
                </c:pt>
                <c:pt idx="37">
                  <c:v>65.829865324372534</c:v>
                </c:pt>
                <c:pt idx="38">
                  <c:v>64.708887530315039</c:v>
                </c:pt>
                <c:pt idx="39">
                  <c:v>63.604887932109051</c:v>
                </c:pt>
                <c:pt idx="40">
                  <c:v>62.524441083975056</c:v>
                </c:pt>
                <c:pt idx="41">
                  <c:v>61.474121123352063</c:v>
                </c:pt>
                <c:pt idx="42">
                  <c:v>60.460336162926829</c:v>
                </c:pt>
                <c:pt idx="43">
                  <c:v>59.489157746627853</c:v>
                </c:pt>
                <c:pt idx="44">
                  <c:v>58.56615474391095</c:v>
                </c:pt>
                <c:pt idx="45">
                  <c:v>57.696241422348031</c:v>
                </c:pt>
                <c:pt idx="46">
                  <c:v>56.88354886068862</c:v>
                </c:pt>
                <c:pt idx="47">
                  <c:v>56.131327349024389</c:v>
                </c:pt>
                <c:pt idx="48">
                  <c:v>55.441885116656699</c:v>
                </c:pt>
                <c:pt idx="49">
                  <c:v>54.816565901953645</c:v>
                </c:pt>
                <c:pt idx="50">
                  <c:v>54.255764880505502</c:v>
                </c:pt>
                <c:pt idx="51">
                  <c:v>67.521016798188711</c:v>
                </c:pt>
                <c:pt idx="52">
                  <c:v>66.34082523834762</c:v>
                </c:pt>
                <c:pt idx="53">
                  <c:v>65.159711631733757</c:v>
                </c:pt>
                <c:pt idx="54">
                  <c:v>63.983857535152097</c:v>
                </c:pt>
                <c:pt idx="55">
                  <c:v>62.819884027851771</c:v>
                </c:pt>
                <c:pt idx="56">
                  <c:v>61.674733982938619</c:v>
                </c:pt>
                <c:pt idx="57">
                  <c:v>60.555527054302701</c:v>
                </c:pt>
                <c:pt idx="58">
                  <c:v>59.469391854078239</c:v>
                </c:pt>
                <c:pt idx="59">
                  <c:v>58.423282244296402</c:v>
                </c:pt>
                <c:pt idx="60">
                  <c:v>57.423786806721409</c:v>
                </c:pt>
                <c:pt idx="61">
                  <c:v>56.476942065571478</c:v>
                </c:pt>
                <c:pt idx="62">
                  <c:v>55.588060640793884</c:v>
                </c:pt>
                <c:pt idx="63">
                  <c:v>54.761585027737198</c:v>
                </c:pt>
                <c:pt idx="64">
                  <c:v>54.000976102485701</c:v>
                </c:pt>
                <c:pt idx="65">
                  <c:v>53.308642879020596</c:v>
                </c:pt>
                <c:pt idx="66">
                  <c:v>52.685916789014577</c:v>
                </c:pt>
                <c:pt idx="67">
                  <c:v>52.133070221885916</c:v>
                </c:pt>
                <c:pt idx="68">
                  <c:v>65.797201242059344</c:v>
                </c:pt>
                <c:pt idx="69">
                  <c:v>64.570475788183657</c:v>
                </c:pt>
                <c:pt idx="70">
                  <c:v>63.343124770549323</c:v>
                </c:pt>
                <c:pt idx="71">
                  <c:v>62.121769958007135</c:v>
                </c:pt>
                <c:pt idx="72">
                  <c:v>60.913523398167008</c:v>
                </c:pt>
                <c:pt idx="73">
                  <c:v>59.725861998758262</c:v>
                </c:pt>
                <c:pt idx="74">
                  <c:v>58.566471091500475</c:v>
                </c:pt>
                <c:pt idx="75">
                  <c:v>57.443061464015116</c:v>
                </c:pt>
                <c:pt idx="76">
                  <c:v>56.363167154400536</c:v>
                </c:pt>
                <c:pt idx="77">
                  <c:v>55.333933850400051</c:v>
                </c:pt>
                <c:pt idx="78">
                  <c:v>54.361909649886854</c:v>
                </c:pt>
                <c:pt idx="79">
                  <c:v>53.452850880072802</c:v>
                </c:pt>
                <c:pt idx="80">
                  <c:v>52.611555394577422</c:v>
                </c:pt>
                <c:pt idx="81">
                  <c:v>51.841734182432518</c:v>
                </c:pt>
                <c:pt idx="82">
                  <c:v>51.145929337483672</c:v>
                </c:pt>
                <c:pt idx="83">
                  <c:v>50.525482751661514</c:v>
                </c:pt>
                <c:pt idx="84">
                  <c:v>49.980555766409502</c:v>
                </c:pt>
                <c:pt idx="85">
                  <c:v>64.067128043724907</c:v>
                </c:pt>
                <c:pt idx="86">
                  <c:v>62.793200997157875</c:v>
                </c:pt>
                <c:pt idx="87">
                  <c:v>61.518814831026248</c:v>
                </c:pt>
                <c:pt idx="88">
                  <c:v>60.251025356834703</c:v>
                </c:pt>
                <c:pt idx="89">
                  <c:v>58.997434737942392</c:v>
                </c:pt>
                <c:pt idx="90">
                  <c:v>57.766059838283958</c:v>
                </c:pt>
                <c:pt idx="91">
                  <c:v>56.565165606508259</c:v>
                </c:pt>
                <c:pt idx="92">
                  <c:v>55.403067778400434</c:v>
                </c:pt>
                <c:pt idx="93">
                  <c:v>54.28791234573373</c:v>
                </c:pt>
                <c:pt idx="94">
                  <c:v>53.227442228932155</c:v>
                </c:pt>
                <c:pt idx="95">
                  <c:v>52.228763990202417</c:v>
                </c:pt>
                <c:pt idx="96">
                  <c:v>51.298128824291638</c:v>
                </c:pt>
                <c:pt idx="97">
                  <c:v>50.440742136597301</c:v>
                </c:pt>
                <c:pt idx="98">
                  <c:v>49.660614588983265</c:v>
                </c:pt>
                <c:pt idx="99">
                  <c:v>48.960464602221506</c:v>
                </c:pt>
                <c:pt idx="100">
                  <c:v>48.341678227870005</c:v>
                </c:pt>
                <c:pt idx="101">
                  <c:v>47.804327531155195</c:v>
                </c:pt>
                <c:pt idx="102">
                  <c:v>62.337840627813492</c:v>
                </c:pt>
                <c:pt idx="103">
                  <c:v>61.016387748436401</c:v>
                </c:pt>
                <c:pt idx="104">
                  <c:v>59.694489348663716</c:v>
                </c:pt>
                <c:pt idx="105">
                  <c:v>58.379619715117876</c:v>
                </c:pt>
                <c:pt idx="106">
                  <c:v>57.079860578569821</c:v>
                </c:pt>
                <c:pt idx="107">
                  <c:v>55.803765261561459</c:v>
                </c:pt>
                <c:pt idx="108">
                  <c:v>54.560183823038436</c:v>
                </c:pt>
                <c:pt idx="109">
                  <c:v>53.358053012436564</c:v>
                </c:pt>
                <c:pt idx="110">
                  <c:v>52.206158332714146</c:v>
                </c:pt>
                <c:pt idx="111">
                  <c:v>51.112878954785565</c:v>
                </c:pt>
                <c:pt idx="112">
                  <c:v>50.085929182844254</c:v>
                </c:pt>
                <c:pt idx="113">
                  <c:v>49.132112169076017</c:v>
                </c:pt>
                <c:pt idx="114">
                  <c:v>48.257102190266615</c:v>
                </c:pt>
                <c:pt idx="115">
                  <c:v>47.465270734460631</c:v>
                </c:pt>
                <c:pt idx="116">
                  <c:v>46.759568828861788</c:v>
                </c:pt>
                <c:pt idx="117">
                  <c:v>46.141473674288086</c:v>
                </c:pt>
                <c:pt idx="118">
                  <c:v>45.611002225444558</c:v>
                </c:pt>
                <c:pt idx="119">
                  <c:v>60.616720677640295</c:v>
                </c:pt>
                <c:pt idx="120">
                  <c:v>59.247798819078049</c:v>
                </c:pt>
                <c:pt idx="121">
                  <c:v>57.878271086155785</c:v>
                </c:pt>
                <c:pt idx="122">
                  <c:v>56.516004266669036</c:v>
                </c:pt>
                <c:pt idx="123">
                  <c:v>55.169538069491637</c:v>
                </c:pt>
                <c:pt idx="124">
                  <c:v>53.847947699940612</c:v>
                </c:pt>
                <c:pt idx="125">
                  <c:v>52.560663478289598</c:v>
                </c:pt>
                <c:pt idx="126">
                  <c:v>51.317250528976302</c:v>
                </c:pt>
                <c:pt idx="127">
                  <c:v>50.127155301442677</c:v>
                </c:pt>
                <c:pt idx="128">
                  <c:v>48.999429553734693</c:v>
                </c:pt>
                <c:pt idx="129">
                  <c:v>47.942445994502862</c:v>
                </c:pt>
                <c:pt idx="130">
                  <c:v>46.963622519488425</c:v>
                </c:pt>
                <c:pt idx="131">
                  <c:v>46.069173365586856</c:v>
                </c:pt>
                <c:pt idx="132">
                  <c:v>45.263905092766656</c:v>
                </c:pt>
                <c:pt idx="133">
                  <c:v>44.551072841550237</c:v>
                </c:pt>
                <c:pt idx="134">
                  <c:v>43.932307856089501</c:v>
                </c:pt>
                <c:pt idx="135">
                  <c:v>43.407621233266191</c:v>
                </c:pt>
                <c:pt idx="136">
                  <c:v>58.911362961817296</c:v>
                </c:pt>
                <c:pt idx="137">
                  <c:v>57.495441395335476</c:v>
                </c:pt>
                <c:pt idx="138">
                  <c:v>56.078561439434175</c:v>
                </c:pt>
                <c:pt idx="139">
                  <c:v>54.668945289991235</c:v>
                </c:pt>
                <c:pt idx="140">
                  <c:v>53.27555688968593</c:v>
                </c:pt>
                <c:pt idx="141">
                  <c:v>51.907966136983511</c:v>
                </c:pt>
                <c:pt idx="142">
                  <c:v>50.576166502304105</c:v>
                </c:pt>
                <c:pt idx="143">
                  <c:v>49.2903479512498</c:v>
                </c:pt>
                <c:pt idx="144">
                  <c:v>48.060630927786143</c:v>
                </c:pt>
                <c:pt idx="145">
                  <c:v>46.896771364619276</c:v>
                </c:pt>
                <c:pt idx="146">
                  <c:v>45.80785086240207</c:v>
                </c:pt>
                <c:pt idx="147">
                  <c:v>44.801969785382887</c:v>
                </c:pt>
                <c:pt idx="148">
                  <c:v>43.885963440679475</c:v>
                </c:pt>
                <c:pt idx="149">
                  <c:v>43.06516211675897</c:v>
                </c:pt>
                <c:pt idx="150">
                  <c:v>42.343214056856539</c:v>
                </c:pt>
                <c:pt idx="151">
                  <c:v>41.721986234345934</c:v>
                </c:pt>
                <c:pt idx="152">
                  <c:v>41.201551328127501</c:v>
                </c:pt>
                <c:pt idx="153">
                  <c:v>57.229437034068681</c:v>
                </c:pt>
                <c:pt idx="154">
                  <c:v>55.767420975841304</c:v>
                </c:pt>
                <c:pt idx="155">
                  <c:v>54.303887825156274</c:v>
                </c:pt>
                <c:pt idx="156">
                  <c:v>52.847366656365537</c:v>
                </c:pt>
                <c:pt idx="157">
                  <c:v>51.407198975673424</c:v>
                </c:pt>
                <c:pt idx="158">
                  <c:v>49.993408269560675</c:v>
                </c:pt>
                <c:pt idx="159">
                  <c:v>48.616519931751682</c:v>
                </c:pt>
                <c:pt idx="160">
                  <c:v>47.287332001358443</c:v>
                </c:pt>
                <c:pt idx="161">
                  <c:v>46.016640932360602</c:v>
                </c:pt>
                <c:pt idx="162">
                  <c:v>44.814931014146147</c:v>
                </c:pt>
                <c:pt idx="163">
                  <c:v>43.69204077097271</c:v>
                </c:pt>
                <c:pt idx="164">
                  <c:v>42.656824208063696</c:v>
                </c:pt>
                <c:pt idx="165">
                  <c:v>41.716828481537199</c:v>
                </c:pt>
                <c:pt idx="166">
                  <c:v>40.878011644101889</c:v>
                </c:pt>
                <c:pt idx="167">
                  <c:v>40.144523744396245</c:v>
                </c:pt>
                <c:pt idx="168">
                  <c:v>39.518571141044553</c:v>
                </c:pt>
                <c:pt idx="169">
                  <c:v>39.000377336388382</c:v>
                </c:pt>
                <c:pt idx="170">
                  <c:v>55.578541274303738</c:v>
                </c:pt>
                <c:pt idx="171">
                  <c:v>54.071786449091825</c:v>
                </c:pt>
                <c:pt idx="172">
                  <c:v>52.562741091598028</c:v>
                </c:pt>
                <c:pt idx="173">
                  <c:v>51.060181361002215</c:v>
                </c:pt>
                <c:pt idx="174">
                  <c:v>49.573766419900281</c:v>
                </c:pt>
                <c:pt idx="175">
                  <c:v>48.113917382494847</c:v>
                </c:pt>
                <c:pt idx="176">
                  <c:v>46.691644555145317</c:v>
                </c:pt>
                <c:pt idx="177">
                  <c:v>45.318321644103911</c:v>
                </c:pt>
                <c:pt idx="178">
                  <c:v>44.005409083637339</c:v>
                </c:pt>
                <c:pt idx="179">
                  <c:v>42.764132971500196</c:v>
                </c:pt>
                <c:pt idx="180">
                  <c:v>41.605131149651172</c:v>
                </c:pt>
                <c:pt idx="181">
                  <c:v>40.538083401461947</c:v>
                </c:pt>
                <c:pt idx="182">
                  <c:v>39.571347935971481</c:v>
                </c:pt>
                <c:pt idx="183">
                  <c:v>38.711630357847007</c:v>
                </c:pt>
                <c:pt idx="184">
                  <c:v>37.963713004061134</c:v>
                </c:pt>
                <c:pt idx="185">
                  <c:v>37.330270718069499</c:v>
                </c:pt>
                <c:pt idx="186">
                  <c:v>36.811793138860857</c:v>
                </c:pt>
                <c:pt idx="187">
                  <c:v>53.966055346336958</c:v>
                </c:pt>
                <c:pt idx="188">
                  <c:v>52.416372797451032</c:v>
                </c:pt>
                <c:pt idx="189">
                  <c:v>50.863409701917071</c:v>
                </c:pt>
                <c:pt idx="190">
                  <c:v>49.316118989622062</c:v>
                </c:pt>
                <c:pt idx="191">
                  <c:v>47.784404601421251</c:v>
                </c:pt>
                <c:pt idx="192">
                  <c:v>46.279014031283772</c:v>
                </c:pt>
                <c:pt idx="193">
                  <c:v>44.811378375433598</c:v>
                </c:pt>
                <c:pt idx="194">
                  <c:v>43.393396622639656</c:v>
                </c:pt>
                <c:pt idx="195">
                  <c:v>42.037163798506306</c:v>
                </c:pt>
                <c:pt idx="196">
                  <c:v>40.754646495086973</c:v>
                </c:pt>
                <c:pt idx="197">
                  <c:v>39.557314369997627</c:v>
                </c:pt>
                <c:pt idx="198">
                  <c:v>38.455742309606158</c:v>
                </c:pt>
                <c:pt idx="199">
                  <c:v>37.459204694756387</c:v>
                </c:pt>
                <c:pt idx="200">
                  <c:v>36.575289641524584</c:v>
                </c:pt>
                <c:pt idx="201">
                  <c:v>35.809565705086548</c:v>
                </c:pt>
                <c:pt idx="202">
                  <c:v>35.16533448449141</c:v>
                </c:pt>
                <c:pt idx="203">
                  <c:v>34.643498233574483</c:v>
                </c:pt>
                <c:pt idx="204">
                  <c:v>52.398997282192582</c:v>
                </c:pt>
                <c:pt idx="205">
                  <c:v>50.808648031428831</c:v>
                </c:pt>
                <c:pt idx="206">
                  <c:v>49.213817591370798</c:v>
                </c:pt>
                <c:pt idx="207">
                  <c:v>47.623556201395502</c:v>
                </c:pt>
                <c:pt idx="208">
                  <c:v>46.047927681844683</c:v>
                </c:pt>
                <c:pt idx="209">
                  <c:v>44.497919603557172</c:v>
                </c:pt>
                <c:pt idx="210">
                  <c:v>42.985301824501512</c:v>
                </c:pt>
                <c:pt idx="211">
                  <c:v>41.522428177989973</c:v>
                </c:pt>
                <c:pt idx="212">
                  <c:v>40.121978066782404</c:v>
                </c:pt>
                <c:pt idx="213">
                  <c:v>38.79663778527015</c:v>
                </c:pt>
                <c:pt idx="214">
                  <c:v>37.558725933847377</c:v>
                </c:pt>
                <c:pt idx="215">
                  <c:v>36.419773611339373</c:v>
                </c:pt>
                <c:pt idx="216">
                  <c:v>35.390078146390067</c:v>
                </c:pt>
                <c:pt idx="217">
                  <c:v>34.478258247195008</c:v>
                </c:pt>
                <c:pt idx="218">
                  <c:v>33.690846931259365</c:v>
                </c:pt>
                <c:pt idx="219">
                  <c:v>33.031963832489716</c:v>
                </c:pt>
                <c:pt idx="220">
                  <c:v>32.503107544606316</c:v>
                </c:pt>
                <c:pt idx="221">
                  <c:v>50.8838910600997</c:v>
                </c:pt>
                <c:pt idx="222">
                  <c:v>49.255570594054461</c:v>
                </c:pt>
                <c:pt idx="223">
                  <c:v>47.621372203102979</c:v>
                </c:pt>
                <c:pt idx="224">
                  <c:v>45.990356856607043</c:v>
                </c:pt>
                <c:pt idx="225">
                  <c:v>44.372653056905037</c:v>
                </c:pt>
                <c:pt idx="226">
                  <c:v>42.779388153426922</c:v>
                </c:pt>
                <c:pt idx="227">
                  <c:v>41.222570808854201</c:v>
                </c:pt>
                <c:pt idx="228">
                  <c:v>39.714917679914599</c:v>
                </c:pt>
                <c:pt idx="229">
                  <c:v>38.269618156125695</c:v>
                </c:pt>
                <c:pt idx="230">
                  <c:v>36.900032737984738</c:v>
                </c:pt>
                <c:pt idx="231">
                  <c:v>35.619323991122947</c:v>
                </c:pt>
                <c:pt idx="232">
                  <c:v>34.440024772445895</c:v>
                </c:pt>
                <c:pt idx="233">
                  <c:v>33.373557199751666</c:v>
                </c:pt>
                <c:pt idx="234">
                  <c:v>32.42972752351654</c:v>
                </c:pt>
                <c:pt idx="235">
                  <c:v>31.616235191831151</c:v>
                </c:pt>
                <c:pt idx="236">
                  <c:v>30.9382457588633</c:v>
                </c:pt>
                <c:pt idx="237">
                  <c:v>30.398082302384129</c:v>
                </c:pt>
                <c:pt idx="238">
                  <c:v>49.426649780490379</c:v>
                </c:pt>
                <c:pt idx="239">
                  <c:v>47.763462664522606</c:v>
                </c:pt>
                <c:pt idx="240">
                  <c:v>46.092828344047</c:v>
                </c:pt>
                <c:pt idx="241">
                  <c:v>44.423727485770428</c:v>
                </c:pt>
                <c:pt idx="242">
                  <c:v>42.766250321477258</c:v>
                </c:pt>
                <c:pt idx="243">
                  <c:v>41.131551719508515</c:v>
                </c:pt>
                <c:pt idx="244">
                  <c:v>39.531762269623194</c:v>
                </c:pt>
                <c:pt idx="245">
                  <c:v>37.979847229966616</c:v>
                </c:pt>
                <c:pt idx="246">
                  <c:v>36.489404590602547</c:v>
                </c:pt>
                <c:pt idx="247">
                  <c:v>35.07439347259195</c:v>
                </c:pt>
                <c:pt idx="248">
                  <c:v>33.748785472726325</c:v>
                </c:pt>
                <c:pt idx="249">
                  <c:v>32.526135670421588</c:v>
                </c:pt>
                <c:pt idx="250">
                  <c:v>31.419078298438901</c:v>
                </c:pt>
                <c:pt idx="251">
                  <c:v>30.438765524789428</c:v>
                </c:pt>
                <c:pt idx="252">
                  <c:v>29.594285826844636</c:v>
                </c:pt>
                <c:pt idx="253">
                  <c:v>28.892117809456234</c:v>
                </c:pt>
                <c:pt idx="254">
                  <c:v>28.335689773501514</c:v>
                </c:pt>
                <c:pt idx="255">
                  <c:v>48.032478467938205</c:v>
                </c:pt>
                <c:pt idx="256">
                  <c:v>46.337903655594289</c:v>
                </c:pt>
                <c:pt idx="257">
                  <c:v>44.634172316086719</c:v>
                </c:pt>
                <c:pt idx="258">
                  <c:v>42.930092554093584</c:v>
                </c:pt>
                <c:pt idx="259">
                  <c:v>41.235608981839462</c:v>
                </c:pt>
                <c:pt idx="260">
                  <c:v>39.561782879910226</c:v>
                </c:pt>
                <c:pt idx="261">
                  <c:v>37.920735268286073</c:v>
                </c:pt>
                <c:pt idx="262">
                  <c:v>36.3255443148674</c:v>
                </c:pt>
                <c:pt idx="263">
                  <c:v>34.790086521773276</c:v>
                </c:pt>
                <c:pt idx="264">
                  <c:v>33.328809026889132</c:v>
                </c:pt>
                <c:pt idx="265">
                  <c:v>31.956419041994806</c:v>
                </c:pt>
                <c:pt idx="266">
                  <c:v>30.687477582421348</c:v>
                </c:pt>
                <c:pt idx="267">
                  <c:v>29.535890618419398</c:v>
                </c:pt>
                <c:pt idx="268">
                  <c:v>28.514304142870664</c:v>
                </c:pt>
                <c:pt idx="269">
                  <c:v>27.633431707855159</c:v>
                </c:pt>
                <c:pt idx="270">
                  <c:v>26.901371681646729</c:v>
                </c:pt>
                <c:pt idx="271">
                  <c:v>26.322999590241636</c:v>
                </c:pt>
                <c:pt idx="272">
                  <c:v>46.705799270553179</c:v>
                </c:pt>
                <c:pt idx="273">
                  <c:v>44.983646890775077</c:v>
                </c:pt>
                <c:pt idx="274">
                  <c:v>43.250529438404165</c:v>
                </c:pt>
                <c:pt idx="275">
                  <c:v>41.514992617761116</c:v>
                </c:pt>
                <c:pt idx="276">
                  <c:v>39.786727764258934</c:v>
                </c:pt>
                <c:pt idx="277">
                  <c:v>38.076576839585606</c:v>
                </c:pt>
                <c:pt idx="278">
                  <c:v>36.396508983888964</c:v>
                </c:pt>
                <c:pt idx="279">
                  <c:v>34.759560653549855</c:v>
                </c:pt>
                <c:pt idx="280">
                  <c:v>33.179728207400579</c:v>
                </c:pt>
                <c:pt idx="281">
                  <c:v>31.67179762553738</c:v>
                </c:pt>
                <c:pt idx="282">
                  <c:v>30.251091522656701</c:v>
                </c:pt>
                <c:pt idx="283">
                  <c:v>28.933110465220842</c:v>
                </c:pt>
                <c:pt idx="284">
                  <c:v>27.733046929989431</c:v>
                </c:pt>
                <c:pt idx="285">
                  <c:v>26.6651604122818</c:v>
                </c:pt>
                <c:pt idx="286">
                  <c:v>25.742025495269122</c:v>
                </c:pt>
                <c:pt idx="287">
                  <c:v>24.973702310815863</c:v>
                </c:pt>
                <c:pt idx="288">
                  <c:v>24.366924677401389</c:v>
                </c:pt>
              </c:numCache>
            </c:numRef>
          </c:xVal>
          <c:yVal>
            <c:numRef>
              <c:f>Pos1_F!$AR$2:$AR$291</c:f>
              <c:numCache>
                <c:formatCode>General</c:formatCode>
                <c:ptCount val="290"/>
                <c:pt idx="0">
                  <c:v>312.41071160309326</c:v>
                </c:pt>
                <c:pt idx="1">
                  <c:v>314.28991165974588</c:v>
                </c:pt>
                <c:pt idx="2">
                  <c:v>316.2316084221369</c:v>
                </c:pt>
                <c:pt idx="3">
                  <c:v>318.23429211879426</c:v>
                </c:pt>
                <c:pt idx="4">
                  <c:v>320.29576207893365</c:v>
                </c:pt>
                <c:pt idx="5">
                  <c:v>322.41307962187523</c:v>
                </c:pt>
                <c:pt idx="6">
                  <c:v>324.58253678449512</c:v>
                </c:pt>
                <c:pt idx="7">
                  <c:v>326.79964523037557</c:v>
                </c:pt>
                <c:pt idx="8">
                  <c:v>329.05914918036893</c:v>
                </c:pt>
                <c:pt idx="9">
                  <c:v>331.35506523296323</c:v>
                </c:pt>
                <c:pt idx="10">
                  <c:v>333.68075051062402</c:v>
                </c:pt>
                <c:pt idx="11">
                  <c:v>336.02899875349448</c:v>
                </c:pt>
                <c:pt idx="12">
                  <c:v>338.39216193829941</c:v>
                </c:pt>
                <c:pt idx="13">
                  <c:v>340.7622929451565</c:v>
                </c:pt>
                <c:pt idx="14">
                  <c:v>343.1313029794099</c:v>
                </c:pt>
                <c:pt idx="15">
                  <c:v>345.49112612277639</c:v>
                </c:pt>
                <c:pt idx="16">
                  <c:v>347.83388272724949</c:v>
                </c:pt>
                <c:pt idx="17">
                  <c:v>311.10763115856366</c:v>
                </c:pt>
                <c:pt idx="18">
                  <c:v>313.0039549717344</c:v>
                </c:pt>
                <c:pt idx="19">
                  <c:v>314.96770328678701</c:v>
                </c:pt>
                <c:pt idx="20">
                  <c:v>316.99767878744427</c:v>
                </c:pt>
                <c:pt idx="21">
                  <c:v>319.09193853046276</c:v>
                </c:pt>
                <c:pt idx="22">
                  <c:v>321.24772950223735</c:v>
                </c:pt>
                <c:pt idx="23">
                  <c:v>323.46144014294146</c:v>
                </c:pt>
                <c:pt idx="24">
                  <c:v>325.72857341259686</c:v>
                </c:pt>
                <c:pt idx="25">
                  <c:v>328.04374664128756</c:v>
                </c:pt>
                <c:pt idx="26">
                  <c:v>330.40072247767074</c:v>
                </c:pt>
                <c:pt idx="27">
                  <c:v>332.79247368980725</c:v>
                </c:pt>
                <c:pt idx="28">
                  <c:v>335.21128243639868</c:v>
                </c:pt>
                <c:pt idx="29">
                  <c:v>337.64887207865445</c:v>
                </c:pt>
                <c:pt idx="30">
                  <c:v>340.09656690812534</c:v>
                </c:pt>
                <c:pt idx="31">
                  <c:v>342.54547265773925</c:v>
                </c:pt>
                <c:pt idx="32">
                  <c:v>344.98666868914819</c:v>
                </c:pt>
                <c:pt idx="33">
                  <c:v>347.41140160288165</c:v>
                </c:pt>
                <c:pt idx="34">
                  <c:v>309.75070293313371</c:v>
                </c:pt>
                <c:pt idx="35">
                  <c:v>311.66181982607429</c:v>
                </c:pt>
                <c:pt idx="36">
                  <c:v>313.64554183365317</c:v>
                </c:pt>
                <c:pt idx="37">
                  <c:v>315.70105985417644</c:v>
                </c:pt>
                <c:pt idx="38">
                  <c:v>317.82676746166686</c:v>
                </c:pt>
                <c:pt idx="39">
                  <c:v>320.02017586154489</c:v>
                </c:pt>
                <c:pt idx="40">
                  <c:v>322.27784417135678</c:v>
                </c:pt>
                <c:pt idx="41">
                  <c:v>324.59533201650686</c:v>
                </c:pt>
                <c:pt idx="42">
                  <c:v>326.96718139906801</c:v>
                </c:pt>
                <c:pt idx="43">
                  <c:v>329.38693403093765</c:v>
                </c:pt>
                <c:pt idx="44">
                  <c:v>331.84718871503776</c:v>
                </c:pt>
                <c:pt idx="45">
                  <c:v>334.33970091712172</c:v>
                </c:pt>
                <c:pt idx="46">
                  <c:v>336.85552355055762</c:v>
                </c:pt>
                <c:pt idx="47">
                  <c:v>339.385184506097</c:v>
                </c:pt>
                <c:pt idx="48">
                  <c:v>341.91889303110531</c:v>
                </c:pt>
                <c:pt idx="49">
                  <c:v>344.44676418568025</c:v>
                </c:pt>
                <c:pt idx="50">
                  <c:v>346.95904872322529</c:v>
                </c:pt>
                <c:pt idx="51">
                  <c:v>308.33813804451319</c:v>
                </c:pt>
                <c:pt idx="52">
                  <c:v>310.26131539686241</c:v>
                </c:pt>
                <c:pt idx="53">
                  <c:v>312.26251051431876</c:v>
                </c:pt>
                <c:pt idx="54">
                  <c:v>314.34138802756382</c:v>
                </c:pt>
                <c:pt idx="55">
                  <c:v>316.49676935236312</c:v>
                </c:pt>
                <c:pt idx="56">
                  <c:v>318.72652359447437</c:v>
                </c:pt>
                <c:pt idx="57">
                  <c:v>321.02747205530875</c:v>
                </c:pt>
                <c:pt idx="58">
                  <c:v>323.39531489343926</c:v>
                </c:pt>
                <c:pt idx="59">
                  <c:v>325.82458893895449</c:v>
                </c:pt>
                <c:pt idx="60">
                  <c:v>328.3086652294914</c:v>
                </c:pt>
                <c:pt idx="61">
                  <c:v>330.83979332667184</c:v>
                </c:pt>
                <c:pt idx="62">
                  <c:v>333.40919679624653</c:v>
                </c:pt>
                <c:pt idx="63">
                  <c:v>336.00722050360952</c:v>
                </c:pt>
                <c:pt idx="64">
                  <c:v>338.62352592385577</c:v>
                </c:pt>
                <c:pt idx="65">
                  <c:v>341.24732603579326</c:v>
                </c:pt>
                <c:pt idx="66">
                  <c:v>343.86764723397272</c:v>
                </c:pt>
                <c:pt idx="67">
                  <c:v>346.47360271978403</c:v>
                </c:pt>
                <c:pt idx="68">
                  <c:v>306.86826873323048</c:v>
                </c:pt>
                <c:pt idx="69">
                  <c:v>308.80033556349775</c:v>
                </c:pt>
                <c:pt idx="70">
                  <c:v>310.81603386459352</c:v>
                </c:pt>
                <c:pt idx="71">
                  <c:v>312.91559716146702</c:v>
                </c:pt>
                <c:pt idx="72">
                  <c:v>315.09837918186969</c:v>
                </c:pt>
                <c:pt idx="73">
                  <c:v>317.3627172469798</c:v>
                </c:pt>
                <c:pt idx="74">
                  <c:v>319.70580608697514</c:v>
                </c:pt>
                <c:pt idx="75">
                  <c:v>322.12359227507415</c:v>
                </c:pt>
                <c:pt idx="76">
                  <c:v>324.61070061255037</c:v>
                </c:pt>
                <c:pt idx="77">
                  <c:v>327.1604039605852</c:v>
                </c:pt>
                <c:pt idx="78">
                  <c:v>329.7646468390198</c:v>
                </c:pt>
                <c:pt idx="79">
                  <c:v>332.41413036299298</c:v>
                </c:pt>
                <c:pt idx="80">
                  <c:v>335.0984617688631</c:v>
                </c:pt>
                <c:pt idx="81">
                  <c:v>337.80636621045983</c:v>
                </c:pt>
                <c:pt idx="82">
                  <c:v>340.52595233658866</c:v>
                </c:pt>
                <c:pt idx="83">
                  <c:v>343.24501729309702</c:v>
                </c:pt>
                <c:pt idx="84">
                  <c:v>345.95137220839769</c:v>
                </c:pt>
                <c:pt idx="85">
                  <c:v>305.33959114761905</c:v>
                </c:pt>
                <c:pt idx="86">
                  <c:v>307.27690335282449</c:v>
                </c:pt>
                <c:pt idx="87">
                  <c:v>309.30361875471959</c:v>
                </c:pt>
                <c:pt idx="88">
                  <c:v>311.42064392218288</c:v>
                </c:pt>
                <c:pt idx="89">
                  <c:v>313.62798263956751</c:v>
                </c:pt>
                <c:pt idx="90">
                  <c:v>315.92456856172203</c:v>
                </c:pt>
                <c:pt idx="91">
                  <c:v>318.30810324766588</c:v>
                </c:pt>
                <c:pt idx="92">
                  <c:v>320.77491134429289</c:v>
                </c:pt>
                <c:pt idx="93">
                  <c:v>323.31982679917968</c:v>
                </c:pt>
                <c:pt idx="94">
                  <c:v>325.93612507901395</c:v>
                </c:pt>
                <c:pt idx="95">
                  <c:v>328.61551588999237</c:v>
                </c:pt>
                <c:pt idx="96">
                  <c:v>331.34820837242222</c:v>
                </c:pt>
                <c:pt idx="97">
                  <c:v>334.12305597399217</c:v>
                </c:pt>
                <c:pt idx="98">
                  <c:v>336.92778141625905</c:v>
                </c:pt>
                <c:pt idx="99">
                  <c:v>339.74927408012621</c:v>
                </c:pt>
                <c:pt idx="100">
                  <c:v>342.57394392032398</c:v>
                </c:pt>
                <c:pt idx="101">
                  <c:v>345.38810908623958</c:v>
                </c:pt>
                <c:pt idx="102">
                  <c:v>303.75081378915729</c:v>
                </c:pt>
                <c:pt idx="103">
                  <c:v>305.68922273535981</c:v>
                </c:pt>
                <c:pt idx="104">
                  <c:v>307.72290767847085</c:v>
                </c:pt>
                <c:pt idx="105">
                  <c:v>309.85355999280426</c:v>
                </c:pt>
                <c:pt idx="106">
                  <c:v>312.08196396023175</c:v>
                </c:pt>
                <c:pt idx="107">
                  <c:v>314.40779607282434</c:v>
                </c:pt>
                <c:pt idx="108">
                  <c:v>316.82942235502736</c:v>
                </c:pt>
                <c:pt idx="109">
                  <c:v>319.34370678458259</c:v>
                </c:pt>
                <c:pt idx="110">
                  <c:v>321.9458472748974</c:v>
                </c:pt>
                <c:pt idx="111">
                  <c:v>324.6292581517161</c:v>
                </c:pt>
                <c:pt idx="112">
                  <c:v>327.38551879220711</c:v>
                </c:pt>
                <c:pt idx="113">
                  <c:v>330.20440629458147</c:v>
                </c:pt>
                <c:pt idx="114">
                  <c:v>333.07402516742752</c:v>
                </c:pt>
                <c:pt idx="115">
                  <c:v>335.98103904776718</c:v>
                </c:pt>
                <c:pt idx="116">
                  <c:v>338.91099907524159</c:v>
                </c:pt>
                <c:pt idx="117">
                  <c:v>341.84875221587822</c:v>
                </c:pt>
                <c:pt idx="118">
                  <c:v>344.77890251806053</c:v>
                </c:pt>
                <c:pt idx="119">
                  <c:v>302.10091141336881</c:v>
                </c:pt>
                <c:pt idx="120">
                  <c:v>304.03573795399285</c:v>
                </c:pt>
                <c:pt idx="121">
                  <c:v>306.07174177287334</c:v>
                </c:pt>
                <c:pt idx="122">
                  <c:v>308.21151613538547</c:v>
                </c:pt>
                <c:pt idx="123">
                  <c:v>310.45676740666369</c:v>
                </c:pt>
                <c:pt idx="124">
                  <c:v>312.80807947224827</c:v>
                </c:pt>
                <c:pt idx="125">
                  <c:v>315.26466608813058</c:v>
                </c:pt>
                <c:pt idx="126">
                  <c:v>317.82412497615383</c:v>
                </c:pt>
                <c:pt idx="127">
                  <c:v>320.48221245099563</c:v>
                </c:pt>
                <c:pt idx="128">
                  <c:v>323.23266173194247</c:v>
                </c:pt>
                <c:pt idx="129">
                  <c:v>326.06707074829188</c:v>
                </c:pt>
                <c:pt idx="130">
                  <c:v>328.97488494489443</c:v>
                </c:pt>
                <c:pt idx="131">
                  <c:v>331.94349625351003</c:v>
                </c:pt>
                <c:pt idx="132">
                  <c:v>334.95847051385886</c:v>
                </c:pt>
                <c:pt idx="133">
                  <c:v>338.00390268057453</c:v>
                </c:pt>
                <c:pt idx="134">
                  <c:v>341.06288379506236</c:v>
                </c:pt>
                <c:pt idx="135">
                  <c:v>344.11804860695128</c:v>
                </c:pt>
                <c:pt idx="136">
                  <c:v>300.3891838376482</c:v>
                </c:pt>
                <c:pt idx="137">
                  <c:v>302.31520021666205</c:v>
                </c:pt>
                <c:pt idx="138">
                  <c:v>304.34823395771105</c:v>
                </c:pt>
                <c:pt idx="139">
                  <c:v>306.49189923697526</c:v>
                </c:pt>
                <c:pt idx="140">
                  <c:v>308.74897441031607</c:v>
                </c:pt>
                <c:pt idx="141">
                  <c:v>311.12113171473266</c:v>
                </c:pt>
                <c:pt idx="142">
                  <c:v>313.60864175933335</c:v>
                </c:pt>
                <c:pt idx="143">
                  <c:v>316.21006638657349</c:v>
                </c:pt>
                <c:pt idx="144">
                  <c:v>318.92196029816967</c:v>
                </c:pt>
                <c:pt idx="145">
                  <c:v>321.73860867211545</c:v>
                </c:pt>
                <c:pt idx="146">
                  <c:v>324.65183346680425</c:v>
                </c:pt>
                <c:pt idx="147">
                  <c:v>327.65090342546563</c:v>
                </c:pt>
                <c:pt idx="148">
                  <c:v>330.72258010383814</c:v>
                </c:pt>
                <c:pt idx="149">
                  <c:v>333.851323209452</c:v>
                </c:pt>
                <c:pt idx="150">
                  <c:v>337.01966304080719</c:v>
                </c:pt>
                <c:pt idx="151">
                  <c:v>340.20872748307693</c:v>
                </c:pt>
                <c:pt idx="152">
                  <c:v>343.398889289154</c:v>
                </c:pt>
                <c:pt idx="153">
                  <c:v>298.61531867829069</c:v>
                </c:pt>
                <c:pt idx="154">
                  <c:v>300.52674111485499</c:v>
                </c:pt>
                <c:pt idx="155">
                  <c:v>302.55085212305721</c:v>
                </c:pt>
                <c:pt idx="156">
                  <c:v>304.69240308854921</c:v>
                </c:pt>
                <c:pt idx="157">
                  <c:v>306.95539818601969</c:v>
                </c:pt>
                <c:pt idx="158">
                  <c:v>309.34279192681277</c:v>
                </c:pt>
                <c:pt idx="159">
                  <c:v>311.85614519439275</c:v>
                </c:pt>
                <c:pt idx="160">
                  <c:v>314.49525164950364</c:v>
                </c:pt>
                <c:pt idx="161">
                  <c:v>317.25775515366598</c:v>
                </c:pt>
                <c:pt idx="162">
                  <c:v>320.13878867917703</c:v>
                </c:pt>
                <c:pt idx="163">
                  <c:v>323.13067449379145</c:v>
                </c:pt>
                <c:pt idx="164">
                  <c:v>326.22273186322667</c:v>
                </c:pt>
                <c:pt idx="165">
                  <c:v>329.40123922734085</c:v>
                </c:pt>
                <c:pt idx="166">
                  <c:v>332.64959012037758</c:v>
                </c:pt>
                <c:pt idx="167">
                  <c:v>335.94866468156255</c:v>
                </c:pt>
                <c:pt idx="168">
                  <c:v>339.2774125258652</c:v>
                </c:pt>
                <c:pt idx="169">
                  <c:v>342.61361208313787</c:v>
                </c:pt>
                <c:pt idx="170">
                  <c:v>296.77945653035573</c:v>
                </c:pt>
                <c:pt idx="171">
                  <c:v>298.66995152989131</c:v>
                </c:pt>
                <c:pt idx="172">
                  <c:v>300.67851164650165</c:v>
                </c:pt>
                <c:pt idx="173">
                  <c:v>302.81113303363469</c:v>
                </c:pt>
                <c:pt idx="174">
                  <c:v>305.07319717979061</c:v>
                </c:pt>
                <c:pt idx="175">
                  <c:v>307.46914203686595</c:v>
                </c:pt>
                <c:pt idx="176">
                  <c:v>310.00207240551453</c:v>
                </c:pt>
                <c:pt idx="177">
                  <c:v>312.6733177521258</c:v>
                </c:pt>
                <c:pt idx="178">
                  <c:v>315.48195618569468</c:v>
                </c:pt>
                <c:pt idx="179">
                  <c:v>318.4243364499971</c:v>
                </c:pt>
                <c:pt idx="180">
                  <c:v>321.4936440040068</c:v>
                </c:pt>
                <c:pt idx="181">
                  <c:v>324.67956974527766</c:v>
                </c:pt>
                <c:pt idx="182">
                  <c:v>327.96814660486308</c:v>
                </c:pt>
                <c:pt idx="183">
                  <c:v>331.34181555054965</c:v>
                </c:pt>
                <c:pt idx="184">
                  <c:v>334.77976496574109</c:v>
                </c:pt>
                <c:pt idx="185">
                  <c:v>338.25855543915662</c:v>
                </c:pt>
                <c:pt idx="186">
                  <c:v>341.75299982164069</c:v>
                </c:pt>
                <c:pt idx="187">
                  <c:v>294.88225653363816</c:v>
                </c:pt>
                <c:pt idx="188">
                  <c:v>296.74496406448799</c:v>
                </c:pt>
                <c:pt idx="189">
                  <c:v>298.73067567309096</c:v>
                </c:pt>
                <c:pt idx="190">
                  <c:v>300.84672372680348</c:v>
                </c:pt>
                <c:pt idx="191">
                  <c:v>303.10000789924811</c:v>
                </c:pt>
                <c:pt idx="192">
                  <c:v>305.49664951724594</c:v>
                </c:pt>
                <c:pt idx="193">
                  <c:v>308.04156373964901</c:v>
                </c:pt>
                <c:pt idx="194">
                  <c:v>310.73795151003446</c:v>
                </c:pt>
                <c:pt idx="195">
                  <c:v>313.58672496629032</c:v>
                </c:pt>
                <c:pt idx="196">
                  <c:v>316.58589630724913</c:v>
                </c:pt>
                <c:pt idx="197">
                  <c:v>319.72998002598649</c:v>
                </c:pt>
                <c:pt idx="198">
                  <c:v>323.00947901147265</c:v>
                </c:pt>
                <c:pt idx="199">
                  <c:v>326.41054109042875</c:v>
                </c:pt>
                <c:pt idx="200">
                  <c:v>329.91487711931558</c:v>
                </c:pt>
                <c:pt idx="201">
                  <c:v>333.50001775647127</c:v>
                </c:pt>
                <c:pt idx="202">
                  <c:v>337.1399497082715</c:v>
                </c:pt>
                <c:pt idx="203">
                  <c:v>340.8061162325929</c:v>
                </c:pt>
                <c:pt idx="204">
                  <c:v>292.92495966953243</c:v>
                </c:pt>
                <c:pt idx="205">
                  <c:v>294.75253621324293</c:v>
                </c:pt>
                <c:pt idx="206">
                  <c:v>296.70746054403122</c:v>
                </c:pt>
                <c:pt idx="207">
                  <c:v>298.79846802692873</c:v>
                </c:pt>
                <c:pt idx="208">
                  <c:v>301.03409642520626</c:v>
                </c:pt>
                <c:pt idx="209">
                  <c:v>303.42233757202496</c:v>
                </c:pt>
                <c:pt idx="210">
                  <c:v>305.97018464325606</c:v>
                </c:pt>
                <c:pt idx="211">
                  <c:v>308.68306785903769</c:v>
                </c:pt>
                <c:pt idx="212">
                  <c:v>311.56418317990938</c:v>
                </c:pt>
                <c:pt idx="213">
                  <c:v>314.61373720958534</c:v>
                </c:pt>
                <c:pt idx="214">
                  <c:v>317.82815722671762</c:v>
                </c:pt>
                <c:pt idx="215">
                  <c:v>321.19934581617429</c:v>
                </c:pt>
                <c:pt idx="216">
                  <c:v>324.71408917084131</c:v>
                </c:pt>
                <c:pt idx="217">
                  <c:v>328.35374710891318</c:v>
                </c:pt>
                <c:pt idx="218">
                  <c:v>332.09434923916177</c:v>
                </c:pt>
                <c:pt idx="219">
                  <c:v>335.90718553610446</c:v>
                </c:pt>
                <c:pt idx="220">
                  <c:v>339.75990902084311</c:v>
                </c:pt>
                <c:pt idx="221">
                  <c:v>290.90944655836824</c:v>
                </c:pt>
                <c:pt idx="222">
                  <c:v>292.69413061305761</c:v>
                </c:pt>
                <c:pt idx="223">
                  <c:v>294.60974255006988</c:v>
                </c:pt>
                <c:pt idx="224">
                  <c:v>296.66645351319397</c:v>
                </c:pt>
                <c:pt idx="225">
                  <c:v>298.87452614099107</c:v>
                </c:pt>
                <c:pt idx="226">
                  <c:v>301.24398235173902</c:v>
                </c:pt>
                <c:pt idx="227">
                  <c:v>303.78414583746508</c:v>
                </c:pt>
                <c:pt idx="228">
                  <c:v>306.50304008753676</c:v>
                </c:pt>
                <c:pt idx="229">
                  <c:v>309.40663261388261</c:v>
                </c:pt>
                <c:pt idx="230">
                  <c:v>312.49793509339128</c:v>
                </c:pt>
                <c:pt idx="231">
                  <c:v>315.7759994718366</c:v>
                </c:pt>
                <c:pt idx="232">
                  <c:v>319.23489138700529</c:v>
                </c:pt>
                <c:pt idx="233">
                  <c:v>322.86276956277089</c:v>
                </c:pt>
                <c:pt idx="234">
                  <c:v>326.64124142286971</c:v>
                </c:pt>
                <c:pt idx="235">
                  <c:v>330.54518296653168</c:v>
                </c:pt>
                <c:pt idx="236">
                  <c:v>334.54318506013465</c:v>
                </c:pt>
                <c:pt idx="237">
                  <c:v>338.59870676213444</c:v>
                </c:pt>
                <c:pt idx="238">
                  <c:v>288.83828604428919</c:v>
                </c:pt>
                <c:pt idx="239">
                  <c:v>290.57198787368645</c:v>
                </c:pt>
                <c:pt idx="240">
                  <c:v>292.43926088987416</c:v>
                </c:pt>
                <c:pt idx="241">
                  <c:v>294.4517013016843</c:v>
                </c:pt>
                <c:pt idx="242">
                  <c:v>296.62133692174172</c:v>
                </c:pt>
                <c:pt idx="243">
                  <c:v>298.96033418990305</c:v>
                </c:pt>
                <c:pt idx="244">
                  <c:v>301.48056324350574</c:v>
                </c:pt>
                <c:pt idx="245">
                  <c:v>304.1929875040862</c:v>
                </c:pt>
                <c:pt idx="246">
                  <c:v>307.10684967098905</c:v>
                </c:pt>
                <c:pt idx="247">
                  <c:v>310.22864220907383</c:v>
                </c:pt>
                <c:pt idx="248">
                  <c:v>313.56088219195556</c:v>
                </c:pt>
                <c:pt idx="249">
                  <c:v>317.100760989636</c:v>
                </c:pt>
                <c:pt idx="250">
                  <c:v>320.83880700396475</c:v>
                </c:pt>
                <c:pt idx="251">
                  <c:v>324.75777314594029</c:v>
                </c:pt>
                <c:pt idx="252">
                  <c:v>328.83201608548211</c:v>
                </c:pt>
                <c:pt idx="253">
                  <c:v>333.02763768219285</c:v>
                </c:pt>
                <c:pt idx="254">
                  <c:v>337.30357938801149</c:v>
                </c:pt>
                <c:pt idx="255">
                  <c:v>286.71477054858036</c:v>
                </c:pt>
                <c:pt idx="256">
                  <c:v>288.38918679015671</c:v>
                </c:pt>
                <c:pt idx="257">
                  <c:v>290.19871046125411</c:v>
                </c:pt>
                <c:pt idx="258">
                  <c:v>292.15629987801083</c:v>
                </c:pt>
                <c:pt idx="259">
                  <c:v>294.27572826393782</c:v>
                </c:pt>
                <c:pt idx="260">
                  <c:v>296.57135636927597</c:v>
                </c:pt>
                <c:pt idx="261">
                  <c:v>299.05775415567535</c:v>
                </c:pt>
                <c:pt idx="262">
                  <c:v>301.74912262165975</c:v>
                </c:pt>
                <c:pt idx="263">
                  <c:v>304.65846489531981</c:v>
                </c:pt>
                <c:pt idx="264">
                  <c:v>307.79646453644358</c:v>
                </c:pt>
                <c:pt idx="265">
                  <c:v>311.17005647132567</c:v>
                </c:pt>
                <c:pt idx="266">
                  <c:v>314.78073067846753</c:v>
                </c:pt>
                <c:pt idx="267">
                  <c:v>318.62269565853416</c:v>
                </c:pt>
                <c:pt idx="268">
                  <c:v>322.68114184623295</c:v>
                </c:pt>
                <c:pt idx="269">
                  <c:v>326.93095853717341</c:v>
                </c:pt>
                <c:pt idx="270">
                  <c:v>331.33632193470902</c:v>
                </c:pt>
                <c:pt idx="271">
                  <c:v>335.85152458355748</c:v>
                </c:pt>
                <c:pt idx="272">
                  <c:v>284.54293413230045</c:v>
                </c:pt>
                <c:pt idx="273">
                  <c:v>286.14968631721604</c:v>
                </c:pt>
                <c:pt idx="274">
                  <c:v>287.89181708417726</c:v>
                </c:pt>
                <c:pt idx="275">
                  <c:v>289.7835247567437</c:v>
                </c:pt>
                <c:pt idx="276">
                  <c:v>291.8402357968788</c:v>
                </c:pt>
                <c:pt idx="277">
                  <c:v>294.07847061859627</c:v>
                </c:pt>
                <c:pt idx="278">
                  <c:v>296.51556075792126</c:v>
                </c:pt>
                <c:pt idx="279">
                  <c:v>299.16915417127319</c:v>
                </c:pt>
                <c:pt idx="280">
                  <c:v>302.05643335197368</c:v>
                </c:pt>
                <c:pt idx="281">
                  <c:v>305.19296706679842</c:v>
                </c:pt>
                <c:pt idx="282">
                  <c:v>308.59113134063909</c:v>
                </c:pt>
                <c:pt idx="283">
                  <c:v>312.2580836328479</c:v>
                </c:pt>
                <c:pt idx="284">
                  <c:v>316.19337162910927</c:v>
                </c:pt>
                <c:pt idx="285">
                  <c:v>320.3864118381739</c:v>
                </c:pt>
                <c:pt idx="286">
                  <c:v>324.81426529846357</c:v>
                </c:pt>
                <c:pt idx="287">
                  <c:v>329.44030768294419</c:v>
                </c:pt>
                <c:pt idx="288">
                  <c:v>334.21443514404046</c:v>
                </c:pt>
              </c:numCache>
            </c:numRef>
          </c:yVal>
          <c:smooth val="0"/>
          <c:extLst>
            <c:ext xmlns:c16="http://schemas.microsoft.com/office/drawing/2014/chart" uri="{C3380CC4-5D6E-409C-BE32-E72D297353CC}">
              <c16:uniqueId val="{00000006-0146-452E-A903-479A794FCBBC}"/>
            </c:ext>
          </c:extLst>
        </c:ser>
        <c:ser>
          <c:idx val="5"/>
          <c:order val="7"/>
          <c:spPr>
            <a:ln w="9525">
              <a:noFill/>
            </a:ln>
          </c:spPr>
          <c:marker>
            <c:symbol val="diamond"/>
            <c:size val="3"/>
            <c:spPr>
              <a:solidFill>
                <a:srgbClr val="0070C0"/>
              </a:solidFill>
              <a:ln>
                <a:solidFill>
                  <a:srgbClr val="0070C0"/>
                </a:solidFill>
              </a:ln>
            </c:spPr>
          </c:marker>
          <c:xVal>
            <c:numRef>
              <c:f>Pos1_F!$AN$2:$AN$291</c:f>
              <c:numCache>
                <c:formatCode>General</c:formatCode>
                <c:ptCount val="290"/>
                <c:pt idx="0">
                  <c:v>72.591669786228536</c:v>
                </c:pt>
                <c:pt idx="1">
                  <c:v>71.544287627069124</c:v>
                </c:pt>
                <c:pt idx="2">
                  <c:v>70.494545750266525</c:v>
                </c:pt>
                <c:pt idx="3">
                  <c:v>69.44734341107106</c:v>
                </c:pt>
                <c:pt idx="4">
                  <c:v>68.407898350854197</c:v>
                </c:pt>
                <c:pt idx="5">
                  <c:v>67.381656040249467</c:v>
                </c:pt>
                <c:pt idx="6">
                  <c:v>66.374180953666396</c:v>
                </c:pt>
                <c:pt idx="7">
                  <c:v>65.391033560665193</c:v>
                </c:pt>
                <c:pt idx="8">
                  <c:v>64.437638226636039</c:v>
                </c:pt>
                <c:pt idx="9">
                  <c:v>63.519148423982074</c:v>
                </c:pt>
                <c:pt idx="10">
                  <c:v>62.640316381059186</c:v>
                </c:pt>
                <c:pt idx="11">
                  <c:v>61.805374402123505</c:v>
                </c:pt>
                <c:pt idx="12">
                  <c:v>61.017934517216482</c:v>
                </c:pt>
                <c:pt idx="13">
                  <c:v>60.280911900675804</c:v>
                </c:pt>
                <c:pt idx="14">
                  <c:v>59.596475759529035</c:v>
                </c:pt>
                <c:pt idx="15">
                  <c:v>58.966029342106033</c:v>
                </c:pt>
                <c:pt idx="16">
                  <c:v>58.390218596969561</c:v>
                </c:pt>
                <c:pt idx="17">
                  <c:v>70.924017389198085</c:v>
                </c:pt>
                <c:pt idx="18">
                  <c:v>69.833730662691337</c:v>
                </c:pt>
                <c:pt idx="19">
                  <c:v>68.741632213364781</c:v>
                </c:pt>
                <c:pt idx="20">
                  <c:v>67.653036126626688</c:v>
                </c:pt>
                <c:pt idx="21">
                  <c:v>66.573610359735113</c:v>
                </c:pt>
                <c:pt idx="22">
                  <c:v>65.509276753668487</c:v>
                </c:pt>
                <c:pt idx="23">
                  <c:v>64.466090311716172</c:v>
                </c:pt>
                <c:pt idx="24">
                  <c:v>63.450101773522974</c:v>
                </c:pt>
                <c:pt idx="25">
                  <c:v>62.467209301670721</c:v>
                </c:pt>
                <c:pt idx="26">
                  <c:v>61.523006567789274</c:v>
                </c:pt>
                <c:pt idx="27">
                  <c:v>60.622635451218095</c:v>
                </c:pt>
                <c:pt idx="28">
                  <c:v>59.770651769948955</c:v>
                </c:pt>
                <c:pt idx="29">
                  <c:v>58.970911863752114</c:v>
                </c:pt>
                <c:pt idx="30">
                  <c:v>58.226486468596846</c:v>
                </c:pt>
                <c:pt idx="31">
                  <c:v>57.539606301644078</c:v>
                </c:pt>
                <c:pt idx="32">
                  <c:v>56.911641355318942</c:v>
                </c:pt>
                <c:pt idx="33">
                  <c:v>56.343113371360381</c:v>
                </c:pt>
                <c:pt idx="34">
                  <c:v>69.231977137490944</c:v>
                </c:pt>
                <c:pt idx="35">
                  <c:v>68.097350551980185</c:v>
                </c:pt>
                <c:pt idx="36">
                  <c:v>66.961398824862442</c:v>
                </c:pt>
                <c:pt idx="37">
                  <c:v>65.829865324372534</c:v>
                </c:pt>
                <c:pt idx="38">
                  <c:v>64.708887530315039</c:v>
                </c:pt>
                <c:pt idx="39">
                  <c:v>63.604887932109051</c:v>
                </c:pt>
                <c:pt idx="40">
                  <c:v>62.524441083975056</c:v>
                </c:pt>
                <c:pt idx="41">
                  <c:v>61.474121123352063</c:v>
                </c:pt>
                <c:pt idx="42">
                  <c:v>60.460336162926829</c:v>
                </c:pt>
                <c:pt idx="43">
                  <c:v>59.489157746627853</c:v>
                </c:pt>
                <c:pt idx="44">
                  <c:v>58.56615474391095</c:v>
                </c:pt>
                <c:pt idx="45">
                  <c:v>57.696241422348031</c:v>
                </c:pt>
                <c:pt idx="46">
                  <c:v>56.88354886068862</c:v>
                </c:pt>
                <c:pt idx="47">
                  <c:v>56.131327349024389</c:v>
                </c:pt>
                <c:pt idx="48">
                  <c:v>55.441885116656699</c:v>
                </c:pt>
                <c:pt idx="49">
                  <c:v>54.816565901953645</c:v>
                </c:pt>
                <c:pt idx="50">
                  <c:v>54.255764880505502</c:v>
                </c:pt>
                <c:pt idx="51">
                  <c:v>67.521016798188711</c:v>
                </c:pt>
                <c:pt idx="52">
                  <c:v>66.34082523834762</c:v>
                </c:pt>
                <c:pt idx="53">
                  <c:v>65.159711631733757</c:v>
                </c:pt>
                <c:pt idx="54">
                  <c:v>63.983857535152097</c:v>
                </c:pt>
                <c:pt idx="55">
                  <c:v>62.819884027851771</c:v>
                </c:pt>
                <c:pt idx="56">
                  <c:v>61.674733982938619</c:v>
                </c:pt>
                <c:pt idx="57">
                  <c:v>60.555527054302701</c:v>
                </c:pt>
                <c:pt idx="58">
                  <c:v>59.469391854078239</c:v>
                </c:pt>
                <c:pt idx="59">
                  <c:v>58.423282244296402</c:v>
                </c:pt>
                <c:pt idx="60">
                  <c:v>57.423786806721409</c:v>
                </c:pt>
                <c:pt idx="61">
                  <c:v>56.476942065571478</c:v>
                </c:pt>
                <c:pt idx="62">
                  <c:v>55.588060640793884</c:v>
                </c:pt>
                <c:pt idx="63">
                  <c:v>54.761585027737198</c:v>
                </c:pt>
                <c:pt idx="64">
                  <c:v>54.000976102485701</c:v>
                </c:pt>
                <c:pt idx="65">
                  <c:v>53.308642879020596</c:v>
                </c:pt>
                <c:pt idx="66">
                  <c:v>52.685916789014577</c:v>
                </c:pt>
                <c:pt idx="67">
                  <c:v>52.133070221885916</c:v>
                </c:pt>
                <c:pt idx="68">
                  <c:v>65.797201242059344</c:v>
                </c:pt>
                <c:pt idx="69">
                  <c:v>64.570475788183657</c:v>
                </c:pt>
                <c:pt idx="70">
                  <c:v>63.343124770549323</c:v>
                </c:pt>
                <c:pt idx="71">
                  <c:v>62.121769958007135</c:v>
                </c:pt>
                <c:pt idx="72">
                  <c:v>60.913523398167008</c:v>
                </c:pt>
                <c:pt idx="73">
                  <c:v>59.725861998758262</c:v>
                </c:pt>
                <c:pt idx="74">
                  <c:v>58.566471091500475</c:v>
                </c:pt>
                <c:pt idx="75">
                  <c:v>57.443061464015116</c:v>
                </c:pt>
                <c:pt idx="76">
                  <c:v>56.363167154400536</c:v>
                </c:pt>
                <c:pt idx="77">
                  <c:v>55.333933850400051</c:v>
                </c:pt>
                <c:pt idx="78">
                  <c:v>54.361909649886854</c:v>
                </c:pt>
                <c:pt idx="79">
                  <c:v>53.452850880072802</c:v>
                </c:pt>
                <c:pt idx="80">
                  <c:v>52.611555394577422</c:v>
                </c:pt>
                <c:pt idx="81">
                  <c:v>51.841734182432518</c:v>
                </c:pt>
                <c:pt idx="82">
                  <c:v>51.145929337483672</c:v>
                </c:pt>
                <c:pt idx="83">
                  <c:v>50.525482751661514</c:v>
                </c:pt>
                <c:pt idx="84">
                  <c:v>49.980555766409502</c:v>
                </c:pt>
                <c:pt idx="85">
                  <c:v>64.067128043724907</c:v>
                </c:pt>
                <c:pt idx="86">
                  <c:v>62.793200997157875</c:v>
                </c:pt>
                <c:pt idx="87">
                  <c:v>61.518814831026248</c:v>
                </c:pt>
                <c:pt idx="88">
                  <c:v>60.251025356834703</c:v>
                </c:pt>
                <c:pt idx="89">
                  <c:v>58.997434737942392</c:v>
                </c:pt>
                <c:pt idx="90">
                  <c:v>57.766059838283958</c:v>
                </c:pt>
                <c:pt idx="91">
                  <c:v>56.565165606508259</c:v>
                </c:pt>
                <c:pt idx="92">
                  <c:v>55.403067778400434</c:v>
                </c:pt>
                <c:pt idx="93">
                  <c:v>54.28791234573373</c:v>
                </c:pt>
                <c:pt idx="94">
                  <c:v>53.227442228932155</c:v>
                </c:pt>
                <c:pt idx="95">
                  <c:v>52.228763990202417</c:v>
                </c:pt>
                <c:pt idx="96">
                  <c:v>51.298128824291638</c:v>
                </c:pt>
                <c:pt idx="97">
                  <c:v>50.440742136597301</c:v>
                </c:pt>
                <c:pt idx="98">
                  <c:v>49.660614588983265</c:v>
                </c:pt>
                <c:pt idx="99">
                  <c:v>48.960464602221506</c:v>
                </c:pt>
                <c:pt idx="100">
                  <c:v>48.341678227870005</c:v>
                </c:pt>
                <c:pt idx="101">
                  <c:v>47.804327531155195</c:v>
                </c:pt>
                <c:pt idx="102">
                  <c:v>62.337840627813492</c:v>
                </c:pt>
                <c:pt idx="103">
                  <c:v>61.016387748436401</c:v>
                </c:pt>
                <c:pt idx="104">
                  <c:v>59.694489348663716</c:v>
                </c:pt>
                <c:pt idx="105">
                  <c:v>58.379619715117876</c:v>
                </c:pt>
                <c:pt idx="106">
                  <c:v>57.079860578569821</c:v>
                </c:pt>
                <c:pt idx="107">
                  <c:v>55.803765261561459</c:v>
                </c:pt>
                <c:pt idx="108">
                  <c:v>54.560183823038436</c:v>
                </c:pt>
                <c:pt idx="109">
                  <c:v>53.358053012436564</c:v>
                </c:pt>
                <c:pt idx="110">
                  <c:v>52.206158332714146</c:v>
                </c:pt>
                <c:pt idx="111">
                  <c:v>51.112878954785565</c:v>
                </c:pt>
                <c:pt idx="112">
                  <c:v>50.085929182844254</c:v>
                </c:pt>
                <c:pt idx="113">
                  <c:v>49.132112169076017</c:v>
                </c:pt>
                <c:pt idx="114">
                  <c:v>48.257102190266615</c:v>
                </c:pt>
                <c:pt idx="115">
                  <c:v>47.465270734460631</c:v>
                </c:pt>
                <c:pt idx="116">
                  <c:v>46.759568828861788</c:v>
                </c:pt>
                <c:pt idx="117">
                  <c:v>46.141473674288086</c:v>
                </c:pt>
                <c:pt idx="118">
                  <c:v>45.611002225444558</c:v>
                </c:pt>
                <c:pt idx="119">
                  <c:v>60.616720677640295</c:v>
                </c:pt>
                <c:pt idx="120">
                  <c:v>59.247798819078049</c:v>
                </c:pt>
                <c:pt idx="121">
                  <c:v>57.878271086155785</c:v>
                </c:pt>
                <c:pt idx="122">
                  <c:v>56.516004266669036</c:v>
                </c:pt>
                <c:pt idx="123">
                  <c:v>55.169538069491637</c:v>
                </c:pt>
                <c:pt idx="124">
                  <c:v>53.847947699940612</c:v>
                </c:pt>
                <c:pt idx="125">
                  <c:v>52.560663478289598</c:v>
                </c:pt>
                <c:pt idx="126">
                  <c:v>51.317250528976302</c:v>
                </c:pt>
                <c:pt idx="127">
                  <c:v>50.127155301442677</c:v>
                </c:pt>
                <c:pt idx="128">
                  <c:v>48.999429553734693</c:v>
                </c:pt>
                <c:pt idx="129">
                  <c:v>47.942445994502862</c:v>
                </c:pt>
                <c:pt idx="130">
                  <c:v>46.963622519488425</c:v>
                </c:pt>
                <c:pt idx="131">
                  <c:v>46.069173365586856</c:v>
                </c:pt>
                <c:pt idx="132">
                  <c:v>45.263905092766656</c:v>
                </c:pt>
                <c:pt idx="133">
                  <c:v>44.551072841550237</c:v>
                </c:pt>
                <c:pt idx="134">
                  <c:v>43.932307856089501</c:v>
                </c:pt>
                <c:pt idx="135">
                  <c:v>43.407621233266191</c:v>
                </c:pt>
                <c:pt idx="136">
                  <c:v>58.911362961817296</c:v>
                </c:pt>
                <c:pt idx="137">
                  <c:v>57.495441395335476</c:v>
                </c:pt>
                <c:pt idx="138">
                  <c:v>56.078561439434175</c:v>
                </c:pt>
                <c:pt idx="139">
                  <c:v>54.668945289991235</c:v>
                </c:pt>
                <c:pt idx="140">
                  <c:v>53.27555688968593</c:v>
                </c:pt>
                <c:pt idx="141">
                  <c:v>51.907966136983511</c:v>
                </c:pt>
                <c:pt idx="142">
                  <c:v>50.576166502304105</c:v>
                </c:pt>
                <c:pt idx="143">
                  <c:v>49.2903479512498</c:v>
                </c:pt>
                <c:pt idx="144">
                  <c:v>48.060630927786143</c:v>
                </c:pt>
                <c:pt idx="145">
                  <c:v>46.896771364619276</c:v>
                </c:pt>
                <c:pt idx="146">
                  <c:v>45.80785086240207</c:v>
                </c:pt>
                <c:pt idx="147">
                  <c:v>44.801969785382887</c:v>
                </c:pt>
                <c:pt idx="148">
                  <c:v>43.885963440679475</c:v>
                </c:pt>
                <c:pt idx="149">
                  <c:v>43.06516211675897</c:v>
                </c:pt>
                <c:pt idx="150">
                  <c:v>42.343214056856539</c:v>
                </c:pt>
                <c:pt idx="151">
                  <c:v>41.721986234345934</c:v>
                </c:pt>
                <c:pt idx="152">
                  <c:v>41.201551328127501</c:v>
                </c:pt>
                <c:pt idx="153">
                  <c:v>57.229437034068681</c:v>
                </c:pt>
                <c:pt idx="154">
                  <c:v>55.767420975841304</c:v>
                </c:pt>
                <c:pt idx="155">
                  <c:v>54.303887825156274</c:v>
                </c:pt>
                <c:pt idx="156">
                  <c:v>52.847366656365537</c:v>
                </c:pt>
                <c:pt idx="157">
                  <c:v>51.407198975673424</c:v>
                </c:pt>
                <c:pt idx="158">
                  <c:v>49.993408269560675</c:v>
                </c:pt>
                <c:pt idx="159">
                  <c:v>48.616519931751682</c:v>
                </c:pt>
                <c:pt idx="160">
                  <c:v>47.287332001358443</c:v>
                </c:pt>
                <c:pt idx="161">
                  <c:v>46.016640932360602</c:v>
                </c:pt>
                <c:pt idx="162">
                  <c:v>44.814931014146147</c:v>
                </c:pt>
                <c:pt idx="163">
                  <c:v>43.69204077097271</c:v>
                </c:pt>
                <c:pt idx="164">
                  <c:v>42.656824208063696</c:v>
                </c:pt>
                <c:pt idx="165">
                  <c:v>41.716828481537199</c:v>
                </c:pt>
                <c:pt idx="166">
                  <c:v>40.878011644101889</c:v>
                </c:pt>
                <c:pt idx="167">
                  <c:v>40.144523744396245</c:v>
                </c:pt>
                <c:pt idx="168">
                  <c:v>39.518571141044553</c:v>
                </c:pt>
                <c:pt idx="169">
                  <c:v>39.000377336388382</c:v>
                </c:pt>
                <c:pt idx="170">
                  <c:v>55.578541274303738</c:v>
                </c:pt>
                <c:pt idx="171">
                  <c:v>54.071786449091825</c:v>
                </c:pt>
                <c:pt idx="172">
                  <c:v>52.562741091598028</c:v>
                </c:pt>
                <c:pt idx="173">
                  <c:v>51.060181361002215</c:v>
                </c:pt>
                <c:pt idx="174">
                  <c:v>49.573766419900281</c:v>
                </c:pt>
                <c:pt idx="175">
                  <c:v>48.113917382494847</c:v>
                </c:pt>
                <c:pt idx="176">
                  <c:v>46.691644555145317</c:v>
                </c:pt>
                <c:pt idx="177">
                  <c:v>45.318321644103911</c:v>
                </c:pt>
                <c:pt idx="178">
                  <c:v>44.005409083637339</c:v>
                </c:pt>
                <c:pt idx="179">
                  <c:v>42.764132971500196</c:v>
                </c:pt>
                <c:pt idx="180">
                  <c:v>41.605131149651172</c:v>
                </c:pt>
                <c:pt idx="181">
                  <c:v>40.538083401461947</c:v>
                </c:pt>
                <c:pt idx="182">
                  <c:v>39.571347935971481</c:v>
                </c:pt>
                <c:pt idx="183">
                  <c:v>38.711630357847007</c:v>
                </c:pt>
                <c:pt idx="184">
                  <c:v>37.963713004061134</c:v>
                </c:pt>
                <c:pt idx="185">
                  <c:v>37.330270718069499</c:v>
                </c:pt>
                <c:pt idx="186">
                  <c:v>36.811793138860857</c:v>
                </c:pt>
                <c:pt idx="187">
                  <c:v>53.966055346336958</c:v>
                </c:pt>
                <c:pt idx="188">
                  <c:v>52.416372797451032</c:v>
                </c:pt>
                <c:pt idx="189">
                  <c:v>50.863409701917071</c:v>
                </c:pt>
                <c:pt idx="190">
                  <c:v>49.316118989622062</c:v>
                </c:pt>
                <c:pt idx="191">
                  <c:v>47.784404601421251</c:v>
                </c:pt>
                <c:pt idx="192">
                  <c:v>46.279014031283772</c:v>
                </c:pt>
                <c:pt idx="193">
                  <c:v>44.811378375433598</c:v>
                </c:pt>
                <c:pt idx="194">
                  <c:v>43.393396622639656</c:v>
                </c:pt>
                <c:pt idx="195">
                  <c:v>42.037163798506306</c:v>
                </c:pt>
                <c:pt idx="196">
                  <c:v>40.754646495086973</c:v>
                </c:pt>
                <c:pt idx="197">
                  <c:v>39.557314369997627</c:v>
                </c:pt>
                <c:pt idx="198">
                  <c:v>38.455742309606158</c:v>
                </c:pt>
                <c:pt idx="199">
                  <c:v>37.459204694756387</c:v>
                </c:pt>
                <c:pt idx="200">
                  <c:v>36.575289641524584</c:v>
                </c:pt>
                <c:pt idx="201">
                  <c:v>35.809565705086548</c:v>
                </c:pt>
                <c:pt idx="202">
                  <c:v>35.16533448449141</c:v>
                </c:pt>
                <c:pt idx="203">
                  <c:v>34.643498233574483</c:v>
                </c:pt>
                <c:pt idx="204">
                  <c:v>52.398997282192582</c:v>
                </c:pt>
                <c:pt idx="205">
                  <c:v>50.808648031428831</c:v>
                </c:pt>
                <c:pt idx="206">
                  <c:v>49.213817591370798</c:v>
                </c:pt>
                <c:pt idx="207">
                  <c:v>47.623556201395502</c:v>
                </c:pt>
                <c:pt idx="208">
                  <c:v>46.047927681844683</c:v>
                </c:pt>
                <c:pt idx="209">
                  <c:v>44.497919603557172</c:v>
                </c:pt>
                <c:pt idx="210">
                  <c:v>42.985301824501512</c:v>
                </c:pt>
                <c:pt idx="211">
                  <c:v>41.522428177989973</c:v>
                </c:pt>
                <c:pt idx="212">
                  <c:v>40.121978066782404</c:v>
                </c:pt>
                <c:pt idx="213">
                  <c:v>38.79663778527015</c:v>
                </c:pt>
                <c:pt idx="214">
                  <c:v>37.558725933847377</c:v>
                </c:pt>
                <c:pt idx="215">
                  <c:v>36.419773611339373</c:v>
                </c:pt>
                <c:pt idx="216">
                  <c:v>35.390078146390067</c:v>
                </c:pt>
                <c:pt idx="217">
                  <c:v>34.478258247195008</c:v>
                </c:pt>
                <c:pt idx="218">
                  <c:v>33.690846931259365</c:v>
                </c:pt>
                <c:pt idx="219">
                  <c:v>33.031963832489716</c:v>
                </c:pt>
                <c:pt idx="220">
                  <c:v>32.503107544606316</c:v>
                </c:pt>
                <c:pt idx="221">
                  <c:v>50.8838910600997</c:v>
                </c:pt>
                <c:pt idx="222">
                  <c:v>49.255570594054461</c:v>
                </c:pt>
                <c:pt idx="223">
                  <c:v>47.621372203102979</c:v>
                </c:pt>
                <c:pt idx="224">
                  <c:v>45.990356856607043</c:v>
                </c:pt>
                <c:pt idx="225">
                  <c:v>44.372653056905037</c:v>
                </c:pt>
                <c:pt idx="226">
                  <c:v>42.779388153426922</c:v>
                </c:pt>
                <c:pt idx="227">
                  <c:v>41.222570808854201</c:v>
                </c:pt>
                <c:pt idx="228">
                  <c:v>39.714917679914599</c:v>
                </c:pt>
                <c:pt idx="229">
                  <c:v>38.269618156125695</c:v>
                </c:pt>
                <c:pt idx="230">
                  <c:v>36.900032737984738</c:v>
                </c:pt>
                <c:pt idx="231">
                  <c:v>35.619323991122947</c:v>
                </c:pt>
                <c:pt idx="232">
                  <c:v>34.440024772445895</c:v>
                </c:pt>
                <c:pt idx="233">
                  <c:v>33.373557199751666</c:v>
                </c:pt>
                <c:pt idx="234">
                  <c:v>32.42972752351654</c:v>
                </c:pt>
                <c:pt idx="235">
                  <c:v>31.616235191831151</c:v>
                </c:pt>
                <c:pt idx="236">
                  <c:v>30.9382457588633</c:v>
                </c:pt>
                <c:pt idx="237">
                  <c:v>30.398082302384129</c:v>
                </c:pt>
                <c:pt idx="238">
                  <c:v>49.426649780490379</c:v>
                </c:pt>
                <c:pt idx="239">
                  <c:v>47.763462664522606</c:v>
                </c:pt>
                <c:pt idx="240">
                  <c:v>46.092828344047</c:v>
                </c:pt>
                <c:pt idx="241">
                  <c:v>44.423727485770428</c:v>
                </c:pt>
                <c:pt idx="242">
                  <c:v>42.766250321477258</c:v>
                </c:pt>
                <c:pt idx="243">
                  <c:v>41.131551719508515</c:v>
                </c:pt>
                <c:pt idx="244">
                  <c:v>39.531762269623194</c:v>
                </c:pt>
                <c:pt idx="245">
                  <c:v>37.979847229966616</c:v>
                </c:pt>
                <c:pt idx="246">
                  <c:v>36.489404590602547</c:v>
                </c:pt>
                <c:pt idx="247">
                  <c:v>35.07439347259195</c:v>
                </c:pt>
                <c:pt idx="248">
                  <c:v>33.748785472726325</c:v>
                </c:pt>
                <c:pt idx="249">
                  <c:v>32.526135670421588</c:v>
                </c:pt>
                <c:pt idx="250">
                  <c:v>31.419078298438901</c:v>
                </c:pt>
                <c:pt idx="251">
                  <c:v>30.438765524789428</c:v>
                </c:pt>
                <c:pt idx="252">
                  <c:v>29.594285826844636</c:v>
                </c:pt>
                <c:pt idx="253">
                  <c:v>28.892117809456234</c:v>
                </c:pt>
                <c:pt idx="254">
                  <c:v>28.335689773501514</c:v>
                </c:pt>
                <c:pt idx="255">
                  <c:v>48.032478467938205</c:v>
                </c:pt>
                <c:pt idx="256">
                  <c:v>46.337903655594289</c:v>
                </c:pt>
                <c:pt idx="257">
                  <c:v>44.634172316086719</c:v>
                </c:pt>
                <c:pt idx="258">
                  <c:v>42.930092554093584</c:v>
                </c:pt>
                <c:pt idx="259">
                  <c:v>41.235608981839462</c:v>
                </c:pt>
                <c:pt idx="260">
                  <c:v>39.561782879910226</c:v>
                </c:pt>
                <c:pt idx="261">
                  <c:v>37.920735268286073</c:v>
                </c:pt>
                <c:pt idx="262">
                  <c:v>36.3255443148674</c:v>
                </c:pt>
                <c:pt idx="263">
                  <c:v>34.790086521773276</c:v>
                </c:pt>
                <c:pt idx="264">
                  <c:v>33.328809026889132</c:v>
                </c:pt>
                <c:pt idx="265">
                  <c:v>31.956419041994806</c:v>
                </c:pt>
                <c:pt idx="266">
                  <c:v>30.687477582421348</c:v>
                </c:pt>
                <c:pt idx="267">
                  <c:v>29.535890618419398</c:v>
                </c:pt>
                <c:pt idx="268">
                  <c:v>28.514304142870664</c:v>
                </c:pt>
                <c:pt idx="269">
                  <c:v>27.633431707855159</c:v>
                </c:pt>
                <c:pt idx="270">
                  <c:v>26.901371681646729</c:v>
                </c:pt>
                <c:pt idx="271">
                  <c:v>26.322999590241636</c:v>
                </c:pt>
                <c:pt idx="272">
                  <c:v>46.705799270553179</c:v>
                </c:pt>
                <c:pt idx="273">
                  <c:v>44.983646890775077</c:v>
                </c:pt>
                <c:pt idx="274">
                  <c:v>43.250529438404165</c:v>
                </c:pt>
                <c:pt idx="275">
                  <c:v>41.514992617761116</c:v>
                </c:pt>
                <c:pt idx="276">
                  <c:v>39.786727764258934</c:v>
                </c:pt>
                <c:pt idx="277">
                  <c:v>38.076576839585606</c:v>
                </c:pt>
                <c:pt idx="278">
                  <c:v>36.396508983888964</c:v>
                </c:pt>
                <c:pt idx="279">
                  <c:v>34.759560653549855</c:v>
                </c:pt>
                <c:pt idx="280">
                  <c:v>33.179728207400579</c:v>
                </c:pt>
                <c:pt idx="281">
                  <c:v>31.67179762553738</c:v>
                </c:pt>
                <c:pt idx="282">
                  <c:v>30.251091522656701</c:v>
                </c:pt>
                <c:pt idx="283">
                  <c:v>28.933110465220842</c:v>
                </c:pt>
                <c:pt idx="284">
                  <c:v>27.733046929989431</c:v>
                </c:pt>
                <c:pt idx="285">
                  <c:v>26.6651604122818</c:v>
                </c:pt>
                <c:pt idx="286">
                  <c:v>25.742025495269122</c:v>
                </c:pt>
                <c:pt idx="287">
                  <c:v>24.973702310815863</c:v>
                </c:pt>
                <c:pt idx="288">
                  <c:v>24.366924677401389</c:v>
                </c:pt>
              </c:numCache>
            </c:numRef>
          </c:xVal>
          <c:yVal>
            <c:numRef>
              <c:f>Pos1_F!$AQ$2:$AQ$291</c:f>
              <c:numCache>
                <c:formatCode>General</c:formatCode>
                <c:ptCount val="290"/>
                <c:pt idx="0">
                  <c:v>227.58928839690665</c:v>
                </c:pt>
                <c:pt idx="1">
                  <c:v>225.71008834025417</c:v>
                </c:pt>
                <c:pt idx="2">
                  <c:v>223.76839157786296</c:v>
                </c:pt>
                <c:pt idx="3">
                  <c:v>221.76570788120569</c:v>
                </c:pt>
                <c:pt idx="4">
                  <c:v>219.70423792106632</c:v>
                </c:pt>
                <c:pt idx="5">
                  <c:v>217.58692037812477</c:v>
                </c:pt>
                <c:pt idx="6">
                  <c:v>215.41746321550485</c:v>
                </c:pt>
                <c:pt idx="7">
                  <c:v>213.20035476962443</c:v>
                </c:pt>
                <c:pt idx="8">
                  <c:v>210.94085081963109</c:v>
                </c:pt>
                <c:pt idx="9">
                  <c:v>208.6449347670368</c:v>
                </c:pt>
                <c:pt idx="10">
                  <c:v>206.31924948937595</c:v>
                </c:pt>
                <c:pt idx="11">
                  <c:v>203.97100124650541</c:v>
                </c:pt>
                <c:pt idx="12">
                  <c:v>201.60783806170051</c:v>
                </c:pt>
                <c:pt idx="13">
                  <c:v>199.2377070548435</c:v>
                </c:pt>
                <c:pt idx="14">
                  <c:v>196.86869702059008</c:v>
                </c:pt>
                <c:pt idx="15">
                  <c:v>194.50887387722358</c:v>
                </c:pt>
                <c:pt idx="16">
                  <c:v>192.16611727275051</c:v>
                </c:pt>
                <c:pt idx="17">
                  <c:v>228.89236884143645</c:v>
                </c:pt>
                <c:pt idx="18">
                  <c:v>226.99604502826554</c:v>
                </c:pt>
                <c:pt idx="19">
                  <c:v>225.03229671321299</c:v>
                </c:pt>
                <c:pt idx="20">
                  <c:v>223.00232121255573</c:v>
                </c:pt>
                <c:pt idx="21">
                  <c:v>220.90806146953719</c:v>
                </c:pt>
                <c:pt idx="22">
                  <c:v>218.75227049776262</c:v>
                </c:pt>
                <c:pt idx="23">
                  <c:v>216.53855985705854</c:v>
                </c:pt>
                <c:pt idx="24">
                  <c:v>214.27142658740308</c:v>
                </c:pt>
                <c:pt idx="25">
                  <c:v>211.95625335871244</c:v>
                </c:pt>
                <c:pt idx="26">
                  <c:v>209.59927752232917</c:v>
                </c:pt>
                <c:pt idx="27">
                  <c:v>207.2075263101928</c:v>
                </c:pt>
                <c:pt idx="28">
                  <c:v>204.78871756360135</c:v>
                </c:pt>
                <c:pt idx="29">
                  <c:v>202.35112792134558</c:v>
                </c:pt>
                <c:pt idx="30">
                  <c:v>199.90343309187458</c:v>
                </c:pt>
                <c:pt idx="31">
                  <c:v>197.45452734226086</c:v>
                </c:pt>
                <c:pt idx="32">
                  <c:v>195.01333131085181</c:v>
                </c:pt>
                <c:pt idx="33">
                  <c:v>192.58859839711837</c:v>
                </c:pt>
                <c:pt idx="34">
                  <c:v>230.24929706686623</c:v>
                </c:pt>
                <c:pt idx="35">
                  <c:v>228.33818017392565</c:v>
                </c:pt>
                <c:pt idx="36">
                  <c:v>226.35445816634692</c:v>
                </c:pt>
                <c:pt idx="37">
                  <c:v>224.29894014582351</c:v>
                </c:pt>
                <c:pt idx="38">
                  <c:v>222.17323253833308</c:v>
                </c:pt>
                <c:pt idx="39">
                  <c:v>219.97982413845506</c:v>
                </c:pt>
                <c:pt idx="40">
                  <c:v>217.72215582864331</c:v>
                </c:pt>
                <c:pt idx="41">
                  <c:v>215.40466798349311</c:v>
                </c:pt>
                <c:pt idx="42">
                  <c:v>213.03281860093205</c:v>
                </c:pt>
                <c:pt idx="43">
                  <c:v>210.61306596906221</c:v>
                </c:pt>
                <c:pt idx="44">
                  <c:v>208.15281128496224</c:v>
                </c:pt>
                <c:pt idx="45">
                  <c:v>205.66029908287823</c:v>
                </c:pt>
                <c:pt idx="46">
                  <c:v>203.14447644944238</c:v>
                </c:pt>
                <c:pt idx="47">
                  <c:v>200.61481549390291</c:v>
                </c:pt>
                <c:pt idx="48">
                  <c:v>198.08110696889466</c:v>
                </c:pt>
                <c:pt idx="49">
                  <c:v>195.55323581431969</c:v>
                </c:pt>
                <c:pt idx="50">
                  <c:v>193.04095127677473</c:v>
                </c:pt>
                <c:pt idx="51">
                  <c:v>231.66186195548673</c:v>
                </c:pt>
                <c:pt idx="52">
                  <c:v>229.7386846031375</c:v>
                </c:pt>
                <c:pt idx="53">
                  <c:v>227.73748948568127</c:v>
                </c:pt>
                <c:pt idx="54">
                  <c:v>225.65861197243623</c:v>
                </c:pt>
                <c:pt idx="55">
                  <c:v>223.50323064763688</c:v>
                </c:pt>
                <c:pt idx="56">
                  <c:v>221.27347640552557</c:v>
                </c:pt>
                <c:pt idx="57">
                  <c:v>218.97252794469128</c:v>
                </c:pt>
                <c:pt idx="58">
                  <c:v>216.60468510656062</c:v>
                </c:pt>
                <c:pt idx="59">
                  <c:v>214.17541106104545</c:v>
                </c:pt>
                <c:pt idx="60">
                  <c:v>211.69133477050863</c:v>
                </c:pt>
                <c:pt idx="61">
                  <c:v>209.16020667332819</c:v>
                </c:pt>
                <c:pt idx="62">
                  <c:v>206.59080320375344</c:v>
                </c:pt>
                <c:pt idx="63">
                  <c:v>203.99277949639048</c:v>
                </c:pt>
                <c:pt idx="64">
                  <c:v>201.37647407614421</c:v>
                </c:pt>
                <c:pt idx="65">
                  <c:v>198.75267396420676</c:v>
                </c:pt>
                <c:pt idx="66">
                  <c:v>196.13235276602725</c:v>
                </c:pt>
                <c:pt idx="67">
                  <c:v>193.52639728021597</c:v>
                </c:pt>
                <c:pt idx="68">
                  <c:v>233.13173126676955</c:v>
                </c:pt>
                <c:pt idx="69">
                  <c:v>231.19966443650213</c:v>
                </c:pt>
                <c:pt idx="70">
                  <c:v>229.18396613540645</c:v>
                </c:pt>
                <c:pt idx="71">
                  <c:v>227.08440283853298</c:v>
                </c:pt>
                <c:pt idx="72">
                  <c:v>224.90162081813034</c:v>
                </c:pt>
                <c:pt idx="73">
                  <c:v>222.63728275302009</c:v>
                </c:pt>
                <c:pt idx="74">
                  <c:v>220.29419391302486</c:v>
                </c:pt>
                <c:pt idx="75">
                  <c:v>217.8764077249258</c:v>
                </c:pt>
                <c:pt idx="76">
                  <c:v>215.38929938744968</c:v>
                </c:pt>
                <c:pt idx="77">
                  <c:v>212.8395960394148</c:v>
                </c:pt>
                <c:pt idx="78">
                  <c:v>210.23535316098022</c:v>
                </c:pt>
                <c:pt idx="79">
                  <c:v>207.58586963700694</c:v>
                </c:pt>
                <c:pt idx="80">
                  <c:v>204.90153823113684</c:v>
                </c:pt>
                <c:pt idx="81">
                  <c:v>202.19363378954009</c:v>
                </c:pt>
                <c:pt idx="82">
                  <c:v>199.47404766341134</c:v>
                </c:pt>
                <c:pt idx="83">
                  <c:v>196.75498270690289</c:v>
                </c:pt>
                <c:pt idx="84">
                  <c:v>194.04862779160214</c:v>
                </c:pt>
                <c:pt idx="85">
                  <c:v>234.66040885238095</c:v>
                </c:pt>
                <c:pt idx="86">
                  <c:v>232.72309664717542</c:v>
                </c:pt>
                <c:pt idx="87">
                  <c:v>230.69638124528041</c:v>
                </c:pt>
                <c:pt idx="88">
                  <c:v>228.57935607781701</c:v>
                </c:pt>
                <c:pt idx="89">
                  <c:v>226.37201736043264</c:v>
                </c:pt>
                <c:pt idx="90">
                  <c:v>224.07543143827797</c:v>
                </c:pt>
                <c:pt idx="91">
                  <c:v>221.69189675233412</c:v>
                </c:pt>
                <c:pt idx="92">
                  <c:v>219.22508865570705</c:v>
                </c:pt>
                <c:pt idx="93">
                  <c:v>216.68017320082032</c:v>
                </c:pt>
                <c:pt idx="94">
                  <c:v>214.06387492098591</c:v>
                </c:pt>
                <c:pt idx="95">
                  <c:v>211.38448411000761</c:v>
                </c:pt>
                <c:pt idx="96">
                  <c:v>208.65179162757778</c:v>
                </c:pt>
                <c:pt idx="97">
                  <c:v>205.87694402600778</c:v>
                </c:pt>
                <c:pt idx="98">
                  <c:v>203.07221858374089</c:v>
                </c:pt>
                <c:pt idx="99">
                  <c:v>200.25072591987382</c:v>
                </c:pt>
                <c:pt idx="100">
                  <c:v>197.42605607967604</c:v>
                </c:pt>
                <c:pt idx="101">
                  <c:v>194.61189091376036</c:v>
                </c:pt>
                <c:pt idx="102">
                  <c:v>236.24918621084268</c:v>
                </c:pt>
                <c:pt idx="103">
                  <c:v>234.31077726464022</c:v>
                </c:pt>
                <c:pt idx="104">
                  <c:v>232.2770923215291</c:v>
                </c:pt>
                <c:pt idx="105">
                  <c:v>230.14644000719562</c:v>
                </c:pt>
                <c:pt idx="106">
                  <c:v>227.9180360397682</c:v>
                </c:pt>
                <c:pt idx="107">
                  <c:v>225.5922039271756</c:v>
                </c:pt>
                <c:pt idx="108">
                  <c:v>223.17057764497261</c:v>
                </c:pt>
                <c:pt idx="109">
                  <c:v>220.65629321541741</c:v>
                </c:pt>
                <c:pt idx="110">
                  <c:v>218.05415272510251</c:v>
                </c:pt>
                <c:pt idx="111">
                  <c:v>215.37074184828398</c:v>
                </c:pt>
                <c:pt idx="112">
                  <c:v>212.61448120779278</c:v>
                </c:pt>
                <c:pt idx="113">
                  <c:v>209.79559370541847</c:v>
                </c:pt>
                <c:pt idx="114">
                  <c:v>206.92597483257245</c:v>
                </c:pt>
                <c:pt idx="115">
                  <c:v>204.01896095223267</c:v>
                </c:pt>
                <c:pt idx="116">
                  <c:v>201.08900092475835</c:v>
                </c:pt>
                <c:pt idx="117">
                  <c:v>198.15124778412181</c:v>
                </c:pt>
                <c:pt idx="118">
                  <c:v>195.22109748193947</c:v>
                </c:pt>
                <c:pt idx="119">
                  <c:v>237.89908858663125</c:v>
                </c:pt>
                <c:pt idx="120">
                  <c:v>235.96426204600704</c:v>
                </c:pt>
                <c:pt idx="121">
                  <c:v>233.92825822712661</c:v>
                </c:pt>
                <c:pt idx="122">
                  <c:v>231.78848386461453</c:v>
                </c:pt>
                <c:pt idx="123">
                  <c:v>229.54323259333626</c:v>
                </c:pt>
                <c:pt idx="124">
                  <c:v>227.19192052775162</c:v>
                </c:pt>
                <c:pt idx="125">
                  <c:v>224.73533391186945</c:v>
                </c:pt>
                <c:pt idx="126">
                  <c:v>222.17587502384609</c:v>
                </c:pt>
                <c:pt idx="127">
                  <c:v>219.51778754900431</c:v>
                </c:pt>
                <c:pt idx="128">
                  <c:v>216.7673382680575</c:v>
                </c:pt>
                <c:pt idx="129">
                  <c:v>213.93292925170806</c:v>
                </c:pt>
                <c:pt idx="130">
                  <c:v>211.02511505510554</c:v>
                </c:pt>
                <c:pt idx="131">
                  <c:v>208.05650374648999</c:v>
                </c:pt>
                <c:pt idx="132">
                  <c:v>205.04152948614117</c:v>
                </c:pt>
                <c:pt idx="133">
                  <c:v>201.9960973194255</c:v>
                </c:pt>
                <c:pt idx="134">
                  <c:v>198.93711620493769</c:v>
                </c:pt>
                <c:pt idx="135">
                  <c:v>195.88195139304878</c:v>
                </c:pt>
                <c:pt idx="136">
                  <c:v>239.61081616235185</c:v>
                </c:pt>
                <c:pt idx="137">
                  <c:v>237.68479978333795</c:v>
                </c:pt>
                <c:pt idx="138">
                  <c:v>235.65176604228901</c:v>
                </c:pt>
                <c:pt idx="139">
                  <c:v>233.50810076302463</c:v>
                </c:pt>
                <c:pt idx="140">
                  <c:v>231.25102558968396</c:v>
                </c:pt>
                <c:pt idx="141">
                  <c:v>228.87886828526737</c:v>
                </c:pt>
                <c:pt idx="142">
                  <c:v>226.39135824066673</c:v>
                </c:pt>
                <c:pt idx="143">
                  <c:v>223.78993361342651</c:v>
                </c:pt>
                <c:pt idx="144">
                  <c:v>221.07803970183022</c:v>
                </c:pt>
                <c:pt idx="145">
                  <c:v>218.26139132788452</c:v>
                </c:pt>
                <c:pt idx="146">
                  <c:v>215.34816653319578</c:v>
                </c:pt>
                <c:pt idx="147">
                  <c:v>212.34909657453443</c:v>
                </c:pt>
                <c:pt idx="148">
                  <c:v>209.27741989616194</c:v>
                </c:pt>
                <c:pt idx="149">
                  <c:v>206.14867679054794</c:v>
                </c:pt>
                <c:pt idx="150">
                  <c:v>202.9803369591929</c:v>
                </c:pt>
                <c:pt idx="151">
                  <c:v>199.79127251692307</c:v>
                </c:pt>
                <c:pt idx="152">
                  <c:v>196.601110710846</c:v>
                </c:pt>
                <c:pt idx="153">
                  <c:v>241.38468132170919</c:v>
                </c:pt>
                <c:pt idx="154">
                  <c:v>239.47325888514504</c:v>
                </c:pt>
                <c:pt idx="155">
                  <c:v>237.4491478769429</c:v>
                </c:pt>
                <c:pt idx="156">
                  <c:v>235.30759691145082</c:v>
                </c:pt>
                <c:pt idx="157">
                  <c:v>233.04460181398034</c:v>
                </c:pt>
                <c:pt idx="158">
                  <c:v>230.65720807318723</c:v>
                </c:pt>
                <c:pt idx="159">
                  <c:v>228.14385480560722</c:v>
                </c:pt>
                <c:pt idx="160">
                  <c:v>225.50474835049639</c:v>
                </c:pt>
                <c:pt idx="161">
                  <c:v>222.74224484633407</c:v>
                </c:pt>
                <c:pt idx="162">
                  <c:v>219.86121132082297</c:v>
                </c:pt>
                <c:pt idx="163">
                  <c:v>216.86932550620858</c:v>
                </c:pt>
                <c:pt idx="164">
                  <c:v>213.77726813677333</c:v>
                </c:pt>
                <c:pt idx="165">
                  <c:v>210.59876077265906</c:v>
                </c:pt>
                <c:pt idx="166">
                  <c:v>207.35040987962256</c:v>
                </c:pt>
                <c:pt idx="167">
                  <c:v>204.05133531843757</c:v>
                </c:pt>
                <c:pt idx="168">
                  <c:v>200.72258747413485</c:v>
                </c:pt>
                <c:pt idx="169">
                  <c:v>197.38638791686216</c:v>
                </c:pt>
                <c:pt idx="170">
                  <c:v>243.22054346964435</c:v>
                </c:pt>
                <c:pt idx="171">
                  <c:v>241.33004847010881</c:v>
                </c:pt>
                <c:pt idx="172">
                  <c:v>239.32148835349844</c:v>
                </c:pt>
                <c:pt idx="173">
                  <c:v>237.18886696636531</c:v>
                </c:pt>
                <c:pt idx="174">
                  <c:v>234.92680282020942</c:v>
                </c:pt>
                <c:pt idx="175">
                  <c:v>232.53085796313411</c:v>
                </c:pt>
                <c:pt idx="176">
                  <c:v>229.99792759448545</c:v>
                </c:pt>
                <c:pt idx="177">
                  <c:v>227.32668224787415</c:v>
                </c:pt>
                <c:pt idx="178">
                  <c:v>224.5180438143052</c:v>
                </c:pt>
                <c:pt idx="179">
                  <c:v>221.57566355000273</c:v>
                </c:pt>
                <c:pt idx="180">
                  <c:v>218.5063559959932</c:v>
                </c:pt>
                <c:pt idx="181">
                  <c:v>215.32043025472223</c:v>
                </c:pt>
                <c:pt idx="182">
                  <c:v>212.03185339513692</c:v>
                </c:pt>
                <c:pt idx="183">
                  <c:v>208.65818444945035</c:v>
                </c:pt>
                <c:pt idx="184">
                  <c:v>205.22023503425896</c:v>
                </c:pt>
                <c:pt idx="185">
                  <c:v>201.74144456084338</c:v>
                </c:pt>
                <c:pt idx="186">
                  <c:v>198.24700017835934</c:v>
                </c:pt>
                <c:pt idx="187">
                  <c:v>245.11774346636187</c:v>
                </c:pt>
                <c:pt idx="188">
                  <c:v>243.25503593551201</c:v>
                </c:pt>
                <c:pt idx="189">
                  <c:v>241.26932432690904</c:v>
                </c:pt>
                <c:pt idx="190">
                  <c:v>239.15327627319655</c:v>
                </c:pt>
                <c:pt idx="191">
                  <c:v>236.89999210075192</c:v>
                </c:pt>
                <c:pt idx="192">
                  <c:v>234.50335048275403</c:v>
                </c:pt>
                <c:pt idx="193">
                  <c:v>231.95843626035108</c:v>
                </c:pt>
                <c:pt idx="194">
                  <c:v>229.26204848996554</c:v>
                </c:pt>
                <c:pt idx="195">
                  <c:v>226.41327503370954</c:v>
                </c:pt>
                <c:pt idx="196">
                  <c:v>223.41410369275087</c:v>
                </c:pt>
                <c:pt idx="197">
                  <c:v>220.27001997401359</c:v>
                </c:pt>
                <c:pt idx="198">
                  <c:v>216.99052098852729</c:v>
                </c:pt>
                <c:pt idx="199">
                  <c:v>213.58945890957128</c:v>
                </c:pt>
                <c:pt idx="200">
                  <c:v>210.08512288068457</c:v>
                </c:pt>
                <c:pt idx="201">
                  <c:v>206.49998224352859</c:v>
                </c:pt>
                <c:pt idx="202">
                  <c:v>202.86005029172841</c:v>
                </c:pt>
                <c:pt idx="203">
                  <c:v>199.19388376740696</c:v>
                </c:pt>
                <c:pt idx="204">
                  <c:v>247.07504033046757</c:v>
                </c:pt>
                <c:pt idx="205">
                  <c:v>245.24746378675701</c:v>
                </c:pt>
                <c:pt idx="206">
                  <c:v>243.29253945596886</c:v>
                </c:pt>
                <c:pt idx="207">
                  <c:v>241.2015319730713</c:v>
                </c:pt>
                <c:pt idx="208">
                  <c:v>238.96590357479369</c:v>
                </c:pt>
                <c:pt idx="209">
                  <c:v>236.5776624279749</c:v>
                </c:pt>
                <c:pt idx="210">
                  <c:v>234.02981535674394</c:v>
                </c:pt>
                <c:pt idx="211">
                  <c:v>231.31693214096236</c:v>
                </c:pt>
                <c:pt idx="212">
                  <c:v>228.43581682009065</c:v>
                </c:pt>
                <c:pt idx="213">
                  <c:v>225.38626279041461</c:v>
                </c:pt>
                <c:pt idx="214">
                  <c:v>222.17184277328232</c:v>
                </c:pt>
                <c:pt idx="215">
                  <c:v>218.80065418382566</c:v>
                </c:pt>
                <c:pt idx="216">
                  <c:v>215.28591082915875</c:v>
                </c:pt>
                <c:pt idx="217">
                  <c:v>211.64625289108679</c:v>
                </c:pt>
                <c:pt idx="218">
                  <c:v>207.90565076083817</c:v>
                </c:pt>
                <c:pt idx="219">
                  <c:v>204.09281446389548</c:v>
                </c:pt>
                <c:pt idx="220">
                  <c:v>200.24009097915689</c:v>
                </c:pt>
                <c:pt idx="221">
                  <c:v>249.09055344163178</c:v>
                </c:pt>
                <c:pt idx="222">
                  <c:v>247.30586938694245</c:v>
                </c:pt>
                <c:pt idx="223">
                  <c:v>245.3902574499302</c:v>
                </c:pt>
                <c:pt idx="224">
                  <c:v>243.33354648680606</c:v>
                </c:pt>
                <c:pt idx="225">
                  <c:v>241.12547385900896</c:v>
                </c:pt>
                <c:pt idx="226">
                  <c:v>238.75601764826101</c:v>
                </c:pt>
                <c:pt idx="227">
                  <c:v>236.2158541625349</c:v>
                </c:pt>
                <c:pt idx="228">
                  <c:v>233.4969599124633</c:v>
                </c:pt>
                <c:pt idx="229">
                  <c:v>230.59336738611739</c:v>
                </c:pt>
                <c:pt idx="230">
                  <c:v>227.50206490660867</c:v>
                </c:pt>
                <c:pt idx="231">
                  <c:v>224.22400052816337</c:v>
                </c:pt>
                <c:pt idx="232">
                  <c:v>220.76510861299477</c:v>
                </c:pt>
                <c:pt idx="233">
                  <c:v>217.13723043722916</c:v>
                </c:pt>
                <c:pt idx="234">
                  <c:v>213.35875857713032</c:v>
                </c:pt>
                <c:pt idx="235">
                  <c:v>209.4548170334684</c:v>
                </c:pt>
                <c:pt idx="236">
                  <c:v>205.4568149398653</c:v>
                </c:pt>
                <c:pt idx="237">
                  <c:v>201.40129323786545</c:v>
                </c:pt>
                <c:pt idx="238">
                  <c:v>251.16171395571078</c:v>
                </c:pt>
                <c:pt idx="239">
                  <c:v>249.42801212631358</c:v>
                </c:pt>
                <c:pt idx="240">
                  <c:v>247.56073911012581</c:v>
                </c:pt>
                <c:pt idx="241">
                  <c:v>245.54829869831559</c:v>
                </c:pt>
                <c:pt idx="242">
                  <c:v>243.3786630782582</c:v>
                </c:pt>
                <c:pt idx="243">
                  <c:v>241.03966581009692</c:v>
                </c:pt>
                <c:pt idx="244">
                  <c:v>238.5194367564942</c:v>
                </c:pt>
                <c:pt idx="245">
                  <c:v>235.80701249591388</c:v>
                </c:pt>
                <c:pt idx="246">
                  <c:v>232.89315032901098</c:v>
                </c:pt>
                <c:pt idx="247">
                  <c:v>229.77135779092606</c:v>
                </c:pt>
                <c:pt idx="248">
                  <c:v>226.43911780804456</c:v>
                </c:pt>
                <c:pt idx="249">
                  <c:v>222.89923901036411</c:v>
                </c:pt>
                <c:pt idx="250">
                  <c:v>219.16119299603528</c:v>
                </c:pt>
                <c:pt idx="251">
                  <c:v>215.24222685405982</c:v>
                </c:pt>
                <c:pt idx="252">
                  <c:v>211.16798391451781</c:v>
                </c:pt>
                <c:pt idx="253">
                  <c:v>206.97236231780715</c:v>
                </c:pt>
                <c:pt idx="254">
                  <c:v>202.69642061198851</c:v>
                </c:pt>
                <c:pt idx="255">
                  <c:v>253.28522945141958</c:v>
                </c:pt>
                <c:pt idx="256">
                  <c:v>251.61081320984323</c:v>
                </c:pt>
                <c:pt idx="257">
                  <c:v>249.80128953874581</c:v>
                </c:pt>
                <c:pt idx="258">
                  <c:v>247.84370012198914</c:v>
                </c:pt>
                <c:pt idx="259">
                  <c:v>245.72427173606209</c:v>
                </c:pt>
                <c:pt idx="260">
                  <c:v>243.428643630724</c:v>
                </c:pt>
                <c:pt idx="261">
                  <c:v>240.94224584432459</c:v>
                </c:pt>
                <c:pt idx="262">
                  <c:v>238.25087737834033</c:v>
                </c:pt>
                <c:pt idx="263">
                  <c:v>235.34153510468025</c:v>
                </c:pt>
                <c:pt idx="264">
                  <c:v>232.20353546355634</c:v>
                </c:pt>
                <c:pt idx="265">
                  <c:v>228.82994352867431</c:v>
                </c:pt>
                <c:pt idx="266">
                  <c:v>225.21926932153241</c:v>
                </c:pt>
                <c:pt idx="267">
                  <c:v>221.37730434146584</c:v>
                </c:pt>
                <c:pt idx="268">
                  <c:v>217.31885815376697</c:v>
                </c:pt>
                <c:pt idx="269">
                  <c:v>213.06904146282648</c:v>
                </c:pt>
                <c:pt idx="270">
                  <c:v>208.66367806529095</c:v>
                </c:pt>
                <c:pt idx="271">
                  <c:v>204.14847541644252</c:v>
                </c:pt>
                <c:pt idx="272">
                  <c:v>255.45706586769964</c:v>
                </c:pt>
                <c:pt idx="273">
                  <c:v>253.85031368278408</c:v>
                </c:pt>
                <c:pt idx="274">
                  <c:v>252.10818291582262</c:v>
                </c:pt>
                <c:pt idx="275">
                  <c:v>250.21647524325618</c:v>
                </c:pt>
                <c:pt idx="276">
                  <c:v>248.15976420312117</c:v>
                </c:pt>
                <c:pt idx="277">
                  <c:v>245.92152938140376</c:v>
                </c:pt>
                <c:pt idx="278">
                  <c:v>243.48443924207868</c:v>
                </c:pt>
                <c:pt idx="279">
                  <c:v>240.83084582872681</c:v>
                </c:pt>
                <c:pt idx="280">
                  <c:v>237.94356664802626</c:v>
                </c:pt>
                <c:pt idx="281">
                  <c:v>234.80703293320161</c:v>
                </c:pt>
                <c:pt idx="282">
                  <c:v>231.40886865936079</c:v>
                </c:pt>
                <c:pt idx="283">
                  <c:v>227.74191636715219</c:v>
                </c:pt>
                <c:pt idx="284">
                  <c:v>223.80662837089079</c:v>
                </c:pt>
                <c:pt idx="285">
                  <c:v>219.61358816182593</c:v>
                </c:pt>
                <c:pt idx="286">
                  <c:v>215.18573470153652</c:v>
                </c:pt>
                <c:pt idx="287">
                  <c:v>210.55969231705581</c:v>
                </c:pt>
                <c:pt idx="288">
                  <c:v>205.78556485595951</c:v>
                </c:pt>
              </c:numCache>
            </c:numRef>
          </c:yVal>
          <c:smooth val="0"/>
          <c:extLst>
            <c:ext xmlns:c16="http://schemas.microsoft.com/office/drawing/2014/chart" uri="{C3380CC4-5D6E-409C-BE32-E72D297353CC}">
              <c16:uniqueId val="{00000007-0146-452E-A903-479A794FCBBC}"/>
            </c:ext>
          </c:extLst>
        </c:ser>
        <c:ser>
          <c:idx val="3"/>
          <c:order val="8"/>
          <c:spPr>
            <a:ln w="28575">
              <a:noFill/>
            </a:ln>
          </c:spPr>
          <c:marker>
            <c:symbol val="diamond"/>
            <c:size val="3"/>
            <c:spPr>
              <a:solidFill>
                <a:srgbClr val="0070C0"/>
              </a:solidFill>
              <a:ln>
                <a:solidFill>
                  <a:srgbClr val="0070C0"/>
                </a:solidFill>
              </a:ln>
            </c:spPr>
          </c:marker>
          <c:xVal>
            <c:numRef>
              <c:f>Pos1_F!$AN$2:$AN$291</c:f>
              <c:numCache>
                <c:formatCode>General</c:formatCode>
                <c:ptCount val="290"/>
                <c:pt idx="0">
                  <c:v>72.591669786228536</c:v>
                </c:pt>
                <c:pt idx="1">
                  <c:v>71.544287627069124</c:v>
                </c:pt>
                <c:pt idx="2">
                  <c:v>70.494545750266525</c:v>
                </c:pt>
                <c:pt idx="3">
                  <c:v>69.44734341107106</c:v>
                </c:pt>
                <c:pt idx="4">
                  <c:v>68.407898350854197</c:v>
                </c:pt>
                <c:pt idx="5">
                  <c:v>67.381656040249467</c:v>
                </c:pt>
                <c:pt idx="6">
                  <c:v>66.374180953666396</c:v>
                </c:pt>
                <c:pt idx="7">
                  <c:v>65.391033560665193</c:v>
                </c:pt>
                <c:pt idx="8">
                  <c:v>64.437638226636039</c:v>
                </c:pt>
                <c:pt idx="9">
                  <c:v>63.519148423982074</c:v>
                </c:pt>
                <c:pt idx="10">
                  <c:v>62.640316381059186</c:v>
                </c:pt>
                <c:pt idx="11">
                  <c:v>61.805374402123505</c:v>
                </c:pt>
                <c:pt idx="12">
                  <c:v>61.017934517216482</c:v>
                </c:pt>
                <c:pt idx="13">
                  <c:v>60.280911900675804</c:v>
                </c:pt>
                <c:pt idx="14">
                  <c:v>59.596475759529035</c:v>
                </c:pt>
                <c:pt idx="15">
                  <c:v>58.966029342106033</c:v>
                </c:pt>
                <c:pt idx="16">
                  <c:v>58.390218596969561</c:v>
                </c:pt>
                <c:pt idx="17">
                  <c:v>70.924017389198085</c:v>
                </c:pt>
                <c:pt idx="18">
                  <c:v>69.833730662691337</c:v>
                </c:pt>
                <c:pt idx="19">
                  <c:v>68.741632213364781</c:v>
                </c:pt>
                <c:pt idx="20">
                  <c:v>67.653036126626688</c:v>
                </c:pt>
                <c:pt idx="21">
                  <c:v>66.573610359735113</c:v>
                </c:pt>
                <c:pt idx="22">
                  <c:v>65.509276753668487</c:v>
                </c:pt>
                <c:pt idx="23">
                  <c:v>64.466090311716172</c:v>
                </c:pt>
                <c:pt idx="24">
                  <c:v>63.450101773522974</c:v>
                </c:pt>
                <c:pt idx="25">
                  <c:v>62.467209301670721</c:v>
                </c:pt>
                <c:pt idx="26">
                  <c:v>61.523006567789274</c:v>
                </c:pt>
                <c:pt idx="27">
                  <c:v>60.622635451218095</c:v>
                </c:pt>
                <c:pt idx="28">
                  <c:v>59.770651769948955</c:v>
                </c:pt>
                <c:pt idx="29">
                  <c:v>58.970911863752114</c:v>
                </c:pt>
                <c:pt idx="30">
                  <c:v>58.226486468596846</c:v>
                </c:pt>
                <c:pt idx="31">
                  <c:v>57.539606301644078</c:v>
                </c:pt>
                <c:pt idx="32">
                  <c:v>56.911641355318942</c:v>
                </c:pt>
                <c:pt idx="33">
                  <c:v>56.343113371360381</c:v>
                </c:pt>
                <c:pt idx="34">
                  <c:v>69.231977137490944</c:v>
                </c:pt>
                <c:pt idx="35">
                  <c:v>68.097350551980185</c:v>
                </c:pt>
                <c:pt idx="36">
                  <c:v>66.961398824862442</c:v>
                </c:pt>
                <c:pt idx="37">
                  <c:v>65.829865324372534</c:v>
                </c:pt>
                <c:pt idx="38">
                  <c:v>64.708887530315039</c:v>
                </c:pt>
                <c:pt idx="39">
                  <c:v>63.604887932109051</c:v>
                </c:pt>
                <c:pt idx="40">
                  <c:v>62.524441083975056</c:v>
                </c:pt>
                <c:pt idx="41">
                  <c:v>61.474121123352063</c:v>
                </c:pt>
                <c:pt idx="42">
                  <c:v>60.460336162926829</c:v>
                </c:pt>
                <c:pt idx="43">
                  <c:v>59.489157746627853</c:v>
                </c:pt>
                <c:pt idx="44">
                  <c:v>58.56615474391095</c:v>
                </c:pt>
                <c:pt idx="45">
                  <c:v>57.696241422348031</c:v>
                </c:pt>
                <c:pt idx="46">
                  <c:v>56.88354886068862</c:v>
                </c:pt>
                <c:pt idx="47">
                  <c:v>56.131327349024389</c:v>
                </c:pt>
                <c:pt idx="48">
                  <c:v>55.441885116656699</c:v>
                </c:pt>
                <c:pt idx="49">
                  <c:v>54.816565901953645</c:v>
                </c:pt>
                <c:pt idx="50">
                  <c:v>54.255764880505502</c:v>
                </c:pt>
                <c:pt idx="51">
                  <c:v>67.521016798188711</c:v>
                </c:pt>
                <c:pt idx="52">
                  <c:v>66.34082523834762</c:v>
                </c:pt>
                <c:pt idx="53">
                  <c:v>65.159711631733757</c:v>
                </c:pt>
                <c:pt idx="54">
                  <c:v>63.983857535152097</c:v>
                </c:pt>
                <c:pt idx="55">
                  <c:v>62.819884027851771</c:v>
                </c:pt>
                <c:pt idx="56">
                  <c:v>61.674733982938619</c:v>
                </c:pt>
                <c:pt idx="57">
                  <c:v>60.555527054302701</c:v>
                </c:pt>
                <c:pt idx="58">
                  <c:v>59.469391854078239</c:v>
                </c:pt>
                <c:pt idx="59">
                  <c:v>58.423282244296402</c:v>
                </c:pt>
                <c:pt idx="60">
                  <c:v>57.423786806721409</c:v>
                </c:pt>
                <c:pt idx="61">
                  <c:v>56.476942065571478</c:v>
                </c:pt>
                <c:pt idx="62">
                  <c:v>55.588060640793884</c:v>
                </c:pt>
                <c:pt idx="63">
                  <c:v>54.761585027737198</c:v>
                </c:pt>
                <c:pt idx="64">
                  <c:v>54.000976102485701</c:v>
                </c:pt>
                <c:pt idx="65">
                  <c:v>53.308642879020596</c:v>
                </c:pt>
                <c:pt idx="66">
                  <c:v>52.685916789014577</c:v>
                </c:pt>
                <c:pt idx="67">
                  <c:v>52.133070221885916</c:v>
                </c:pt>
                <c:pt idx="68">
                  <c:v>65.797201242059344</c:v>
                </c:pt>
                <c:pt idx="69">
                  <c:v>64.570475788183657</c:v>
                </c:pt>
                <c:pt idx="70">
                  <c:v>63.343124770549323</c:v>
                </c:pt>
                <c:pt idx="71">
                  <c:v>62.121769958007135</c:v>
                </c:pt>
                <c:pt idx="72">
                  <c:v>60.913523398167008</c:v>
                </c:pt>
                <c:pt idx="73">
                  <c:v>59.725861998758262</c:v>
                </c:pt>
                <c:pt idx="74">
                  <c:v>58.566471091500475</c:v>
                </c:pt>
                <c:pt idx="75">
                  <c:v>57.443061464015116</c:v>
                </c:pt>
                <c:pt idx="76">
                  <c:v>56.363167154400536</c:v>
                </c:pt>
                <c:pt idx="77">
                  <c:v>55.333933850400051</c:v>
                </c:pt>
                <c:pt idx="78">
                  <c:v>54.361909649886854</c:v>
                </c:pt>
                <c:pt idx="79">
                  <c:v>53.452850880072802</c:v>
                </c:pt>
                <c:pt idx="80">
                  <c:v>52.611555394577422</c:v>
                </c:pt>
                <c:pt idx="81">
                  <c:v>51.841734182432518</c:v>
                </c:pt>
                <c:pt idx="82">
                  <c:v>51.145929337483672</c:v>
                </c:pt>
                <c:pt idx="83">
                  <c:v>50.525482751661514</c:v>
                </c:pt>
                <c:pt idx="84">
                  <c:v>49.980555766409502</c:v>
                </c:pt>
                <c:pt idx="85">
                  <c:v>64.067128043724907</c:v>
                </c:pt>
                <c:pt idx="86">
                  <c:v>62.793200997157875</c:v>
                </c:pt>
                <c:pt idx="87">
                  <c:v>61.518814831026248</c:v>
                </c:pt>
                <c:pt idx="88">
                  <c:v>60.251025356834703</c:v>
                </c:pt>
                <c:pt idx="89">
                  <c:v>58.997434737942392</c:v>
                </c:pt>
                <c:pt idx="90">
                  <c:v>57.766059838283958</c:v>
                </c:pt>
                <c:pt idx="91">
                  <c:v>56.565165606508259</c:v>
                </c:pt>
                <c:pt idx="92">
                  <c:v>55.403067778400434</c:v>
                </c:pt>
                <c:pt idx="93">
                  <c:v>54.28791234573373</c:v>
                </c:pt>
                <c:pt idx="94">
                  <c:v>53.227442228932155</c:v>
                </c:pt>
                <c:pt idx="95">
                  <c:v>52.228763990202417</c:v>
                </c:pt>
                <c:pt idx="96">
                  <c:v>51.298128824291638</c:v>
                </c:pt>
                <c:pt idx="97">
                  <c:v>50.440742136597301</c:v>
                </c:pt>
                <c:pt idx="98">
                  <c:v>49.660614588983265</c:v>
                </c:pt>
                <c:pt idx="99">
                  <c:v>48.960464602221506</c:v>
                </c:pt>
                <c:pt idx="100">
                  <c:v>48.341678227870005</c:v>
                </c:pt>
                <c:pt idx="101">
                  <c:v>47.804327531155195</c:v>
                </c:pt>
                <c:pt idx="102">
                  <c:v>62.337840627813492</c:v>
                </c:pt>
                <c:pt idx="103">
                  <c:v>61.016387748436401</c:v>
                </c:pt>
                <c:pt idx="104">
                  <c:v>59.694489348663716</c:v>
                </c:pt>
                <c:pt idx="105">
                  <c:v>58.379619715117876</c:v>
                </c:pt>
                <c:pt idx="106">
                  <c:v>57.079860578569821</c:v>
                </c:pt>
                <c:pt idx="107">
                  <c:v>55.803765261561459</c:v>
                </c:pt>
                <c:pt idx="108">
                  <c:v>54.560183823038436</c:v>
                </c:pt>
                <c:pt idx="109">
                  <c:v>53.358053012436564</c:v>
                </c:pt>
                <c:pt idx="110">
                  <c:v>52.206158332714146</c:v>
                </c:pt>
                <c:pt idx="111">
                  <c:v>51.112878954785565</c:v>
                </c:pt>
                <c:pt idx="112">
                  <c:v>50.085929182844254</c:v>
                </c:pt>
                <c:pt idx="113">
                  <c:v>49.132112169076017</c:v>
                </c:pt>
                <c:pt idx="114">
                  <c:v>48.257102190266615</c:v>
                </c:pt>
                <c:pt idx="115">
                  <c:v>47.465270734460631</c:v>
                </c:pt>
                <c:pt idx="116">
                  <c:v>46.759568828861788</c:v>
                </c:pt>
                <c:pt idx="117">
                  <c:v>46.141473674288086</c:v>
                </c:pt>
                <c:pt idx="118">
                  <c:v>45.611002225444558</c:v>
                </c:pt>
                <c:pt idx="119">
                  <c:v>60.616720677640295</c:v>
                </c:pt>
                <c:pt idx="120">
                  <c:v>59.247798819078049</c:v>
                </c:pt>
                <c:pt idx="121">
                  <c:v>57.878271086155785</c:v>
                </c:pt>
                <c:pt idx="122">
                  <c:v>56.516004266669036</c:v>
                </c:pt>
                <c:pt idx="123">
                  <c:v>55.169538069491637</c:v>
                </c:pt>
                <c:pt idx="124">
                  <c:v>53.847947699940612</c:v>
                </c:pt>
                <c:pt idx="125">
                  <c:v>52.560663478289598</c:v>
                </c:pt>
                <c:pt idx="126">
                  <c:v>51.317250528976302</c:v>
                </c:pt>
                <c:pt idx="127">
                  <c:v>50.127155301442677</c:v>
                </c:pt>
                <c:pt idx="128">
                  <c:v>48.999429553734693</c:v>
                </c:pt>
                <c:pt idx="129">
                  <c:v>47.942445994502862</c:v>
                </c:pt>
                <c:pt idx="130">
                  <c:v>46.963622519488425</c:v>
                </c:pt>
                <c:pt idx="131">
                  <c:v>46.069173365586856</c:v>
                </c:pt>
                <c:pt idx="132">
                  <c:v>45.263905092766656</c:v>
                </c:pt>
                <c:pt idx="133">
                  <c:v>44.551072841550237</c:v>
                </c:pt>
                <c:pt idx="134">
                  <c:v>43.932307856089501</c:v>
                </c:pt>
                <c:pt idx="135">
                  <c:v>43.407621233266191</c:v>
                </c:pt>
                <c:pt idx="136">
                  <c:v>58.911362961817296</c:v>
                </c:pt>
                <c:pt idx="137">
                  <c:v>57.495441395335476</c:v>
                </c:pt>
                <c:pt idx="138">
                  <c:v>56.078561439434175</c:v>
                </c:pt>
                <c:pt idx="139">
                  <c:v>54.668945289991235</c:v>
                </c:pt>
                <c:pt idx="140">
                  <c:v>53.27555688968593</c:v>
                </c:pt>
                <c:pt idx="141">
                  <c:v>51.907966136983511</c:v>
                </c:pt>
                <c:pt idx="142">
                  <c:v>50.576166502304105</c:v>
                </c:pt>
                <c:pt idx="143">
                  <c:v>49.2903479512498</c:v>
                </c:pt>
                <c:pt idx="144">
                  <c:v>48.060630927786143</c:v>
                </c:pt>
                <c:pt idx="145">
                  <c:v>46.896771364619276</c:v>
                </c:pt>
                <c:pt idx="146">
                  <c:v>45.80785086240207</c:v>
                </c:pt>
                <c:pt idx="147">
                  <c:v>44.801969785382887</c:v>
                </c:pt>
                <c:pt idx="148">
                  <c:v>43.885963440679475</c:v>
                </c:pt>
                <c:pt idx="149">
                  <c:v>43.06516211675897</c:v>
                </c:pt>
                <c:pt idx="150">
                  <c:v>42.343214056856539</c:v>
                </c:pt>
                <c:pt idx="151">
                  <c:v>41.721986234345934</c:v>
                </c:pt>
                <c:pt idx="152">
                  <c:v>41.201551328127501</c:v>
                </c:pt>
                <c:pt idx="153">
                  <c:v>57.229437034068681</c:v>
                </c:pt>
                <c:pt idx="154">
                  <c:v>55.767420975841304</c:v>
                </c:pt>
                <c:pt idx="155">
                  <c:v>54.303887825156274</c:v>
                </c:pt>
                <c:pt idx="156">
                  <c:v>52.847366656365537</c:v>
                </c:pt>
                <c:pt idx="157">
                  <c:v>51.407198975673424</c:v>
                </c:pt>
                <c:pt idx="158">
                  <c:v>49.993408269560675</c:v>
                </c:pt>
                <c:pt idx="159">
                  <c:v>48.616519931751682</c:v>
                </c:pt>
                <c:pt idx="160">
                  <c:v>47.287332001358443</c:v>
                </c:pt>
                <c:pt idx="161">
                  <c:v>46.016640932360602</c:v>
                </c:pt>
                <c:pt idx="162">
                  <c:v>44.814931014146147</c:v>
                </c:pt>
                <c:pt idx="163">
                  <c:v>43.69204077097271</c:v>
                </c:pt>
                <c:pt idx="164">
                  <c:v>42.656824208063696</c:v>
                </c:pt>
                <c:pt idx="165">
                  <c:v>41.716828481537199</c:v>
                </c:pt>
                <c:pt idx="166">
                  <c:v>40.878011644101889</c:v>
                </c:pt>
                <c:pt idx="167">
                  <c:v>40.144523744396245</c:v>
                </c:pt>
                <c:pt idx="168">
                  <c:v>39.518571141044553</c:v>
                </c:pt>
                <c:pt idx="169">
                  <c:v>39.000377336388382</c:v>
                </c:pt>
                <c:pt idx="170">
                  <c:v>55.578541274303738</c:v>
                </c:pt>
                <c:pt idx="171">
                  <c:v>54.071786449091825</c:v>
                </c:pt>
                <c:pt idx="172">
                  <c:v>52.562741091598028</c:v>
                </c:pt>
                <c:pt idx="173">
                  <c:v>51.060181361002215</c:v>
                </c:pt>
                <c:pt idx="174">
                  <c:v>49.573766419900281</c:v>
                </c:pt>
                <c:pt idx="175">
                  <c:v>48.113917382494847</c:v>
                </c:pt>
                <c:pt idx="176">
                  <c:v>46.691644555145317</c:v>
                </c:pt>
                <c:pt idx="177">
                  <c:v>45.318321644103911</c:v>
                </c:pt>
                <c:pt idx="178">
                  <c:v>44.005409083637339</c:v>
                </c:pt>
                <c:pt idx="179">
                  <c:v>42.764132971500196</c:v>
                </c:pt>
                <c:pt idx="180">
                  <c:v>41.605131149651172</c:v>
                </c:pt>
                <c:pt idx="181">
                  <c:v>40.538083401461947</c:v>
                </c:pt>
                <c:pt idx="182">
                  <c:v>39.571347935971481</c:v>
                </c:pt>
                <c:pt idx="183">
                  <c:v>38.711630357847007</c:v>
                </c:pt>
                <c:pt idx="184">
                  <c:v>37.963713004061134</c:v>
                </c:pt>
                <c:pt idx="185">
                  <c:v>37.330270718069499</c:v>
                </c:pt>
                <c:pt idx="186">
                  <c:v>36.811793138860857</c:v>
                </c:pt>
                <c:pt idx="187">
                  <c:v>53.966055346336958</c:v>
                </c:pt>
                <c:pt idx="188">
                  <c:v>52.416372797451032</c:v>
                </c:pt>
                <c:pt idx="189">
                  <c:v>50.863409701917071</c:v>
                </c:pt>
                <c:pt idx="190">
                  <c:v>49.316118989622062</c:v>
                </c:pt>
                <c:pt idx="191">
                  <c:v>47.784404601421251</c:v>
                </c:pt>
                <c:pt idx="192">
                  <c:v>46.279014031283772</c:v>
                </c:pt>
                <c:pt idx="193">
                  <c:v>44.811378375433598</c:v>
                </c:pt>
                <c:pt idx="194">
                  <c:v>43.393396622639656</c:v>
                </c:pt>
                <c:pt idx="195">
                  <c:v>42.037163798506306</c:v>
                </c:pt>
                <c:pt idx="196">
                  <c:v>40.754646495086973</c:v>
                </c:pt>
                <c:pt idx="197">
                  <c:v>39.557314369997627</c:v>
                </c:pt>
                <c:pt idx="198">
                  <c:v>38.455742309606158</c:v>
                </c:pt>
                <c:pt idx="199">
                  <c:v>37.459204694756387</c:v>
                </c:pt>
                <c:pt idx="200">
                  <c:v>36.575289641524584</c:v>
                </c:pt>
                <c:pt idx="201">
                  <c:v>35.809565705086548</c:v>
                </c:pt>
                <c:pt idx="202">
                  <c:v>35.16533448449141</c:v>
                </c:pt>
                <c:pt idx="203">
                  <c:v>34.643498233574483</c:v>
                </c:pt>
                <c:pt idx="204">
                  <c:v>52.398997282192582</c:v>
                </c:pt>
                <c:pt idx="205">
                  <c:v>50.808648031428831</c:v>
                </c:pt>
                <c:pt idx="206">
                  <c:v>49.213817591370798</c:v>
                </c:pt>
                <c:pt idx="207">
                  <c:v>47.623556201395502</c:v>
                </c:pt>
                <c:pt idx="208">
                  <c:v>46.047927681844683</c:v>
                </c:pt>
                <c:pt idx="209">
                  <c:v>44.497919603557172</c:v>
                </c:pt>
                <c:pt idx="210">
                  <c:v>42.985301824501512</c:v>
                </c:pt>
                <c:pt idx="211">
                  <c:v>41.522428177989973</c:v>
                </c:pt>
                <c:pt idx="212">
                  <c:v>40.121978066782404</c:v>
                </c:pt>
                <c:pt idx="213">
                  <c:v>38.79663778527015</c:v>
                </c:pt>
                <c:pt idx="214">
                  <c:v>37.558725933847377</c:v>
                </c:pt>
                <c:pt idx="215">
                  <c:v>36.419773611339373</c:v>
                </c:pt>
                <c:pt idx="216">
                  <c:v>35.390078146390067</c:v>
                </c:pt>
                <c:pt idx="217">
                  <c:v>34.478258247195008</c:v>
                </c:pt>
                <c:pt idx="218">
                  <c:v>33.690846931259365</c:v>
                </c:pt>
                <c:pt idx="219">
                  <c:v>33.031963832489716</c:v>
                </c:pt>
                <c:pt idx="220">
                  <c:v>32.503107544606316</c:v>
                </c:pt>
                <c:pt idx="221">
                  <c:v>50.8838910600997</c:v>
                </c:pt>
                <c:pt idx="222">
                  <c:v>49.255570594054461</c:v>
                </c:pt>
                <c:pt idx="223">
                  <c:v>47.621372203102979</c:v>
                </c:pt>
                <c:pt idx="224">
                  <c:v>45.990356856607043</c:v>
                </c:pt>
                <c:pt idx="225">
                  <c:v>44.372653056905037</c:v>
                </c:pt>
                <c:pt idx="226">
                  <c:v>42.779388153426922</c:v>
                </c:pt>
                <c:pt idx="227">
                  <c:v>41.222570808854201</c:v>
                </c:pt>
                <c:pt idx="228">
                  <c:v>39.714917679914599</c:v>
                </c:pt>
                <c:pt idx="229">
                  <c:v>38.269618156125695</c:v>
                </c:pt>
                <c:pt idx="230">
                  <c:v>36.900032737984738</c:v>
                </c:pt>
                <c:pt idx="231">
                  <c:v>35.619323991122947</c:v>
                </c:pt>
                <c:pt idx="232">
                  <c:v>34.440024772445895</c:v>
                </c:pt>
                <c:pt idx="233">
                  <c:v>33.373557199751666</c:v>
                </c:pt>
                <c:pt idx="234">
                  <c:v>32.42972752351654</c:v>
                </c:pt>
                <c:pt idx="235">
                  <c:v>31.616235191831151</c:v>
                </c:pt>
                <c:pt idx="236">
                  <c:v>30.9382457588633</c:v>
                </c:pt>
                <c:pt idx="237">
                  <c:v>30.398082302384129</c:v>
                </c:pt>
                <c:pt idx="238">
                  <c:v>49.426649780490379</c:v>
                </c:pt>
                <c:pt idx="239">
                  <c:v>47.763462664522606</c:v>
                </c:pt>
                <c:pt idx="240">
                  <c:v>46.092828344047</c:v>
                </c:pt>
                <c:pt idx="241">
                  <c:v>44.423727485770428</c:v>
                </c:pt>
                <c:pt idx="242">
                  <c:v>42.766250321477258</c:v>
                </c:pt>
                <c:pt idx="243">
                  <c:v>41.131551719508515</c:v>
                </c:pt>
                <c:pt idx="244">
                  <c:v>39.531762269623194</c:v>
                </c:pt>
                <c:pt idx="245">
                  <c:v>37.979847229966616</c:v>
                </c:pt>
                <c:pt idx="246">
                  <c:v>36.489404590602547</c:v>
                </c:pt>
                <c:pt idx="247">
                  <c:v>35.07439347259195</c:v>
                </c:pt>
                <c:pt idx="248">
                  <c:v>33.748785472726325</c:v>
                </c:pt>
                <c:pt idx="249">
                  <c:v>32.526135670421588</c:v>
                </c:pt>
                <c:pt idx="250">
                  <c:v>31.419078298438901</c:v>
                </c:pt>
                <c:pt idx="251">
                  <c:v>30.438765524789428</c:v>
                </c:pt>
                <c:pt idx="252">
                  <c:v>29.594285826844636</c:v>
                </c:pt>
                <c:pt idx="253">
                  <c:v>28.892117809456234</c:v>
                </c:pt>
                <c:pt idx="254">
                  <c:v>28.335689773501514</c:v>
                </c:pt>
                <c:pt idx="255">
                  <c:v>48.032478467938205</c:v>
                </c:pt>
                <c:pt idx="256">
                  <c:v>46.337903655594289</c:v>
                </c:pt>
                <c:pt idx="257">
                  <c:v>44.634172316086719</c:v>
                </c:pt>
                <c:pt idx="258">
                  <c:v>42.930092554093584</c:v>
                </c:pt>
                <c:pt idx="259">
                  <c:v>41.235608981839462</c:v>
                </c:pt>
                <c:pt idx="260">
                  <c:v>39.561782879910226</c:v>
                </c:pt>
                <c:pt idx="261">
                  <c:v>37.920735268286073</c:v>
                </c:pt>
                <c:pt idx="262">
                  <c:v>36.3255443148674</c:v>
                </c:pt>
                <c:pt idx="263">
                  <c:v>34.790086521773276</c:v>
                </c:pt>
                <c:pt idx="264">
                  <c:v>33.328809026889132</c:v>
                </c:pt>
                <c:pt idx="265">
                  <c:v>31.956419041994806</c:v>
                </c:pt>
                <c:pt idx="266">
                  <c:v>30.687477582421348</c:v>
                </c:pt>
                <c:pt idx="267">
                  <c:v>29.535890618419398</c:v>
                </c:pt>
                <c:pt idx="268">
                  <c:v>28.514304142870664</c:v>
                </c:pt>
                <c:pt idx="269">
                  <c:v>27.633431707855159</c:v>
                </c:pt>
                <c:pt idx="270">
                  <c:v>26.901371681646729</c:v>
                </c:pt>
                <c:pt idx="271">
                  <c:v>26.322999590241636</c:v>
                </c:pt>
                <c:pt idx="272">
                  <c:v>46.705799270553179</c:v>
                </c:pt>
                <c:pt idx="273">
                  <c:v>44.983646890775077</c:v>
                </c:pt>
                <c:pt idx="274">
                  <c:v>43.250529438404165</c:v>
                </c:pt>
                <c:pt idx="275">
                  <c:v>41.514992617761116</c:v>
                </c:pt>
                <c:pt idx="276">
                  <c:v>39.786727764258934</c:v>
                </c:pt>
                <c:pt idx="277">
                  <c:v>38.076576839585606</c:v>
                </c:pt>
                <c:pt idx="278">
                  <c:v>36.396508983888964</c:v>
                </c:pt>
                <c:pt idx="279">
                  <c:v>34.759560653549855</c:v>
                </c:pt>
                <c:pt idx="280">
                  <c:v>33.179728207400579</c:v>
                </c:pt>
                <c:pt idx="281">
                  <c:v>31.67179762553738</c:v>
                </c:pt>
                <c:pt idx="282">
                  <c:v>30.251091522656701</c:v>
                </c:pt>
                <c:pt idx="283">
                  <c:v>28.933110465220842</c:v>
                </c:pt>
                <c:pt idx="284">
                  <c:v>27.733046929989431</c:v>
                </c:pt>
                <c:pt idx="285">
                  <c:v>26.6651604122818</c:v>
                </c:pt>
                <c:pt idx="286">
                  <c:v>25.742025495269122</c:v>
                </c:pt>
                <c:pt idx="287">
                  <c:v>24.973702310815863</c:v>
                </c:pt>
                <c:pt idx="288">
                  <c:v>24.366924677401389</c:v>
                </c:pt>
              </c:numCache>
            </c:numRef>
          </c:xVal>
          <c:yVal>
            <c:numRef>
              <c:f>Pos1_F!$AP$2:$AP$291</c:f>
              <c:numCache>
                <c:formatCode>General</c:formatCode>
                <c:ptCount val="290"/>
                <c:pt idx="0">
                  <c:v>132.41071160309338</c:v>
                </c:pt>
                <c:pt idx="1">
                  <c:v>134.2899116597458</c:v>
                </c:pt>
                <c:pt idx="2">
                  <c:v>136.23160842213701</c:v>
                </c:pt>
                <c:pt idx="3">
                  <c:v>138.23429211879431</c:v>
                </c:pt>
                <c:pt idx="4">
                  <c:v>140.29576207893368</c:v>
                </c:pt>
                <c:pt idx="5">
                  <c:v>142.4130796218752</c:v>
                </c:pt>
                <c:pt idx="6">
                  <c:v>144.5825367844952</c:v>
                </c:pt>
                <c:pt idx="7">
                  <c:v>146.79964523037552</c:v>
                </c:pt>
                <c:pt idx="8">
                  <c:v>149.05914918036891</c:v>
                </c:pt>
                <c:pt idx="9">
                  <c:v>151.35506523296317</c:v>
                </c:pt>
                <c:pt idx="10">
                  <c:v>153.68075051062411</c:v>
                </c:pt>
                <c:pt idx="11">
                  <c:v>156.02899875349462</c:v>
                </c:pt>
                <c:pt idx="12">
                  <c:v>158.39216193829952</c:v>
                </c:pt>
                <c:pt idx="13">
                  <c:v>160.7622929451565</c:v>
                </c:pt>
                <c:pt idx="14">
                  <c:v>163.13130297940998</c:v>
                </c:pt>
                <c:pt idx="15">
                  <c:v>165.49112612277651</c:v>
                </c:pt>
                <c:pt idx="16">
                  <c:v>167.83388272724946</c:v>
                </c:pt>
                <c:pt idx="17">
                  <c:v>131.10763115856361</c:v>
                </c:pt>
                <c:pt idx="18">
                  <c:v>133.00395497173443</c:v>
                </c:pt>
                <c:pt idx="19">
                  <c:v>134.96770328678701</c:v>
                </c:pt>
                <c:pt idx="20">
                  <c:v>136.99767878744433</c:v>
                </c:pt>
                <c:pt idx="21">
                  <c:v>139.09193853046281</c:v>
                </c:pt>
                <c:pt idx="22">
                  <c:v>141.24772950223741</c:v>
                </c:pt>
                <c:pt idx="23">
                  <c:v>143.46144014294151</c:v>
                </c:pt>
                <c:pt idx="24">
                  <c:v>145.72857341259697</c:v>
                </c:pt>
                <c:pt idx="25">
                  <c:v>148.04374664128758</c:v>
                </c:pt>
                <c:pt idx="26">
                  <c:v>150.40072247767088</c:v>
                </c:pt>
                <c:pt idx="27">
                  <c:v>152.79247368980717</c:v>
                </c:pt>
                <c:pt idx="28">
                  <c:v>155.21128243639865</c:v>
                </c:pt>
                <c:pt idx="29">
                  <c:v>157.64887207865445</c:v>
                </c:pt>
                <c:pt idx="30">
                  <c:v>160.09656690812542</c:v>
                </c:pt>
                <c:pt idx="31">
                  <c:v>162.5454726577392</c:v>
                </c:pt>
                <c:pt idx="32">
                  <c:v>164.98666868914813</c:v>
                </c:pt>
                <c:pt idx="33">
                  <c:v>167.41140160288165</c:v>
                </c:pt>
                <c:pt idx="34">
                  <c:v>129.75070293313371</c:v>
                </c:pt>
                <c:pt idx="35">
                  <c:v>131.66181982607441</c:v>
                </c:pt>
                <c:pt idx="36">
                  <c:v>133.64554183365306</c:v>
                </c:pt>
                <c:pt idx="37">
                  <c:v>135.70105985417652</c:v>
                </c:pt>
                <c:pt idx="38">
                  <c:v>137.82676746166695</c:v>
                </c:pt>
                <c:pt idx="39">
                  <c:v>140.02017586154489</c:v>
                </c:pt>
                <c:pt idx="40">
                  <c:v>142.27784417135663</c:v>
                </c:pt>
                <c:pt idx="41">
                  <c:v>144.59533201650694</c:v>
                </c:pt>
                <c:pt idx="42">
                  <c:v>146.96718139906798</c:v>
                </c:pt>
                <c:pt idx="43">
                  <c:v>149.38693403093774</c:v>
                </c:pt>
                <c:pt idx="44">
                  <c:v>151.84718871503776</c:v>
                </c:pt>
                <c:pt idx="45">
                  <c:v>154.33970091712177</c:v>
                </c:pt>
                <c:pt idx="46">
                  <c:v>156.85552355055762</c:v>
                </c:pt>
                <c:pt idx="47">
                  <c:v>159.38518450609703</c:v>
                </c:pt>
                <c:pt idx="48">
                  <c:v>161.91889303110534</c:v>
                </c:pt>
                <c:pt idx="49">
                  <c:v>164.44676418568031</c:v>
                </c:pt>
                <c:pt idx="50">
                  <c:v>166.95904872322524</c:v>
                </c:pt>
                <c:pt idx="51">
                  <c:v>128.33813804451336</c:v>
                </c:pt>
                <c:pt idx="52">
                  <c:v>130.26131539686241</c:v>
                </c:pt>
                <c:pt idx="53">
                  <c:v>132.26251051431873</c:v>
                </c:pt>
                <c:pt idx="54">
                  <c:v>134.34138802756385</c:v>
                </c:pt>
                <c:pt idx="55">
                  <c:v>136.4967693523632</c:v>
                </c:pt>
                <c:pt idx="56">
                  <c:v>138.7265235944744</c:v>
                </c:pt>
                <c:pt idx="57">
                  <c:v>141.02747205530878</c:v>
                </c:pt>
                <c:pt idx="58">
                  <c:v>143.39531489343938</c:v>
                </c:pt>
                <c:pt idx="59">
                  <c:v>145.82458893895455</c:v>
                </c:pt>
                <c:pt idx="60">
                  <c:v>148.30866522949131</c:v>
                </c:pt>
                <c:pt idx="61">
                  <c:v>150.83979332667178</c:v>
                </c:pt>
                <c:pt idx="62">
                  <c:v>153.4091967962465</c:v>
                </c:pt>
                <c:pt idx="63">
                  <c:v>156.00722050360957</c:v>
                </c:pt>
                <c:pt idx="64">
                  <c:v>158.62352592385571</c:v>
                </c:pt>
                <c:pt idx="65">
                  <c:v>161.24732603579324</c:v>
                </c:pt>
                <c:pt idx="66">
                  <c:v>163.86764723397275</c:v>
                </c:pt>
                <c:pt idx="67">
                  <c:v>166.47360271978405</c:v>
                </c:pt>
                <c:pt idx="68">
                  <c:v>126.86826873323045</c:v>
                </c:pt>
                <c:pt idx="69">
                  <c:v>128.80033556349781</c:v>
                </c:pt>
                <c:pt idx="70">
                  <c:v>130.81603386459358</c:v>
                </c:pt>
                <c:pt idx="71">
                  <c:v>132.91559716146702</c:v>
                </c:pt>
                <c:pt idx="72">
                  <c:v>135.09837918186969</c:v>
                </c:pt>
                <c:pt idx="73">
                  <c:v>137.36271724697994</c:v>
                </c:pt>
                <c:pt idx="74">
                  <c:v>139.70580608697514</c:v>
                </c:pt>
                <c:pt idx="75">
                  <c:v>142.12359227507417</c:v>
                </c:pt>
                <c:pt idx="76">
                  <c:v>144.61070061255035</c:v>
                </c:pt>
                <c:pt idx="77">
                  <c:v>147.1604039605852</c:v>
                </c:pt>
                <c:pt idx="78">
                  <c:v>149.76464683901978</c:v>
                </c:pt>
                <c:pt idx="79">
                  <c:v>152.41413036299309</c:v>
                </c:pt>
                <c:pt idx="80">
                  <c:v>155.09846176886313</c:v>
                </c:pt>
                <c:pt idx="81">
                  <c:v>157.80636621045991</c:v>
                </c:pt>
                <c:pt idx="82">
                  <c:v>160.52595233658863</c:v>
                </c:pt>
                <c:pt idx="83">
                  <c:v>163.24501729309705</c:v>
                </c:pt>
                <c:pt idx="84">
                  <c:v>165.95137220839783</c:v>
                </c:pt>
                <c:pt idx="85">
                  <c:v>125.3395911476191</c:v>
                </c:pt>
                <c:pt idx="86">
                  <c:v>127.27690335282456</c:v>
                </c:pt>
                <c:pt idx="87">
                  <c:v>129.30361875471959</c:v>
                </c:pt>
                <c:pt idx="88">
                  <c:v>131.42064392218296</c:v>
                </c:pt>
                <c:pt idx="89">
                  <c:v>133.62798263956736</c:v>
                </c:pt>
                <c:pt idx="90">
                  <c:v>135.924568561722</c:v>
                </c:pt>
                <c:pt idx="91">
                  <c:v>138.30810324766594</c:v>
                </c:pt>
                <c:pt idx="92">
                  <c:v>140.77491134429295</c:v>
                </c:pt>
                <c:pt idx="93">
                  <c:v>143.31982679917965</c:v>
                </c:pt>
                <c:pt idx="94">
                  <c:v>145.93612507901406</c:v>
                </c:pt>
                <c:pt idx="95">
                  <c:v>148.61551588999237</c:v>
                </c:pt>
                <c:pt idx="96">
                  <c:v>151.34820837242228</c:v>
                </c:pt>
                <c:pt idx="97">
                  <c:v>154.12305597399217</c:v>
                </c:pt>
                <c:pt idx="98">
                  <c:v>156.92778141625914</c:v>
                </c:pt>
                <c:pt idx="99">
                  <c:v>159.74927408012616</c:v>
                </c:pt>
                <c:pt idx="100">
                  <c:v>162.57394392032398</c:v>
                </c:pt>
                <c:pt idx="101">
                  <c:v>165.38810908623969</c:v>
                </c:pt>
                <c:pt idx="102">
                  <c:v>123.75081378915728</c:v>
                </c:pt>
                <c:pt idx="103">
                  <c:v>125.68922273535975</c:v>
                </c:pt>
                <c:pt idx="104">
                  <c:v>127.7229076784709</c:v>
                </c:pt>
                <c:pt idx="105">
                  <c:v>129.85355999280438</c:v>
                </c:pt>
                <c:pt idx="106">
                  <c:v>132.0819639602318</c:v>
                </c:pt>
                <c:pt idx="107">
                  <c:v>134.40779607282442</c:v>
                </c:pt>
                <c:pt idx="108">
                  <c:v>136.82942235502739</c:v>
                </c:pt>
                <c:pt idx="109">
                  <c:v>139.34370678458257</c:v>
                </c:pt>
                <c:pt idx="110">
                  <c:v>141.9458472748974</c:v>
                </c:pt>
                <c:pt idx="111">
                  <c:v>144.62925815171604</c:v>
                </c:pt>
                <c:pt idx="112">
                  <c:v>147.38551879220722</c:v>
                </c:pt>
                <c:pt idx="113">
                  <c:v>150.20440629458147</c:v>
                </c:pt>
                <c:pt idx="114">
                  <c:v>153.07402516742755</c:v>
                </c:pt>
                <c:pt idx="115">
                  <c:v>155.98103904776738</c:v>
                </c:pt>
                <c:pt idx="116">
                  <c:v>158.91099907524162</c:v>
                </c:pt>
                <c:pt idx="117">
                  <c:v>161.84875221587819</c:v>
                </c:pt>
                <c:pt idx="118">
                  <c:v>164.77890251806056</c:v>
                </c:pt>
                <c:pt idx="119">
                  <c:v>122.10091141336878</c:v>
                </c:pt>
                <c:pt idx="120">
                  <c:v>124.03573795399292</c:v>
                </c:pt>
                <c:pt idx="121">
                  <c:v>126.07174177287339</c:v>
                </c:pt>
                <c:pt idx="122">
                  <c:v>128.21151613538547</c:v>
                </c:pt>
                <c:pt idx="123">
                  <c:v>130.45676740666377</c:v>
                </c:pt>
                <c:pt idx="124">
                  <c:v>132.80807947224841</c:v>
                </c:pt>
                <c:pt idx="125">
                  <c:v>135.26466608813055</c:v>
                </c:pt>
                <c:pt idx="126">
                  <c:v>137.82412497615383</c:v>
                </c:pt>
                <c:pt idx="127">
                  <c:v>140.48221245099575</c:v>
                </c:pt>
                <c:pt idx="128">
                  <c:v>143.23266173194244</c:v>
                </c:pt>
                <c:pt idx="129">
                  <c:v>146.06707074829194</c:v>
                </c:pt>
                <c:pt idx="130">
                  <c:v>148.97488494489446</c:v>
                </c:pt>
                <c:pt idx="131">
                  <c:v>151.94349625351001</c:v>
                </c:pt>
                <c:pt idx="132">
                  <c:v>154.9584705138588</c:v>
                </c:pt>
                <c:pt idx="133">
                  <c:v>158.00390268057453</c:v>
                </c:pt>
                <c:pt idx="134">
                  <c:v>161.06288379506228</c:v>
                </c:pt>
                <c:pt idx="135">
                  <c:v>164.11804860695122</c:v>
                </c:pt>
                <c:pt idx="136">
                  <c:v>120.3891838376481</c:v>
                </c:pt>
                <c:pt idx="137">
                  <c:v>122.31520021666202</c:v>
                </c:pt>
                <c:pt idx="138">
                  <c:v>124.34823395771102</c:v>
                </c:pt>
                <c:pt idx="139">
                  <c:v>126.4918992369754</c:v>
                </c:pt>
                <c:pt idx="140">
                  <c:v>128.74897441031604</c:v>
                </c:pt>
                <c:pt idx="141">
                  <c:v>131.12113171473263</c:v>
                </c:pt>
                <c:pt idx="142">
                  <c:v>133.60864175933332</c:v>
                </c:pt>
                <c:pt idx="143">
                  <c:v>136.21006638657349</c:v>
                </c:pt>
                <c:pt idx="144">
                  <c:v>138.92196029816978</c:v>
                </c:pt>
                <c:pt idx="145">
                  <c:v>141.7386086721155</c:v>
                </c:pt>
                <c:pt idx="146">
                  <c:v>144.65183346680425</c:v>
                </c:pt>
                <c:pt idx="147">
                  <c:v>147.65090342546557</c:v>
                </c:pt>
                <c:pt idx="148">
                  <c:v>150.722580103838</c:v>
                </c:pt>
                <c:pt idx="149">
                  <c:v>153.851323209452</c:v>
                </c:pt>
                <c:pt idx="150">
                  <c:v>157.01966304080707</c:v>
                </c:pt>
                <c:pt idx="151">
                  <c:v>160.20872748307696</c:v>
                </c:pt>
                <c:pt idx="152">
                  <c:v>163.39888928915397</c:v>
                </c:pt>
                <c:pt idx="153">
                  <c:v>118.61531867829081</c:v>
                </c:pt>
                <c:pt idx="154">
                  <c:v>120.52674111485489</c:v>
                </c:pt>
                <c:pt idx="155">
                  <c:v>122.55085212305707</c:v>
                </c:pt>
                <c:pt idx="156">
                  <c:v>124.69240308854921</c:v>
                </c:pt>
                <c:pt idx="157">
                  <c:v>126.95539818601964</c:v>
                </c:pt>
                <c:pt idx="158">
                  <c:v>129.34279192681274</c:v>
                </c:pt>
                <c:pt idx="159">
                  <c:v>131.85614519439275</c:v>
                </c:pt>
                <c:pt idx="160">
                  <c:v>134.49525164950364</c:v>
                </c:pt>
                <c:pt idx="161">
                  <c:v>137.25775515366593</c:v>
                </c:pt>
                <c:pt idx="162">
                  <c:v>140.138788679177</c:v>
                </c:pt>
                <c:pt idx="163">
                  <c:v>143.13067449379139</c:v>
                </c:pt>
                <c:pt idx="164">
                  <c:v>146.22273186322667</c:v>
                </c:pt>
                <c:pt idx="165">
                  <c:v>149.40123922734094</c:v>
                </c:pt>
                <c:pt idx="166">
                  <c:v>152.64959012037744</c:v>
                </c:pt>
                <c:pt idx="167">
                  <c:v>155.94866468156243</c:v>
                </c:pt>
                <c:pt idx="168">
                  <c:v>159.27741252586515</c:v>
                </c:pt>
                <c:pt idx="169">
                  <c:v>162.61361208313781</c:v>
                </c:pt>
                <c:pt idx="170">
                  <c:v>116.77945653035565</c:v>
                </c:pt>
                <c:pt idx="171">
                  <c:v>118.66995152989118</c:v>
                </c:pt>
                <c:pt idx="172">
                  <c:v>120.67851164650163</c:v>
                </c:pt>
                <c:pt idx="173">
                  <c:v>122.81113303363468</c:v>
                </c:pt>
                <c:pt idx="174">
                  <c:v>125.0731971797906</c:v>
                </c:pt>
                <c:pt idx="175">
                  <c:v>127.46914203686588</c:v>
                </c:pt>
                <c:pt idx="176">
                  <c:v>130.00207240551461</c:v>
                </c:pt>
                <c:pt idx="177">
                  <c:v>132.67331775212588</c:v>
                </c:pt>
                <c:pt idx="178">
                  <c:v>135.48195618569486</c:v>
                </c:pt>
                <c:pt idx="179">
                  <c:v>138.42433644999727</c:v>
                </c:pt>
                <c:pt idx="180">
                  <c:v>141.49364400400677</c:v>
                </c:pt>
                <c:pt idx="181">
                  <c:v>144.67956974527775</c:v>
                </c:pt>
                <c:pt idx="182">
                  <c:v>147.96814660486311</c:v>
                </c:pt>
                <c:pt idx="183">
                  <c:v>151.34181555054968</c:v>
                </c:pt>
                <c:pt idx="184">
                  <c:v>154.77976496574092</c:v>
                </c:pt>
                <c:pt idx="185">
                  <c:v>158.25855543915654</c:v>
                </c:pt>
                <c:pt idx="186">
                  <c:v>161.75299982164063</c:v>
                </c:pt>
                <c:pt idx="187">
                  <c:v>114.88225653363808</c:v>
                </c:pt>
                <c:pt idx="188">
                  <c:v>116.74496406448797</c:v>
                </c:pt>
                <c:pt idx="189">
                  <c:v>118.73067567309093</c:v>
                </c:pt>
                <c:pt idx="190">
                  <c:v>120.84672372680346</c:v>
                </c:pt>
                <c:pt idx="191">
                  <c:v>123.10000789924804</c:v>
                </c:pt>
                <c:pt idx="192">
                  <c:v>125.49664951724598</c:v>
                </c:pt>
                <c:pt idx="193">
                  <c:v>128.04156373964889</c:v>
                </c:pt>
                <c:pt idx="194">
                  <c:v>130.73795151003449</c:v>
                </c:pt>
                <c:pt idx="195">
                  <c:v>133.58672496629043</c:v>
                </c:pt>
                <c:pt idx="196">
                  <c:v>136.58589630724916</c:v>
                </c:pt>
                <c:pt idx="197">
                  <c:v>139.72998002598638</c:v>
                </c:pt>
                <c:pt idx="198">
                  <c:v>143.00947901147271</c:v>
                </c:pt>
                <c:pt idx="199">
                  <c:v>146.41054109042872</c:v>
                </c:pt>
                <c:pt idx="200">
                  <c:v>149.91487711931546</c:v>
                </c:pt>
                <c:pt idx="201">
                  <c:v>153.50001775647141</c:v>
                </c:pt>
                <c:pt idx="202">
                  <c:v>157.13994970827153</c:v>
                </c:pt>
                <c:pt idx="203">
                  <c:v>160.80611623259304</c:v>
                </c:pt>
                <c:pt idx="204">
                  <c:v>112.92495966953244</c:v>
                </c:pt>
                <c:pt idx="205">
                  <c:v>114.75253621324295</c:v>
                </c:pt>
                <c:pt idx="206">
                  <c:v>116.70746054403115</c:v>
                </c:pt>
                <c:pt idx="207">
                  <c:v>118.79846802692869</c:v>
                </c:pt>
                <c:pt idx="208">
                  <c:v>121.03409642520634</c:v>
                </c:pt>
                <c:pt idx="209">
                  <c:v>123.42233757202507</c:v>
                </c:pt>
                <c:pt idx="210">
                  <c:v>125.97018464325606</c:v>
                </c:pt>
                <c:pt idx="211">
                  <c:v>128.68306785903764</c:v>
                </c:pt>
                <c:pt idx="212">
                  <c:v>131.56418317990938</c:v>
                </c:pt>
                <c:pt idx="213">
                  <c:v>134.61373720958537</c:v>
                </c:pt>
                <c:pt idx="214">
                  <c:v>137.82815722671768</c:v>
                </c:pt>
                <c:pt idx="215">
                  <c:v>141.19934581617431</c:v>
                </c:pt>
                <c:pt idx="216">
                  <c:v>144.71408917084116</c:v>
                </c:pt>
                <c:pt idx="217">
                  <c:v>148.35374710891324</c:v>
                </c:pt>
                <c:pt idx="218">
                  <c:v>152.09434923916174</c:v>
                </c:pt>
                <c:pt idx="219">
                  <c:v>155.90718553610452</c:v>
                </c:pt>
                <c:pt idx="220">
                  <c:v>159.75990902084305</c:v>
                </c:pt>
                <c:pt idx="221">
                  <c:v>110.9094465583682</c:v>
                </c:pt>
                <c:pt idx="222">
                  <c:v>112.69413061305755</c:v>
                </c:pt>
                <c:pt idx="223">
                  <c:v>114.6097425500698</c:v>
                </c:pt>
                <c:pt idx="224">
                  <c:v>116.66645351319393</c:v>
                </c:pt>
                <c:pt idx="225">
                  <c:v>118.87452614099104</c:v>
                </c:pt>
                <c:pt idx="226">
                  <c:v>121.24398235173901</c:v>
                </c:pt>
                <c:pt idx="227">
                  <c:v>123.78414583746505</c:v>
                </c:pt>
                <c:pt idx="228">
                  <c:v>126.50304008753672</c:v>
                </c:pt>
                <c:pt idx="229">
                  <c:v>129.40663261388258</c:v>
                </c:pt>
                <c:pt idx="230">
                  <c:v>132.49793509339131</c:v>
                </c:pt>
                <c:pt idx="231">
                  <c:v>135.77599947183657</c:v>
                </c:pt>
                <c:pt idx="232">
                  <c:v>139.23489138700526</c:v>
                </c:pt>
                <c:pt idx="233">
                  <c:v>142.86276956277089</c:v>
                </c:pt>
                <c:pt idx="234">
                  <c:v>146.64124142286971</c:v>
                </c:pt>
                <c:pt idx="235">
                  <c:v>150.54518296653157</c:v>
                </c:pt>
                <c:pt idx="236">
                  <c:v>154.54318506013468</c:v>
                </c:pt>
                <c:pt idx="237">
                  <c:v>158.59870676213458</c:v>
                </c:pt>
                <c:pt idx="238">
                  <c:v>108.83828604428922</c:v>
                </c:pt>
                <c:pt idx="239">
                  <c:v>110.57198787368644</c:v>
                </c:pt>
                <c:pt idx="240">
                  <c:v>112.43926088987421</c:v>
                </c:pt>
                <c:pt idx="241">
                  <c:v>114.45170130168439</c:v>
                </c:pt>
                <c:pt idx="242">
                  <c:v>116.62133692174176</c:v>
                </c:pt>
                <c:pt idx="243">
                  <c:v>118.96033418990309</c:v>
                </c:pt>
                <c:pt idx="244">
                  <c:v>121.48056324350584</c:v>
                </c:pt>
                <c:pt idx="245">
                  <c:v>124.19298750408613</c:v>
                </c:pt>
                <c:pt idx="246">
                  <c:v>127.10684967098901</c:v>
                </c:pt>
                <c:pt idx="247">
                  <c:v>130.22864220907391</c:v>
                </c:pt>
                <c:pt idx="248">
                  <c:v>133.56088219195541</c:v>
                </c:pt>
                <c:pt idx="249">
                  <c:v>137.10076098963594</c:v>
                </c:pt>
                <c:pt idx="250">
                  <c:v>140.83880700396477</c:v>
                </c:pt>
                <c:pt idx="251">
                  <c:v>144.75777314594018</c:v>
                </c:pt>
                <c:pt idx="252">
                  <c:v>148.83201608548222</c:v>
                </c:pt>
                <c:pt idx="253">
                  <c:v>153.02763768219287</c:v>
                </c:pt>
                <c:pt idx="254">
                  <c:v>157.30357938801149</c:v>
                </c:pt>
                <c:pt idx="255">
                  <c:v>106.71477054858047</c:v>
                </c:pt>
                <c:pt idx="256">
                  <c:v>108.38918679015669</c:v>
                </c:pt>
                <c:pt idx="257">
                  <c:v>110.19871046125421</c:v>
                </c:pt>
                <c:pt idx="258">
                  <c:v>112.15629987801084</c:v>
                </c:pt>
                <c:pt idx="259">
                  <c:v>114.27572826393788</c:v>
                </c:pt>
                <c:pt idx="260">
                  <c:v>116.57135636927602</c:v>
                </c:pt>
                <c:pt idx="261">
                  <c:v>119.05775415567544</c:v>
                </c:pt>
                <c:pt idx="262">
                  <c:v>121.74912262165968</c:v>
                </c:pt>
                <c:pt idx="263">
                  <c:v>124.65846489531975</c:v>
                </c:pt>
                <c:pt idx="264">
                  <c:v>127.79646453644361</c:v>
                </c:pt>
                <c:pt idx="265">
                  <c:v>131.17005647132572</c:v>
                </c:pt>
                <c:pt idx="266">
                  <c:v>134.78073067846753</c:v>
                </c:pt>
                <c:pt idx="267">
                  <c:v>138.62269565853418</c:v>
                </c:pt>
                <c:pt idx="268">
                  <c:v>142.68114184623309</c:v>
                </c:pt>
                <c:pt idx="269">
                  <c:v>146.93095853717355</c:v>
                </c:pt>
                <c:pt idx="270">
                  <c:v>151.33632193470908</c:v>
                </c:pt>
                <c:pt idx="271">
                  <c:v>155.85152458355748</c:v>
                </c:pt>
                <c:pt idx="272">
                  <c:v>104.54293413230039</c:v>
                </c:pt>
                <c:pt idx="273">
                  <c:v>106.14968631721597</c:v>
                </c:pt>
                <c:pt idx="274">
                  <c:v>107.89181708417738</c:v>
                </c:pt>
                <c:pt idx="275">
                  <c:v>109.78352475674376</c:v>
                </c:pt>
                <c:pt idx="276">
                  <c:v>111.84023579687877</c:v>
                </c:pt>
                <c:pt idx="277">
                  <c:v>114.07847061859627</c:v>
                </c:pt>
                <c:pt idx="278">
                  <c:v>116.51556075792135</c:v>
                </c:pt>
                <c:pt idx="279">
                  <c:v>119.16915417127322</c:v>
                </c:pt>
                <c:pt idx="280">
                  <c:v>122.05643335197371</c:v>
                </c:pt>
                <c:pt idx="281">
                  <c:v>125.1929670667984</c:v>
                </c:pt>
                <c:pt idx="282">
                  <c:v>128.59113134063927</c:v>
                </c:pt>
                <c:pt idx="283">
                  <c:v>132.25808363284776</c:v>
                </c:pt>
                <c:pt idx="284">
                  <c:v>136.19337162910918</c:v>
                </c:pt>
                <c:pt idx="285">
                  <c:v>140.38641183817404</c:v>
                </c:pt>
                <c:pt idx="286">
                  <c:v>144.81426529846345</c:v>
                </c:pt>
                <c:pt idx="287">
                  <c:v>149.44030768294425</c:v>
                </c:pt>
                <c:pt idx="288">
                  <c:v>154.21443514404044</c:v>
                </c:pt>
              </c:numCache>
            </c:numRef>
          </c:yVal>
          <c:smooth val="0"/>
          <c:extLst>
            <c:ext xmlns:c16="http://schemas.microsoft.com/office/drawing/2014/chart" uri="{C3380CC4-5D6E-409C-BE32-E72D297353CC}">
              <c16:uniqueId val="{00000008-0146-452E-A903-479A794FCBBC}"/>
            </c:ext>
          </c:extLst>
        </c:ser>
        <c:ser>
          <c:idx val="0"/>
          <c:order val="9"/>
          <c:spPr>
            <a:ln w="28575">
              <a:noFill/>
            </a:ln>
          </c:spPr>
          <c:marker>
            <c:symbol val="diamond"/>
            <c:size val="3"/>
            <c:spPr>
              <a:ln>
                <a:solidFill>
                  <a:srgbClr val="0070C0"/>
                </a:solidFill>
              </a:ln>
            </c:spPr>
          </c:marker>
          <c:xVal>
            <c:numRef>
              <c:f>Pos1_F!$AN$2:$AN$291</c:f>
              <c:numCache>
                <c:formatCode>General</c:formatCode>
                <c:ptCount val="290"/>
                <c:pt idx="0">
                  <c:v>72.591669786228536</c:v>
                </c:pt>
                <c:pt idx="1">
                  <c:v>71.544287627069124</c:v>
                </c:pt>
                <c:pt idx="2">
                  <c:v>70.494545750266525</c:v>
                </c:pt>
                <c:pt idx="3">
                  <c:v>69.44734341107106</c:v>
                </c:pt>
                <c:pt idx="4">
                  <c:v>68.407898350854197</c:v>
                </c:pt>
                <c:pt idx="5">
                  <c:v>67.381656040249467</c:v>
                </c:pt>
                <c:pt idx="6">
                  <c:v>66.374180953666396</c:v>
                </c:pt>
                <c:pt idx="7">
                  <c:v>65.391033560665193</c:v>
                </c:pt>
                <c:pt idx="8">
                  <c:v>64.437638226636039</c:v>
                </c:pt>
                <c:pt idx="9">
                  <c:v>63.519148423982074</c:v>
                </c:pt>
                <c:pt idx="10">
                  <c:v>62.640316381059186</c:v>
                </c:pt>
                <c:pt idx="11">
                  <c:v>61.805374402123505</c:v>
                </c:pt>
                <c:pt idx="12">
                  <c:v>61.017934517216482</c:v>
                </c:pt>
                <c:pt idx="13">
                  <c:v>60.280911900675804</c:v>
                </c:pt>
                <c:pt idx="14">
                  <c:v>59.596475759529035</c:v>
                </c:pt>
                <c:pt idx="15">
                  <c:v>58.966029342106033</c:v>
                </c:pt>
                <c:pt idx="16">
                  <c:v>58.390218596969561</c:v>
                </c:pt>
                <c:pt idx="17">
                  <c:v>70.924017389198085</c:v>
                </c:pt>
                <c:pt idx="18">
                  <c:v>69.833730662691337</c:v>
                </c:pt>
                <c:pt idx="19">
                  <c:v>68.741632213364781</c:v>
                </c:pt>
                <c:pt idx="20">
                  <c:v>67.653036126626688</c:v>
                </c:pt>
                <c:pt idx="21">
                  <c:v>66.573610359735113</c:v>
                </c:pt>
                <c:pt idx="22">
                  <c:v>65.509276753668487</c:v>
                </c:pt>
                <c:pt idx="23">
                  <c:v>64.466090311716172</c:v>
                </c:pt>
                <c:pt idx="24">
                  <c:v>63.450101773522974</c:v>
                </c:pt>
                <c:pt idx="25">
                  <c:v>62.467209301670721</c:v>
                </c:pt>
                <c:pt idx="26">
                  <c:v>61.523006567789274</c:v>
                </c:pt>
                <c:pt idx="27">
                  <c:v>60.622635451218095</c:v>
                </c:pt>
                <c:pt idx="28">
                  <c:v>59.770651769948955</c:v>
                </c:pt>
                <c:pt idx="29">
                  <c:v>58.970911863752114</c:v>
                </c:pt>
                <c:pt idx="30">
                  <c:v>58.226486468596846</c:v>
                </c:pt>
                <c:pt idx="31">
                  <c:v>57.539606301644078</c:v>
                </c:pt>
                <c:pt idx="32">
                  <c:v>56.911641355318942</c:v>
                </c:pt>
                <c:pt idx="33">
                  <c:v>56.343113371360381</c:v>
                </c:pt>
                <c:pt idx="34">
                  <c:v>69.231977137490944</c:v>
                </c:pt>
                <c:pt idx="35">
                  <c:v>68.097350551980185</c:v>
                </c:pt>
                <c:pt idx="36">
                  <c:v>66.961398824862442</c:v>
                </c:pt>
                <c:pt idx="37">
                  <c:v>65.829865324372534</c:v>
                </c:pt>
                <c:pt idx="38">
                  <c:v>64.708887530315039</c:v>
                </c:pt>
                <c:pt idx="39">
                  <c:v>63.604887932109051</c:v>
                </c:pt>
                <c:pt idx="40">
                  <c:v>62.524441083975056</c:v>
                </c:pt>
                <c:pt idx="41">
                  <c:v>61.474121123352063</c:v>
                </c:pt>
                <c:pt idx="42">
                  <c:v>60.460336162926829</c:v>
                </c:pt>
                <c:pt idx="43">
                  <c:v>59.489157746627853</c:v>
                </c:pt>
                <c:pt idx="44">
                  <c:v>58.56615474391095</c:v>
                </c:pt>
                <c:pt idx="45">
                  <c:v>57.696241422348031</c:v>
                </c:pt>
                <c:pt idx="46">
                  <c:v>56.88354886068862</c:v>
                </c:pt>
                <c:pt idx="47">
                  <c:v>56.131327349024389</c:v>
                </c:pt>
                <c:pt idx="48">
                  <c:v>55.441885116656699</c:v>
                </c:pt>
                <c:pt idx="49">
                  <c:v>54.816565901953645</c:v>
                </c:pt>
                <c:pt idx="50">
                  <c:v>54.255764880505502</c:v>
                </c:pt>
                <c:pt idx="51">
                  <c:v>67.521016798188711</c:v>
                </c:pt>
                <c:pt idx="52">
                  <c:v>66.34082523834762</c:v>
                </c:pt>
                <c:pt idx="53">
                  <c:v>65.159711631733757</c:v>
                </c:pt>
                <c:pt idx="54">
                  <c:v>63.983857535152097</c:v>
                </c:pt>
                <c:pt idx="55">
                  <c:v>62.819884027851771</c:v>
                </c:pt>
                <c:pt idx="56">
                  <c:v>61.674733982938619</c:v>
                </c:pt>
                <c:pt idx="57">
                  <c:v>60.555527054302701</c:v>
                </c:pt>
                <c:pt idx="58">
                  <c:v>59.469391854078239</c:v>
                </c:pt>
                <c:pt idx="59">
                  <c:v>58.423282244296402</c:v>
                </c:pt>
                <c:pt idx="60">
                  <c:v>57.423786806721409</c:v>
                </c:pt>
                <c:pt idx="61">
                  <c:v>56.476942065571478</c:v>
                </c:pt>
                <c:pt idx="62">
                  <c:v>55.588060640793884</c:v>
                </c:pt>
                <c:pt idx="63">
                  <c:v>54.761585027737198</c:v>
                </c:pt>
                <c:pt idx="64">
                  <c:v>54.000976102485701</c:v>
                </c:pt>
                <c:pt idx="65">
                  <c:v>53.308642879020596</c:v>
                </c:pt>
                <c:pt idx="66">
                  <c:v>52.685916789014577</c:v>
                </c:pt>
                <c:pt idx="67">
                  <c:v>52.133070221885916</c:v>
                </c:pt>
                <c:pt idx="68">
                  <c:v>65.797201242059344</c:v>
                </c:pt>
                <c:pt idx="69">
                  <c:v>64.570475788183657</c:v>
                </c:pt>
                <c:pt idx="70">
                  <c:v>63.343124770549323</c:v>
                </c:pt>
                <c:pt idx="71">
                  <c:v>62.121769958007135</c:v>
                </c:pt>
                <c:pt idx="72">
                  <c:v>60.913523398167008</c:v>
                </c:pt>
                <c:pt idx="73">
                  <c:v>59.725861998758262</c:v>
                </c:pt>
                <c:pt idx="74">
                  <c:v>58.566471091500475</c:v>
                </c:pt>
                <c:pt idx="75">
                  <c:v>57.443061464015116</c:v>
                </c:pt>
                <c:pt idx="76">
                  <c:v>56.363167154400536</c:v>
                </c:pt>
                <c:pt idx="77">
                  <c:v>55.333933850400051</c:v>
                </c:pt>
                <c:pt idx="78">
                  <c:v>54.361909649886854</c:v>
                </c:pt>
                <c:pt idx="79">
                  <c:v>53.452850880072802</c:v>
                </c:pt>
                <c:pt idx="80">
                  <c:v>52.611555394577422</c:v>
                </c:pt>
                <c:pt idx="81">
                  <c:v>51.841734182432518</c:v>
                </c:pt>
                <c:pt idx="82">
                  <c:v>51.145929337483672</c:v>
                </c:pt>
                <c:pt idx="83">
                  <c:v>50.525482751661514</c:v>
                </c:pt>
                <c:pt idx="84">
                  <c:v>49.980555766409502</c:v>
                </c:pt>
                <c:pt idx="85">
                  <c:v>64.067128043724907</c:v>
                </c:pt>
                <c:pt idx="86">
                  <c:v>62.793200997157875</c:v>
                </c:pt>
                <c:pt idx="87">
                  <c:v>61.518814831026248</c:v>
                </c:pt>
                <c:pt idx="88">
                  <c:v>60.251025356834703</c:v>
                </c:pt>
                <c:pt idx="89">
                  <c:v>58.997434737942392</c:v>
                </c:pt>
                <c:pt idx="90">
                  <c:v>57.766059838283958</c:v>
                </c:pt>
                <c:pt idx="91">
                  <c:v>56.565165606508259</c:v>
                </c:pt>
                <c:pt idx="92">
                  <c:v>55.403067778400434</c:v>
                </c:pt>
                <c:pt idx="93">
                  <c:v>54.28791234573373</c:v>
                </c:pt>
                <c:pt idx="94">
                  <c:v>53.227442228932155</c:v>
                </c:pt>
                <c:pt idx="95">
                  <c:v>52.228763990202417</c:v>
                </c:pt>
                <c:pt idx="96">
                  <c:v>51.298128824291638</c:v>
                </c:pt>
                <c:pt idx="97">
                  <c:v>50.440742136597301</c:v>
                </c:pt>
                <c:pt idx="98">
                  <c:v>49.660614588983265</c:v>
                </c:pt>
                <c:pt idx="99">
                  <c:v>48.960464602221506</c:v>
                </c:pt>
                <c:pt idx="100">
                  <c:v>48.341678227870005</c:v>
                </c:pt>
                <c:pt idx="101">
                  <c:v>47.804327531155195</c:v>
                </c:pt>
                <c:pt idx="102">
                  <c:v>62.337840627813492</c:v>
                </c:pt>
                <c:pt idx="103">
                  <c:v>61.016387748436401</c:v>
                </c:pt>
                <c:pt idx="104">
                  <c:v>59.694489348663716</c:v>
                </c:pt>
                <c:pt idx="105">
                  <c:v>58.379619715117876</c:v>
                </c:pt>
                <c:pt idx="106">
                  <c:v>57.079860578569821</c:v>
                </c:pt>
                <c:pt idx="107">
                  <c:v>55.803765261561459</c:v>
                </c:pt>
                <c:pt idx="108">
                  <c:v>54.560183823038436</c:v>
                </c:pt>
                <c:pt idx="109">
                  <c:v>53.358053012436564</c:v>
                </c:pt>
                <c:pt idx="110">
                  <c:v>52.206158332714146</c:v>
                </c:pt>
                <c:pt idx="111">
                  <c:v>51.112878954785565</c:v>
                </c:pt>
                <c:pt idx="112">
                  <c:v>50.085929182844254</c:v>
                </c:pt>
                <c:pt idx="113">
                  <c:v>49.132112169076017</c:v>
                </c:pt>
                <c:pt idx="114">
                  <c:v>48.257102190266615</c:v>
                </c:pt>
                <c:pt idx="115">
                  <c:v>47.465270734460631</c:v>
                </c:pt>
                <c:pt idx="116">
                  <c:v>46.759568828861788</c:v>
                </c:pt>
                <c:pt idx="117">
                  <c:v>46.141473674288086</c:v>
                </c:pt>
                <c:pt idx="118">
                  <c:v>45.611002225444558</c:v>
                </c:pt>
                <c:pt idx="119">
                  <c:v>60.616720677640295</c:v>
                </c:pt>
                <c:pt idx="120">
                  <c:v>59.247798819078049</c:v>
                </c:pt>
                <c:pt idx="121">
                  <c:v>57.878271086155785</c:v>
                </c:pt>
                <c:pt idx="122">
                  <c:v>56.516004266669036</c:v>
                </c:pt>
                <c:pt idx="123">
                  <c:v>55.169538069491637</c:v>
                </c:pt>
                <c:pt idx="124">
                  <c:v>53.847947699940612</c:v>
                </c:pt>
                <c:pt idx="125">
                  <c:v>52.560663478289598</c:v>
                </c:pt>
                <c:pt idx="126">
                  <c:v>51.317250528976302</c:v>
                </c:pt>
                <c:pt idx="127">
                  <c:v>50.127155301442677</c:v>
                </c:pt>
                <c:pt idx="128">
                  <c:v>48.999429553734693</c:v>
                </c:pt>
                <c:pt idx="129">
                  <c:v>47.942445994502862</c:v>
                </c:pt>
                <c:pt idx="130">
                  <c:v>46.963622519488425</c:v>
                </c:pt>
                <c:pt idx="131">
                  <c:v>46.069173365586856</c:v>
                </c:pt>
                <c:pt idx="132">
                  <c:v>45.263905092766656</c:v>
                </c:pt>
                <c:pt idx="133">
                  <c:v>44.551072841550237</c:v>
                </c:pt>
                <c:pt idx="134">
                  <c:v>43.932307856089501</c:v>
                </c:pt>
                <c:pt idx="135">
                  <c:v>43.407621233266191</c:v>
                </c:pt>
                <c:pt idx="136">
                  <c:v>58.911362961817296</c:v>
                </c:pt>
                <c:pt idx="137">
                  <c:v>57.495441395335476</c:v>
                </c:pt>
                <c:pt idx="138">
                  <c:v>56.078561439434175</c:v>
                </c:pt>
                <c:pt idx="139">
                  <c:v>54.668945289991235</c:v>
                </c:pt>
                <c:pt idx="140">
                  <c:v>53.27555688968593</c:v>
                </c:pt>
                <c:pt idx="141">
                  <c:v>51.907966136983511</c:v>
                </c:pt>
                <c:pt idx="142">
                  <c:v>50.576166502304105</c:v>
                </c:pt>
                <c:pt idx="143">
                  <c:v>49.2903479512498</c:v>
                </c:pt>
                <c:pt idx="144">
                  <c:v>48.060630927786143</c:v>
                </c:pt>
                <c:pt idx="145">
                  <c:v>46.896771364619276</c:v>
                </c:pt>
                <c:pt idx="146">
                  <c:v>45.80785086240207</c:v>
                </c:pt>
                <c:pt idx="147">
                  <c:v>44.801969785382887</c:v>
                </c:pt>
                <c:pt idx="148">
                  <c:v>43.885963440679475</c:v>
                </c:pt>
                <c:pt idx="149">
                  <c:v>43.06516211675897</c:v>
                </c:pt>
                <c:pt idx="150">
                  <c:v>42.343214056856539</c:v>
                </c:pt>
                <c:pt idx="151">
                  <c:v>41.721986234345934</c:v>
                </c:pt>
                <c:pt idx="152">
                  <c:v>41.201551328127501</c:v>
                </c:pt>
                <c:pt idx="153">
                  <c:v>57.229437034068681</c:v>
                </c:pt>
                <c:pt idx="154">
                  <c:v>55.767420975841304</c:v>
                </c:pt>
                <c:pt idx="155">
                  <c:v>54.303887825156274</c:v>
                </c:pt>
                <c:pt idx="156">
                  <c:v>52.847366656365537</c:v>
                </c:pt>
                <c:pt idx="157">
                  <c:v>51.407198975673424</c:v>
                </c:pt>
                <c:pt idx="158">
                  <c:v>49.993408269560675</c:v>
                </c:pt>
                <c:pt idx="159">
                  <c:v>48.616519931751682</c:v>
                </c:pt>
                <c:pt idx="160">
                  <c:v>47.287332001358443</c:v>
                </c:pt>
                <c:pt idx="161">
                  <c:v>46.016640932360602</c:v>
                </c:pt>
                <c:pt idx="162">
                  <c:v>44.814931014146147</c:v>
                </c:pt>
                <c:pt idx="163">
                  <c:v>43.69204077097271</c:v>
                </c:pt>
                <c:pt idx="164">
                  <c:v>42.656824208063696</c:v>
                </c:pt>
                <c:pt idx="165">
                  <c:v>41.716828481537199</c:v>
                </c:pt>
                <c:pt idx="166">
                  <c:v>40.878011644101889</c:v>
                </c:pt>
                <c:pt idx="167">
                  <c:v>40.144523744396245</c:v>
                </c:pt>
                <c:pt idx="168">
                  <c:v>39.518571141044553</c:v>
                </c:pt>
                <c:pt idx="169">
                  <c:v>39.000377336388382</c:v>
                </c:pt>
                <c:pt idx="170">
                  <c:v>55.578541274303738</c:v>
                </c:pt>
                <c:pt idx="171">
                  <c:v>54.071786449091825</c:v>
                </c:pt>
                <c:pt idx="172">
                  <c:v>52.562741091598028</c:v>
                </c:pt>
                <c:pt idx="173">
                  <c:v>51.060181361002215</c:v>
                </c:pt>
                <c:pt idx="174">
                  <c:v>49.573766419900281</c:v>
                </c:pt>
                <c:pt idx="175">
                  <c:v>48.113917382494847</c:v>
                </c:pt>
                <c:pt idx="176">
                  <c:v>46.691644555145317</c:v>
                </c:pt>
                <c:pt idx="177">
                  <c:v>45.318321644103911</c:v>
                </c:pt>
                <c:pt idx="178">
                  <c:v>44.005409083637339</c:v>
                </c:pt>
                <c:pt idx="179">
                  <c:v>42.764132971500196</c:v>
                </c:pt>
                <c:pt idx="180">
                  <c:v>41.605131149651172</c:v>
                </c:pt>
                <c:pt idx="181">
                  <c:v>40.538083401461947</c:v>
                </c:pt>
                <c:pt idx="182">
                  <c:v>39.571347935971481</c:v>
                </c:pt>
                <c:pt idx="183">
                  <c:v>38.711630357847007</c:v>
                </c:pt>
                <c:pt idx="184">
                  <c:v>37.963713004061134</c:v>
                </c:pt>
                <c:pt idx="185">
                  <c:v>37.330270718069499</c:v>
                </c:pt>
                <c:pt idx="186">
                  <c:v>36.811793138860857</c:v>
                </c:pt>
                <c:pt idx="187">
                  <c:v>53.966055346336958</c:v>
                </c:pt>
                <c:pt idx="188">
                  <c:v>52.416372797451032</c:v>
                </c:pt>
                <c:pt idx="189">
                  <c:v>50.863409701917071</c:v>
                </c:pt>
                <c:pt idx="190">
                  <c:v>49.316118989622062</c:v>
                </c:pt>
                <c:pt idx="191">
                  <c:v>47.784404601421251</c:v>
                </c:pt>
                <c:pt idx="192">
                  <c:v>46.279014031283772</c:v>
                </c:pt>
                <c:pt idx="193">
                  <c:v>44.811378375433598</c:v>
                </c:pt>
                <c:pt idx="194">
                  <c:v>43.393396622639656</c:v>
                </c:pt>
                <c:pt idx="195">
                  <c:v>42.037163798506306</c:v>
                </c:pt>
                <c:pt idx="196">
                  <c:v>40.754646495086973</c:v>
                </c:pt>
                <c:pt idx="197">
                  <c:v>39.557314369997627</c:v>
                </c:pt>
                <c:pt idx="198">
                  <c:v>38.455742309606158</c:v>
                </c:pt>
                <c:pt idx="199">
                  <c:v>37.459204694756387</c:v>
                </c:pt>
                <c:pt idx="200">
                  <c:v>36.575289641524584</c:v>
                </c:pt>
                <c:pt idx="201">
                  <c:v>35.809565705086548</c:v>
                </c:pt>
                <c:pt idx="202">
                  <c:v>35.16533448449141</c:v>
                </c:pt>
                <c:pt idx="203">
                  <c:v>34.643498233574483</c:v>
                </c:pt>
                <c:pt idx="204">
                  <c:v>52.398997282192582</c:v>
                </c:pt>
                <c:pt idx="205">
                  <c:v>50.808648031428831</c:v>
                </c:pt>
                <c:pt idx="206">
                  <c:v>49.213817591370798</c:v>
                </c:pt>
                <c:pt idx="207">
                  <c:v>47.623556201395502</c:v>
                </c:pt>
                <c:pt idx="208">
                  <c:v>46.047927681844683</c:v>
                </c:pt>
                <c:pt idx="209">
                  <c:v>44.497919603557172</c:v>
                </c:pt>
                <c:pt idx="210">
                  <c:v>42.985301824501512</c:v>
                </c:pt>
                <c:pt idx="211">
                  <c:v>41.522428177989973</c:v>
                </c:pt>
                <c:pt idx="212">
                  <c:v>40.121978066782404</c:v>
                </c:pt>
                <c:pt idx="213">
                  <c:v>38.79663778527015</c:v>
                </c:pt>
                <c:pt idx="214">
                  <c:v>37.558725933847377</c:v>
                </c:pt>
                <c:pt idx="215">
                  <c:v>36.419773611339373</c:v>
                </c:pt>
                <c:pt idx="216">
                  <c:v>35.390078146390067</c:v>
                </c:pt>
                <c:pt idx="217">
                  <c:v>34.478258247195008</c:v>
                </c:pt>
                <c:pt idx="218">
                  <c:v>33.690846931259365</c:v>
                </c:pt>
                <c:pt idx="219">
                  <c:v>33.031963832489716</c:v>
                </c:pt>
                <c:pt idx="220">
                  <c:v>32.503107544606316</c:v>
                </c:pt>
                <c:pt idx="221">
                  <c:v>50.8838910600997</c:v>
                </c:pt>
                <c:pt idx="222">
                  <c:v>49.255570594054461</c:v>
                </c:pt>
                <c:pt idx="223">
                  <c:v>47.621372203102979</c:v>
                </c:pt>
                <c:pt idx="224">
                  <c:v>45.990356856607043</c:v>
                </c:pt>
                <c:pt idx="225">
                  <c:v>44.372653056905037</c:v>
                </c:pt>
                <c:pt idx="226">
                  <c:v>42.779388153426922</c:v>
                </c:pt>
                <c:pt idx="227">
                  <c:v>41.222570808854201</c:v>
                </c:pt>
                <c:pt idx="228">
                  <c:v>39.714917679914599</c:v>
                </c:pt>
                <c:pt idx="229">
                  <c:v>38.269618156125695</c:v>
                </c:pt>
                <c:pt idx="230">
                  <c:v>36.900032737984738</c:v>
                </c:pt>
                <c:pt idx="231">
                  <c:v>35.619323991122947</c:v>
                </c:pt>
                <c:pt idx="232">
                  <c:v>34.440024772445895</c:v>
                </c:pt>
                <c:pt idx="233">
                  <c:v>33.373557199751666</c:v>
                </c:pt>
                <c:pt idx="234">
                  <c:v>32.42972752351654</c:v>
                </c:pt>
                <c:pt idx="235">
                  <c:v>31.616235191831151</c:v>
                </c:pt>
                <c:pt idx="236">
                  <c:v>30.9382457588633</c:v>
                </c:pt>
                <c:pt idx="237">
                  <c:v>30.398082302384129</c:v>
                </c:pt>
                <c:pt idx="238">
                  <c:v>49.426649780490379</c:v>
                </c:pt>
                <c:pt idx="239">
                  <c:v>47.763462664522606</c:v>
                </c:pt>
                <c:pt idx="240">
                  <c:v>46.092828344047</c:v>
                </c:pt>
                <c:pt idx="241">
                  <c:v>44.423727485770428</c:v>
                </c:pt>
                <c:pt idx="242">
                  <c:v>42.766250321477258</c:v>
                </c:pt>
                <c:pt idx="243">
                  <c:v>41.131551719508515</c:v>
                </c:pt>
                <c:pt idx="244">
                  <c:v>39.531762269623194</c:v>
                </c:pt>
                <c:pt idx="245">
                  <c:v>37.979847229966616</c:v>
                </c:pt>
                <c:pt idx="246">
                  <c:v>36.489404590602547</c:v>
                </c:pt>
                <c:pt idx="247">
                  <c:v>35.07439347259195</c:v>
                </c:pt>
                <c:pt idx="248">
                  <c:v>33.748785472726325</c:v>
                </c:pt>
                <c:pt idx="249">
                  <c:v>32.526135670421588</c:v>
                </c:pt>
                <c:pt idx="250">
                  <c:v>31.419078298438901</c:v>
                </c:pt>
                <c:pt idx="251">
                  <c:v>30.438765524789428</c:v>
                </c:pt>
                <c:pt idx="252">
                  <c:v>29.594285826844636</c:v>
                </c:pt>
                <c:pt idx="253">
                  <c:v>28.892117809456234</c:v>
                </c:pt>
                <c:pt idx="254">
                  <c:v>28.335689773501514</c:v>
                </c:pt>
                <c:pt idx="255">
                  <c:v>48.032478467938205</c:v>
                </c:pt>
                <c:pt idx="256">
                  <c:v>46.337903655594289</c:v>
                </c:pt>
                <c:pt idx="257">
                  <c:v>44.634172316086719</c:v>
                </c:pt>
                <c:pt idx="258">
                  <c:v>42.930092554093584</c:v>
                </c:pt>
                <c:pt idx="259">
                  <c:v>41.235608981839462</c:v>
                </c:pt>
                <c:pt idx="260">
                  <c:v>39.561782879910226</c:v>
                </c:pt>
                <c:pt idx="261">
                  <c:v>37.920735268286073</c:v>
                </c:pt>
                <c:pt idx="262">
                  <c:v>36.3255443148674</c:v>
                </c:pt>
                <c:pt idx="263">
                  <c:v>34.790086521773276</c:v>
                </c:pt>
                <c:pt idx="264">
                  <c:v>33.328809026889132</c:v>
                </c:pt>
                <c:pt idx="265">
                  <c:v>31.956419041994806</c:v>
                </c:pt>
                <c:pt idx="266">
                  <c:v>30.687477582421348</c:v>
                </c:pt>
                <c:pt idx="267">
                  <c:v>29.535890618419398</c:v>
                </c:pt>
                <c:pt idx="268">
                  <c:v>28.514304142870664</c:v>
                </c:pt>
                <c:pt idx="269">
                  <c:v>27.633431707855159</c:v>
                </c:pt>
                <c:pt idx="270">
                  <c:v>26.901371681646729</c:v>
                </c:pt>
                <c:pt idx="271">
                  <c:v>26.322999590241636</c:v>
                </c:pt>
                <c:pt idx="272">
                  <c:v>46.705799270553179</c:v>
                </c:pt>
                <c:pt idx="273">
                  <c:v>44.983646890775077</c:v>
                </c:pt>
                <c:pt idx="274">
                  <c:v>43.250529438404165</c:v>
                </c:pt>
                <c:pt idx="275">
                  <c:v>41.514992617761116</c:v>
                </c:pt>
                <c:pt idx="276">
                  <c:v>39.786727764258934</c:v>
                </c:pt>
                <c:pt idx="277">
                  <c:v>38.076576839585606</c:v>
                </c:pt>
                <c:pt idx="278">
                  <c:v>36.396508983888964</c:v>
                </c:pt>
                <c:pt idx="279">
                  <c:v>34.759560653549855</c:v>
                </c:pt>
                <c:pt idx="280">
                  <c:v>33.179728207400579</c:v>
                </c:pt>
                <c:pt idx="281">
                  <c:v>31.67179762553738</c:v>
                </c:pt>
                <c:pt idx="282">
                  <c:v>30.251091522656701</c:v>
                </c:pt>
                <c:pt idx="283">
                  <c:v>28.933110465220842</c:v>
                </c:pt>
                <c:pt idx="284">
                  <c:v>27.733046929989431</c:v>
                </c:pt>
                <c:pt idx="285">
                  <c:v>26.6651604122818</c:v>
                </c:pt>
                <c:pt idx="286">
                  <c:v>25.742025495269122</c:v>
                </c:pt>
                <c:pt idx="287">
                  <c:v>24.973702310815863</c:v>
                </c:pt>
                <c:pt idx="288">
                  <c:v>24.366924677401389</c:v>
                </c:pt>
              </c:numCache>
            </c:numRef>
          </c:xVal>
          <c:yVal>
            <c:numRef>
              <c:f>Pos1_F!$AO$2:$AO$291</c:f>
              <c:numCache>
                <c:formatCode>General</c:formatCode>
                <c:ptCount val="290"/>
                <c:pt idx="0">
                  <c:v>47.589288396906653</c:v>
                </c:pt>
                <c:pt idx="1">
                  <c:v>45.710088340254167</c:v>
                </c:pt>
                <c:pt idx="2">
                  <c:v>43.768391577862964</c:v>
                </c:pt>
                <c:pt idx="3">
                  <c:v>41.765707881205678</c:v>
                </c:pt>
                <c:pt idx="4">
                  <c:v>39.704237921066316</c:v>
                </c:pt>
                <c:pt idx="5">
                  <c:v>37.586920378124759</c:v>
                </c:pt>
                <c:pt idx="6">
                  <c:v>35.417463215504846</c:v>
                </c:pt>
                <c:pt idx="7">
                  <c:v>33.200354769624447</c:v>
                </c:pt>
                <c:pt idx="8">
                  <c:v>30.940850819631091</c:v>
                </c:pt>
                <c:pt idx="9">
                  <c:v>28.644934767036833</c:v>
                </c:pt>
                <c:pt idx="10">
                  <c:v>26.319249489375924</c:v>
                </c:pt>
                <c:pt idx="11">
                  <c:v>23.971001246505441</c:v>
                </c:pt>
                <c:pt idx="12">
                  <c:v>21.607838061700502</c:v>
                </c:pt>
                <c:pt idx="13">
                  <c:v>19.237707054843501</c:v>
                </c:pt>
                <c:pt idx="14">
                  <c:v>16.86869702059003</c:v>
                </c:pt>
                <c:pt idx="15">
                  <c:v>14.50887387722352</c:v>
                </c:pt>
                <c:pt idx="16">
                  <c:v>12.166117272750499</c:v>
                </c:pt>
                <c:pt idx="17">
                  <c:v>48.892368841436408</c:v>
                </c:pt>
                <c:pt idx="18">
                  <c:v>46.996045028265549</c:v>
                </c:pt>
                <c:pt idx="19">
                  <c:v>45.032296713212943</c:v>
                </c:pt>
                <c:pt idx="20">
                  <c:v>43.002321212555714</c:v>
                </c:pt>
                <c:pt idx="21">
                  <c:v>40.908061469537166</c:v>
                </c:pt>
                <c:pt idx="22">
                  <c:v>38.752270497762602</c:v>
                </c:pt>
                <c:pt idx="23">
                  <c:v>36.538559857058523</c:v>
                </c:pt>
                <c:pt idx="24">
                  <c:v>34.271426587402999</c:v>
                </c:pt>
                <c:pt idx="25">
                  <c:v>31.956253358712409</c:v>
                </c:pt>
                <c:pt idx="26">
                  <c:v>29.599277522329135</c:v>
                </c:pt>
                <c:pt idx="27">
                  <c:v>27.207526310192812</c:v>
                </c:pt>
                <c:pt idx="28">
                  <c:v>24.788717563601324</c:v>
                </c:pt>
                <c:pt idx="29">
                  <c:v>22.351127921345565</c:v>
                </c:pt>
                <c:pt idx="30">
                  <c:v>19.903433091874565</c:v>
                </c:pt>
                <c:pt idx="31">
                  <c:v>17.454527342260825</c:v>
                </c:pt>
                <c:pt idx="32">
                  <c:v>15.013331310851843</c:v>
                </c:pt>
                <c:pt idx="33">
                  <c:v>12.588598397118362</c:v>
                </c:pt>
                <c:pt idx="34">
                  <c:v>50.249297066866269</c:v>
                </c:pt>
                <c:pt idx="35">
                  <c:v>48.338180173925629</c:v>
                </c:pt>
                <c:pt idx="36">
                  <c:v>46.354458166346937</c:v>
                </c:pt>
                <c:pt idx="37">
                  <c:v>44.298940145823487</c:v>
                </c:pt>
                <c:pt idx="38">
                  <c:v>42.173232538333089</c:v>
                </c:pt>
                <c:pt idx="39">
                  <c:v>39.979824138455079</c:v>
                </c:pt>
                <c:pt idx="40">
                  <c:v>37.722155828643309</c:v>
                </c:pt>
                <c:pt idx="41">
                  <c:v>35.404667983493056</c:v>
                </c:pt>
                <c:pt idx="42">
                  <c:v>33.032818600932018</c:v>
                </c:pt>
                <c:pt idx="43">
                  <c:v>30.613065969062294</c:v>
                </c:pt>
                <c:pt idx="44">
                  <c:v>28.152811284962262</c:v>
                </c:pt>
                <c:pt idx="45">
                  <c:v>25.660299082878222</c:v>
                </c:pt>
                <c:pt idx="46">
                  <c:v>23.144476449442379</c:v>
                </c:pt>
                <c:pt idx="47">
                  <c:v>20.61481549390297</c:v>
                </c:pt>
                <c:pt idx="48">
                  <c:v>18.08110696889462</c:v>
                </c:pt>
                <c:pt idx="49">
                  <c:v>15.553235814319708</c:v>
                </c:pt>
                <c:pt idx="50">
                  <c:v>13.040951276774774</c:v>
                </c:pt>
                <c:pt idx="51">
                  <c:v>51.661861955486671</c:v>
                </c:pt>
                <c:pt idx="52">
                  <c:v>49.738684603137507</c:v>
                </c:pt>
                <c:pt idx="53">
                  <c:v>47.737489485681238</c:v>
                </c:pt>
                <c:pt idx="54">
                  <c:v>45.658611972436162</c:v>
                </c:pt>
                <c:pt idx="55">
                  <c:v>43.503230647636848</c:v>
                </c:pt>
                <c:pt idx="56">
                  <c:v>41.273476405525564</c:v>
                </c:pt>
                <c:pt idx="57">
                  <c:v>38.972527944691237</c:v>
                </c:pt>
                <c:pt idx="58">
                  <c:v>36.604685106560673</c:v>
                </c:pt>
                <c:pt idx="59">
                  <c:v>34.17541106104548</c:v>
                </c:pt>
                <c:pt idx="60">
                  <c:v>31.691334770508654</c:v>
                </c:pt>
                <c:pt idx="61">
                  <c:v>29.16020667332818</c:v>
                </c:pt>
                <c:pt idx="62">
                  <c:v>26.59080320375347</c:v>
                </c:pt>
                <c:pt idx="63">
                  <c:v>23.992779496390472</c:v>
                </c:pt>
                <c:pt idx="64">
                  <c:v>21.376474076144241</c:v>
                </c:pt>
                <c:pt idx="65">
                  <c:v>18.752673964206807</c:v>
                </c:pt>
                <c:pt idx="66">
                  <c:v>16.132352766027267</c:v>
                </c:pt>
                <c:pt idx="67">
                  <c:v>13.526397280215912</c:v>
                </c:pt>
                <c:pt idx="68">
                  <c:v>53.131731266769549</c:v>
                </c:pt>
                <c:pt idx="69">
                  <c:v>51.199664436502175</c:v>
                </c:pt>
                <c:pt idx="70">
                  <c:v>49.183966135406443</c:v>
                </c:pt>
                <c:pt idx="71">
                  <c:v>47.084402838532952</c:v>
                </c:pt>
                <c:pt idx="72">
                  <c:v>44.901620818130297</c:v>
                </c:pt>
                <c:pt idx="73">
                  <c:v>42.637282753020074</c:v>
                </c:pt>
                <c:pt idx="74">
                  <c:v>40.29419391302487</c:v>
                </c:pt>
                <c:pt idx="75">
                  <c:v>37.876407724925812</c:v>
                </c:pt>
                <c:pt idx="76">
                  <c:v>35.389299387449597</c:v>
                </c:pt>
                <c:pt idx="77">
                  <c:v>32.839596039414801</c:v>
                </c:pt>
                <c:pt idx="78">
                  <c:v>30.235353160980267</c:v>
                </c:pt>
                <c:pt idx="79">
                  <c:v>27.58586963700694</c:v>
                </c:pt>
                <c:pt idx="80">
                  <c:v>24.901538231136868</c:v>
                </c:pt>
                <c:pt idx="81">
                  <c:v>22.193633789540129</c:v>
                </c:pt>
                <c:pt idx="82">
                  <c:v>19.474047663411326</c:v>
                </c:pt>
                <c:pt idx="83">
                  <c:v>16.754982706902933</c:v>
                </c:pt>
                <c:pt idx="84">
                  <c:v>14.048627791602181</c:v>
                </c:pt>
                <c:pt idx="85">
                  <c:v>54.660408852380883</c:v>
                </c:pt>
                <c:pt idx="86">
                  <c:v>52.723096647175439</c:v>
                </c:pt>
                <c:pt idx="87">
                  <c:v>50.696381245280406</c:v>
                </c:pt>
                <c:pt idx="88">
                  <c:v>48.579356077817046</c:v>
                </c:pt>
                <c:pt idx="89">
                  <c:v>46.372017360432594</c:v>
                </c:pt>
                <c:pt idx="90">
                  <c:v>44.075431438277981</c:v>
                </c:pt>
                <c:pt idx="91">
                  <c:v>41.691896752334074</c:v>
                </c:pt>
                <c:pt idx="92">
                  <c:v>39.225088655707054</c:v>
                </c:pt>
                <c:pt idx="93">
                  <c:v>36.680173200820327</c:v>
                </c:pt>
                <c:pt idx="94">
                  <c:v>34.063874920985938</c:v>
                </c:pt>
                <c:pt idx="95">
                  <c:v>31.384484110007605</c:v>
                </c:pt>
                <c:pt idx="96">
                  <c:v>28.651791627577779</c:v>
                </c:pt>
                <c:pt idx="97">
                  <c:v>25.876944026007809</c:v>
                </c:pt>
                <c:pt idx="98">
                  <c:v>23.072218583740884</c:v>
                </c:pt>
                <c:pt idx="99">
                  <c:v>20.250725919873812</c:v>
                </c:pt>
                <c:pt idx="100">
                  <c:v>17.426056079676016</c:v>
                </c:pt>
                <c:pt idx="101">
                  <c:v>14.61189091376035</c:v>
                </c:pt>
                <c:pt idx="102">
                  <c:v>56.249186210842751</c:v>
                </c:pt>
                <c:pt idx="103">
                  <c:v>54.310777264640237</c:v>
                </c:pt>
                <c:pt idx="104">
                  <c:v>52.277092321529089</c:v>
                </c:pt>
                <c:pt idx="105">
                  <c:v>50.146440007195594</c:v>
                </c:pt>
                <c:pt idx="106">
                  <c:v>47.918036039768175</c:v>
                </c:pt>
                <c:pt idx="107">
                  <c:v>45.592203927175618</c:v>
                </c:pt>
                <c:pt idx="108">
                  <c:v>43.17057764497266</c:v>
                </c:pt>
                <c:pt idx="109">
                  <c:v>40.656293215417399</c:v>
                </c:pt>
                <c:pt idx="110">
                  <c:v>38.054152725102576</c:v>
                </c:pt>
                <c:pt idx="111">
                  <c:v>35.370741848283934</c:v>
                </c:pt>
                <c:pt idx="112">
                  <c:v>32.614481207792771</c:v>
                </c:pt>
                <c:pt idx="113">
                  <c:v>29.795593705418504</c:v>
                </c:pt>
                <c:pt idx="114">
                  <c:v>26.925974832572447</c:v>
                </c:pt>
                <c:pt idx="115">
                  <c:v>24.018960952232689</c:v>
                </c:pt>
                <c:pt idx="116">
                  <c:v>21.089000924758384</c:v>
                </c:pt>
                <c:pt idx="117">
                  <c:v>18.151247784121772</c:v>
                </c:pt>
                <c:pt idx="118">
                  <c:v>15.221097481939438</c:v>
                </c:pt>
                <c:pt idx="119">
                  <c:v>57.899088586631223</c:v>
                </c:pt>
                <c:pt idx="120">
                  <c:v>55.964262046007057</c:v>
                </c:pt>
                <c:pt idx="121">
                  <c:v>53.928258227126598</c:v>
                </c:pt>
                <c:pt idx="122">
                  <c:v>51.788483864614491</c:v>
                </c:pt>
                <c:pt idx="123">
                  <c:v>49.54323259333627</c:v>
                </c:pt>
                <c:pt idx="124">
                  <c:v>47.191920527751606</c:v>
                </c:pt>
                <c:pt idx="125">
                  <c:v>44.735333911869461</c:v>
                </c:pt>
                <c:pt idx="126">
                  <c:v>42.175875023846181</c:v>
                </c:pt>
                <c:pt idx="127">
                  <c:v>39.517787549004296</c:v>
                </c:pt>
                <c:pt idx="128">
                  <c:v>36.767338268057514</c:v>
                </c:pt>
                <c:pt idx="129">
                  <c:v>33.932929251708046</c:v>
                </c:pt>
                <c:pt idx="130">
                  <c:v>31.025115055105509</c:v>
                </c:pt>
                <c:pt idx="131">
                  <c:v>28.056503746489991</c:v>
                </c:pt>
                <c:pt idx="132">
                  <c:v>25.041529486141183</c:v>
                </c:pt>
                <c:pt idx="133">
                  <c:v>21.996097319425459</c:v>
                </c:pt>
                <c:pt idx="134">
                  <c:v>18.937116204937684</c:v>
                </c:pt>
                <c:pt idx="135">
                  <c:v>15.881951393048771</c:v>
                </c:pt>
                <c:pt idx="136">
                  <c:v>59.610816162351881</c:v>
                </c:pt>
                <c:pt idx="137">
                  <c:v>57.684799783337958</c:v>
                </c:pt>
                <c:pt idx="138">
                  <c:v>55.651766042288976</c:v>
                </c:pt>
                <c:pt idx="139">
                  <c:v>53.508100763024615</c:v>
                </c:pt>
                <c:pt idx="140">
                  <c:v>51.251025589683913</c:v>
                </c:pt>
                <c:pt idx="141">
                  <c:v>48.878868285267352</c:v>
                </c:pt>
                <c:pt idx="142">
                  <c:v>46.391358240666712</c:v>
                </c:pt>
                <c:pt idx="143">
                  <c:v>43.789933613426506</c:v>
                </c:pt>
                <c:pt idx="144">
                  <c:v>41.078039701830214</c:v>
                </c:pt>
                <c:pt idx="145">
                  <c:v>38.261391327884482</c:v>
                </c:pt>
                <c:pt idx="146">
                  <c:v>35.348166533195752</c:v>
                </c:pt>
                <c:pt idx="147">
                  <c:v>32.349096574534421</c:v>
                </c:pt>
                <c:pt idx="148">
                  <c:v>29.277419896161962</c:v>
                </c:pt>
                <c:pt idx="149">
                  <c:v>26.148676790547981</c:v>
                </c:pt>
                <c:pt idx="150">
                  <c:v>22.980336959192879</c:v>
                </c:pt>
                <c:pt idx="151">
                  <c:v>19.79127251692308</c:v>
                </c:pt>
                <c:pt idx="152">
                  <c:v>16.601110710846026</c:v>
                </c:pt>
                <c:pt idx="153">
                  <c:v>61.384681321709188</c:v>
                </c:pt>
                <c:pt idx="154">
                  <c:v>59.473258885145064</c:v>
                </c:pt>
                <c:pt idx="155">
                  <c:v>57.449147876942909</c:v>
                </c:pt>
                <c:pt idx="156">
                  <c:v>55.307596911450801</c:v>
                </c:pt>
                <c:pt idx="157">
                  <c:v>53.044601813980329</c:v>
                </c:pt>
                <c:pt idx="158">
                  <c:v>50.657208073187242</c:v>
                </c:pt>
                <c:pt idx="159">
                  <c:v>48.143854805607248</c:v>
                </c:pt>
                <c:pt idx="160">
                  <c:v>45.504748350496321</c:v>
                </c:pt>
                <c:pt idx="161">
                  <c:v>42.742244846334081</c:v>
                </c:pt>
                <c:pt idx="162">
                  <c:v>39.861211320822981</c:v>
                </c:pt>
                <c:pt idx="163">
                  <c:v>36.869325506208575</c:v>
                </c:pt>
                <c:pt idx="164">
                  <c:v>33.777268136773323</c:v>
                </c:pt>
                <c:pt idx="165">
                  <c:v>30.598760772659066</c:v>
                </c:pt>
                <c:pt idx="166">
                  <c:v>27.350409879622493</c:v>
                </c:pt>
                <c:pt idx="167">
                  <c:v>24.051335318437523</c:v>
                </c:pt>
                <c:pt idx="168">
                  <c:v>20.722587474134841</c:v>
                </c:pt>
                <c:pt idx="169">
                  <c:v>17.386387916862137</c:v>
                </c:pt>
                <c:pt idx="170">
                  <c:v>63.220543469644348</c:v>
                </c:pt>
                <c:pt idx="171">
                  <c:v>61.3300484701088</c:v>
                </c:pt>
                <c:pt idx="172">
                  <c:v>59.321488353498339</c:v>
                </c:pt>
                <c:pt idx="173">
                  <c:v>57.188866966365296</c:v>
                </c:pt>
                <c:pt idx="174">
                  <c:v>54.926802820209403</c:v>
                </c:pt>
                <c:pt idx="175">
                  <c:v>52.53085796313411</c:v>
                </c:pt>
                <c:pt idx="176">
                  <c:v>49.997927594485411</c:v>
                </c:pt>
                <c:pt idx="177">
                  <c:v>47.32668224787411</c:v>
                </c:pt>
                <c:pt idx="178">
                  <c:v>44.518043814305202</c:v>
                </c:pt>
                <c:pt idx="179">
                  <c:v>41.575663550002751</c:v>
                </c:pt>
                <c:pt idx="180">
                  <c:v>38.506355995993218</c:v>
                </c:pt>
                <c:pt idx="181">
                  <c:v>35.320430254722204</c:v>
                </c:pt>
                <c:pt idx="182">
                  <c:v>32.03185339513692</c:v>
                </c:pt>
                <c:pt idx="183">
                  <c:v>28.658184449450317</c:v>
                </c:pt>
                <c:pt idx="184">
                  <c:v>25.22023503425898</c:v>
                </c:pt>
                <c:pt idx="185">
                  <c:v>21.741444560843398</c:v>
                </c:pt>
                <c:pt idx="186">
                  <c:v>18.247000178359361</c:v>
                </c:pt>
                <c:pt idx="187">
                  <c:v>65.117743466361901</c:v>
                </c:pt>
                <c:pt idx="188">
                  <c:v>63.255035935512048</c:v>
                </c:pt>
                <c:pt idx="189">
                  <c:v>61.269324326909079</c:v>
                </c:pt>
                <c:pt idx="190">
                  <c:v>59.153276273196539</c:v>
                </c:pt>
                <c:pt idx="191">
                  <c:v>56.899992100751966</c:v>
                </c:pt>
                <c:pt idx="192">
                  <c:v>54.503350482754023</c:v>
                </c:pt>
                <c:pt idx="193">
                  <c:v>51.958436260351064</c:v>
                </c:pt>
                <c:pt idx="194">
                  <c:v>49.262048489965501</c:v>
                </c:pt>
                <c:pt idx="195">
                  <c:v>46.41327503370956</c:v>
                </c:pt>
                <c:pt idx="196">
                  <c:v>43.414103692750892</c:v>
                </c:pt>
                <c:pt idx="197">
                  <c:v>40.270019974013586</c:v>
                </c:pt>
                <c:pt idx="198">
                  <c:v>36.990520988527308</c:v>
                </c:pt>
                <c:pt idx="199">
                  <c:v>33.589458909571292</c:v>
                </c:pt>
                <c:pt idx="200">
                  <c:v>30.085122880684498</c:v>
                </c:pt>
                <c:pt idx="201">
                  <c:v>26.499982243528621</c:v>
                </c:pt>
                <c:pt idx="202">
                  <c:v>22.860050291728466</c:v>
                </c:pt>
                <c:pt idx="203">
                  <c:v>19.193883767406984</c:v>
                </c:pt>
                <c:pt idx="204">
                  <c:v>67.075040330467559</c:v>
                </c:pt>
                <c:pt idx="205">
                  <c:v>65.247463786757081</c:v>
                </c:pt>
                <c:pt idx="206">
                  <c:v>63.292539455968864</c:v>
                </c:pt>
                <c:pt idx="207">
                  <c:v>61.201531973071305</c:v>
                </c:pt>
                <c:pt idx="208">
                  <c:v>58.965903574793664</c:v>
                </c:pt>
                <c:pt idx="209">
                  <c:v>56.577662427974907</c:v>
                </c:pt>
                <c:pt idx="210">
                  <c:v>54.029815356743939</c:v>
                </c:pt>
                <c:pt idx="211">
                  <c:v>51.316932140962358</c:v>
                </c:pt>
                <c:pt idx="212">
                  <c:v>48.435816820090622</c:v>
                </c:pt>
                <c:pt idx="213">
                  <c:v>45.386262790414605</c:v>
                </c:pt>
                <c:pt idx="214">
                  <c:v>42.171842773282314</c:v>
                </c:pt>
                <c:pt idx="215">
                  <c:v>38.800654183825685</c:v>
                </c:pt>
                <c:pt idx="216">
                  <c:v>35.285910829158802</c:v>
                </c:pt>
                <c:pt idx="217">
                  <c:v>31.646252891086814</c:v>
                </c:pt>
                <c:pt idx="218">
                  <c:v>27.905650760838228</c:v>
                </c:pt>
                <c:pt idx="219">
                  <c:v>24.09281446389549</c:v>
                </c:pt>
                <c:pt idx="220">
                  <c:v>20.240090979156918</c:v>
                </c:pt>
                <c:pt idx="221">
                  <c:v>69.090553441631812</c:v>
                </c:pt>
                <c:pt idx="222">
                  <c:v>67.305869386942447</c:v>
                </c:pt>
                <c:pt idx="223">
                  <c:v>65.390257449930189</c:v>
                </c:pt>
                <c:pt idx="224">
                  <c:v>63.333546486806043</c:v>
                </c:pt>
                <c:pt idx="225">
                  <c:v>61.125473859008963</c:v>
                </c:pt>
                <c:pt idx="226">
                  <c:v>58.756017648260972</c:v>
                </c:pt>
                <c:pt idx="227">
                  <c:v>56.215854162534939</c:v>
                </c:pt>
                <c:pt idx="228">
                  <c:v>53.496959912463261</c:v>
                </c:pt>
                <c:pt idx="229">
                  <c:v>50.5933673861174</c:v>
                </c:pt>
                <c:pt idx="230">
                  <c:v>47.502064906608702</c:v>
                </c:pt>
                <c:pt idx="231">
                  <c:v>44.224000528163415</c:v>
                </c:pt>
                <c:pt idx="232">
                  <c:v>40.765108612994766</c:v>
                </c:pt>
                <c:pt idx="233">
                  <c:v>37.1372304372291</c:v>
                </c:pt>
                <c:pt idx="234">
                  <c:v>33.358758577130274</c:v>
                </c:pt>
                <c:pt idx="235">
                  <c:v>29.454817033468395</c:v>
                </c:pt>
                <c:pt idx="236">
                  <c:v>25.456814939865293</c:v>
                </c:pt>
                <c:pt idx="237">
                  <c:v>21.401293237865424</c:v>
                </c:pt>
                <c:pt idx="238">
                  <c:v>71.161713955710766</c:v>
                </c:pt>
                <c:pt idx="239">
                  <c:v>69.428012126313519</c:v>
                </c:pt>
                <c:pt idx="240">
                  <c:v>67.560739110125795</c:v>
                </c:pt>
                <c:pt idx="241">
                  <c:v>65.548298698315591</c:v>
                </c:pt>
                <c:pt idx="242">
                  <c:v>63.378663078258228</c:v>
                </c:pt>
                <c:pt idx="243">
                  <c:v>61.039665810096928</c:v>
                </c:pt>
                <c:pt idx="244">
                  <c:v>58.519436756494166</c:v>
                </c:pt>
                <c:pt idx="245">
                  <c:v>55.807012495913845</c:v>
                </c:pt>
                <c:pt idx="246">
                  <c:v>52.893150329010979</c:v>
                </c:pt>
                <c:pt idx="247">
                  <c:v>49.771357790926103</c:v>
                </c:pt>
                <c:pt idx="248">
                  <c:v>46.439117808044529</c:v>
                </c:pt>
                <c:pt idx="249">
                  <c:v>42.899239010364077</c:v>
                </c:pt>
                <c:pt idx="250">
                  <c:v>39.16119299603529</c:v>
                </c:pt>
                <c:pt idx="251">
                  <c:v>35.242226854059794</c:v>
                </c:pt>
                <c:pt idx="252">
                  <c:v>31.16798391451783</c:v>
                </c:pt>
                <c:pt idx="253">
                  <c:v>26.972362317807121</c:v>
                </c:pt>
                <c:pt idx="254">
                  <c:v>22.696420611988525</c:v>
                </c:pt>
                <c:pt idx="255">
                  <c:v>73.285229451419525</c:v>
                </c:pt>
                <c:pt idx="256">
                  <c:v>71.610813209843315</c:v>
                </c:pt>
                <c:pt idx="257">
                  <c:v>69.801289538745777</c:v>
                </c:pt>
                <c:pt idx="258">
                  <c:v>67.843700121989158</c:v>
                </c:pt>
                <c:pt idx="259">
                  <c:v>65.724271736062093</c:v>
                </c:pt>
                <c:pt idx="260">
                  <c:v>63.428643630723982</c:v>
                </c:pt>
                <c:pt idx="261">
                  <c:v>60.942245844324567</c:v>
                </c:pt>
                <c:pt idx="262">
                  <c:v>58.250877378340327</c:v>
                </c:pt>
                <c:pt idx="263">
                  <c:v>55.34153510468024</c:v>
                </c:pt>
                <c:pt idx="264">
                  <c:v>52.203535463556399</c:v>
                </c:pt>
                <c:pt idx="265">
                  <c:v>48.829943528674292</c:v>
                </c:pt>
                <c:pt idx="266">
                  <c:v>45.219269321532472</c:v>
                </c:pt>
                <c:pt idx="267">
                  <c:v>41.377304341465852</c:v>
                </c:pt>
                <c:pt idx="268">
                  <c:v>37.318858153766953</c:v>
                </c:pt>
                <c:pt idx="269">
                  <c:v>33.069041462826469</c:v>
                </c:pt>
                <c:pt idx="270">
                  <c:v>28.663678065290952</c:v>
                </c:pt>
                <c:pt idx="271">
                  <c:v>24.148475416442533</c:v>
                </c:pt>
                <c:pt idx="272">
                  <c:v>75.457065867699598</c:v>
                </c:pt>
                <c:pt idx="273">
                  <c:v>73.850313682784019</c:v>
                </c:pt>
                <c:pt idx="274">
                  <c:v>72.108182915822624</c:v>
                </c:pt>
                <c:pt idx="275">
                  <c:v>70.216475243256241</c:v>
                </c:pt>
                <c:pt idx="276">
                  <c:v>68.159764203121199</c:v>
                </c:pt>
                <c:pt idx="277">
                  <c:v>65.921529381403715</c:v>
                </c:pt>
                <c:pt idx="278">
                  <c:v>63.484439242078651</c:v>
                </c:pt>
                <c:pt idx="279">
                  <c:v>60.830845828726801</c:v>
                </c:pt>
                <c:pt idx="280">
                  <c:v>57.943566648026291</c:v>
                </c:pt>
                <c:pt idx="281">
                  <c:v>54.80703293320159</c:v>
                </c:pt>
                <c:pt idx="282">
                  <c:v>51.40886865936077</c:v>
                </c:pt>
                <c:pt idx="283">
                  <c:v>47.741916367152186</c:v>
                </c:pt>
                <c:pt idx="284">
                  <c:v>43.806628370890756</c:v>
                </c:pt>
                <c:pt idx="285">
                  <c:v>39.613588161825973</c:v>
                </c:pt>
                <c:pt idx="286">
                  <c:v>35.185734701536511</c:v>
                </c:pt>
                <c:pt idx="287">
                  <c:v>30.559692317055781</c:v>
                </c:pt>
                <c:pt idx="288">
                  <c:v>25.785564855959507</c:v>
                </c:pt>
              </c:numCache>
            </c:numRef>
          </c:yVal>
          <c:smooth val="0"/>
          <c:extLst>
            <c:ext xmlns:c16="http://schemas.microsoft.com/office/drawing/2014/chart" uri="{C3380CC4-5D6E-409C-BE32-E72D297353CC}">
              <c16:uniqueId val="{00000009-0146-452E-A903-479A794FCBBC}"/>
            </c:ext>
          </c:extLst>
        </c:ser>
        <c:ser>
          <c:idx val="10"/>
          <c:order val="10"/>
          <c:spPr>
            <a:ln w="19050">
              <a:solidFill>
                <a:srgbClr val="FF0000"/>
              </a:solidFill>
              <a:prstDash val="sysDash"/>
            </a:ln>
          </c:spPr>
          <c:marker>
            <c:symbol val="none"/>
          </c:marker>
          <c:xVal>
            <c:numRef>
              <c:f>Sheet1!$Q$4:$Q$5</c:f>
              <c:numCache>
                <c:formatCode>General</c:formatCode>
                <c:ptCount val="2"/>
                <c:pt idx="0">
                  <c:v>70</c:v>
                </c:pt>
                <c:pt idx="1">
                  <c:v>70</c:v>
                </c:pt>
              </c:numCache>
            </c:numRef>
          </c:xVal>
          <c:yVal>
            <c:numRef>
              <c:f>Sheet1!$R$4:$R$5</c:f>
              <c:numCache>
                <c:formatCode>General</c:formatCode>
                <c:ptCount val="2"/>
                <c:pt idx="0">
                  <c:v>0</c:v>
                </c:pt>
                <c:pt idx="1">
                  <c:v>360</c:v>
                </c:pt>
              </c:numCache>
            </c:numRef>
          </c:yVal>
          <c:smooth val="0"/>
          <c:extLst>
            <c:ext xmlns:c16="http://schemas.microsoft.com/office/drawing/2014/chart" uri="{C3380CC4-5D6E-409C-BE32-E72D297353CC}">
              <c16:uniqueId val="{0000000A-0146-452E-A903-479A794FCBBC}"/>
            </c:ext>
          </c:extLst>
        </c:ser>
        <c:dLbls>
          <c:showLegendKey val="0"/>
          <c:showVal val="0"/>
          <c:showCatName val="0"/>
          <c:showSerName val="0"/>
          <c:showPercent val="0"/>
          <c:showBubbleSize val="0"/>
        </c:dLbls>
        <c:axId val="938870360"/>
        <c:axId val="915936592"/>
      </c:scatterChart>
      <c:valAx>
        <c:axId val="938870360"/>
        <c:scaling>
          <c:orientation val="minMax"/>
          <c:max val="180"/>
          <c:min val="0"/>
        </c:scaling>
        <c:delete val="0"/>
        <c:axPos val="b"/>
        <c:majorGridlines>
          <c:spPr>
            <a:ln w="6350">
              <a:solidFill>
                <a:schemeClr val="tx1">
                  <a:lumMod val="50000"/>
                  <a:lumOff val="50000"/>
                </a:schemeClr>
              </a:solidFill>
              <a:prstDash val="sysDot"/>
            </a:ln>
          </c:spPr>
        </c:majorGridlines>
        <c:title>
          <c:tx>
            <c:rich>
              <a:bodyPr/>
              <a:lstStyle/>
              <a:p>
                <a:pPr>
                  <a:defRPr/>
                </a:pPr>
                <a:r>
                  <a:rPr lang="en-US" altLang="zh-CN" sz="1400" i="1">
                    <a:latin typeface="Symbol" pitchFamily="18" charset="2"/>
                    <a:cs typeface="Times New Roman" pitchFamily="18" charset="0"/>
                  </a:rPr>
                  <a:t>q</a:t>
                </a:r>
                <a:r>
                  <a:rPr lang="en-US" altLang="zh-CN" sz="1400">
                    <a:latin typeface="Times New Roman" pitchFamily="18" charset="0"/>
                    <a:cs typeface="Times New Roman" pitchFamily="18" charset="0"/>
                  </a:rPr>
                  <a:t>  (deg)</a:t>
                </a:r>
                <a:endParaRPr lang="zh-CN" altLang="en-US" sz="1400">
                  <a:latin typeface="Times New Roman" pitchFamily="18" charset="0"/>
                  <a:cs typeface="Times New Roman" pitchFamily="18" charset="0"/>
                </a:endParaRPr>
              </a:p>
            </c:rich>
          </c:tx>
          <c:layout>
            <c:manualLayout>
              <c:xMode val="edge"/>
              <c:yMode val="edge"/>
              <c:x val="0.46365788416671649"/>
              <c:y val="0.90243789925718532"/>
            </c:manualLayout>
          </c:layout>
          <c:overlay val="0"/>
        </c:title>
        <c:numFmt formatCode="General" sourceLinked="1"/>
        <c:majorTickMark val="in"/>
        <c:minorTickMark val="in"/>
        <c:tickLblPos val="nextTo"/>
        <c:spPr>
          <a:ln w="12700">
            <a:solidFill>
              <a:sysClr val="windowText" lastClr="000000"/>
            </a:solidFill>
          </a:ln>
        </c:spPr>
        <c:txPr>
          <a:bodyPr/>
          <a:lstStyle/>
          <a:p>
            <a:pPr>
              <a:defRPr sz="1000">
                <a:latin typeface="Times New Roman" pitchFamily="18" charset="0"/>
                <a:cs typeface="Times New Roman" pitchFamily="18" charset="0"/>
              </a:defRPr>
            </a:pPr>
            <a:endParaRPr lang="en-US"/>
          </a:p>
        </c:txPr>
        <c:crossAx val="915936592"/>
        <c:crosses val="autoZero"/>
        <c:crossBetween val="midCat"/>
        <c:majorUnit val="30"/>
        <c:minorUnit val="10"/>
      </c:valAx>
      <c:valAx>
        <c:axId val="915936592"/>
        <c:scaling>
          <c:orientation val="minMax"/>
          <c:max val="360"/>
          <c:min val="0"/>
        </c:scaling>
        <c:delete val="0"/>
        <c:axPos val="l"/>
        <c:majorGridlines>
          <c:spPr>
            <a:ln w="6350">
              <a:solidFill>
                <a:sysClr val="windowText" lastClr="000000">
                  <a:lumMod val="50000"/>
                  <a:lumOff val="50000"/>
                </a:sysClr>
              </a:solidFill>
              <a:prstDash val="sysDot"/>
            </a:ln>
          </c:spPr>
        </c:majorGridlines>
        <c:title>
          <c:tx>
            <c:rich>
              <a:bodyPr rot="-5400000" vert="horz"/>
              <a:lstStyle/>
              <a:p>
                <a:pPr>
                  <a:defRPr sz="1400"/>
                </a:pPr>
                <a:r>
                  <a:rPr lang="en-US" altLang="zh-CN" sz="1400" i="1">
                    <a:latin typeface="Symbol" pitchFamily="18" charset="2"/>
                    <a:cs typeface="Times New Roman" pitchFamily="18" charset="0"/>
                  </a:rPr>
                  <a:t>f</a:t>
                </a:r>
                <a:r>
                  <a:rPr lang="en-US" altLang="zh-CN" sz="1400">
                    <a:latin typeface="Times New Roman" pitchFamily="18" charset="0"/>
                    <a:cs typeface="Times New Roman" pitchFamily="18" charset="0"/>
                  </a:rPr>
                  <a:t>  (deg)</a:t>
                </a:r>
                <a:endParaRPr lang="zh-CN" altLang="en-US" sz="1400">
                  <a:latin typeface="Times New Roman" pitchFamily="18" charset="0"/>
                  <a:cs typeface="Times New Roman" pitchFamily="18" charset="0"/>
                </a:endParaRPr>
              </a:p>
            </c:rich>
          </c:tx>
          <c:layout>
            <c:manualLayout>
              <c:xMode val="edge"/>
              <c:yMode val="edge"/>
              <c:x val="0"/>
              <c:y val="0.31102601757684739"/>
            </c:manualLayout>
          </c:layout>
          <c:overlay val="0"/>
        </c:title>
        <c:numFmt formatCode="General" sourceLinked="1"/>
        <c:majorTickMark val="in"/>
        <c:minorTickMark val="in"/>
        <c:tickLblPos val="nextTo"/>
        <c:spPr>
          <a:ln w="12700">
            <a:solidFill>
              <a:sysClr val="windowText" lastClr="000000"/>
            </a:solidFill>
          </a:ln>
        </c:spPr>
        <c:txPr>
          <a:bodyPr/>
          <a:lstStyle/>
          <a:p>
            <a:pPr>
              <a:defRPr sz="1000">
                <a:latin typeface="Times New Roman" pitchFamily="18" charset="0"/>
                <a:cs typeface="Times New Roman" pitchFamily="18" charset="0"/>
              </a:defRPr>
            </a:pPr>
            <a:endParaRPr lang="en-US"/>
          </a:p>
        </c:txPr>
        <c:crossAx val="938870360"/>
        <c:crosses val="autoZero"/>
        <c:crossBetween val="midCat"/>
        <c:majorUnit val="60"/>
        <c:minorUnit val="10"/>
      </c:valAx>
      <c:spPr>
        <a:noFill/>
        <a:ln w="12700">
          <a:solidFill>
            <a:schemeClr val="tx1"/>
          </a:solidFill>
        </a:ln>
      </c:spPr>
    </c:plotArea>
    <c:plotVisOnly val="1"/>
    <c:dispBlanksAs val="gap"/>
    <c:showDLblsOverMax val="0"/>
  </c:chart>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1" dt="2019-11-07T12:23:16.087" idx="3">
    <p:pos x="2387" y="1417"/>
    <p:text>You need to say what we see here, buncher mod or booster mode!</p:text>
    <p:extLst>
      <p:ext uri="{C676402C-5697-4E1C-873F-D02D1690AC5C}">
        <p15:threadingInfo xmlns:p15="http://schemas.microsoft.com/office/powerpoint/2012/main" timeZoneBias="48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3165FA8D-EA04-42F5-ADB2-E06CCCB2CD2C}" type="datetimeFigureOut">
              <a:rPr lang="zh-CN" altLang="en-US" smtClean="0"/>
              <a:t>2024/6/8</a:t>
            </a:fld>
            <a:endParaRPr lang="zh-CN" altLang="en-US"/>
          </a:p>
        </p:txBody>
      </p:sp>
      <p:sp>
        <p:nvSpPr>
          <p:cNvPr id="4" name="幻灯片图像占位符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71EFB970-9EE5-4ACE-8E66-2E1E038C78DF}" type="slidenum">
              <a:rPr lang="zh-CN" altLang="en-US" smtClean="0"/>
              <a:t>‹#›</a:t>
            </a:fld>
            <a:endParaRPr lang="zh-CN" altLang="en-US"/>
          </a:p>
        </p:txBody>
      </p:sp>
    </p:spTree>
    <p:extLst>
      <p:ext uri="{BB962C8B-B14F-4D97-AF65-F5344CB8AC3E}">
        <p14:creationId xmlns:p14="http://schemas.microsoft.com/office/powerpoint/2010/main" val="1979312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8</a:t>
            </a:fld>
            <a:endParaRPr lang="zh-CN" altLang="en-US"/>
          </a:p>
        </p:txBody>
      </p:sp>
    </p:spTree>
    <p:extLst>
      <p:ext uri="{BB962C8B-B14F-4D97-AF65-F5344CB8AC3E}">
        <p14:creationId xmlns:p14="http://schemas.microsoft.com/office/powerpoint/2010/main" val="11273600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5326D0D-51C0-4FBA-93A1-F2CDD3C39EAE}" type="slidenum">
              <a:rPr lang="zh-CN" altLang="en-US" smtClean="0"/>
              <a:t>56</a:t>
            </a:fld>
            <a:endParaRPr lang="zh-CN" altLang="en-US"/>
          </a:p>
        </p:txBody>
      </p:sp>
    </p:spTree>
    <p:extLst>
      <p:ext uri="{BB962C8B-B14F-4D97-AF65-F5344CB8AC3E}">
        <p14:creationId xmlns:p14="http://schemas.microsoft.com/office/powerpoint/2010/main" val="32387101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931774">
              <a:defRPr/>
            </a:pPr>
            <a:r>
              <a:rPr lang="en-US" altLang="zh-CN" dirty="0">
                <a:latin typeface="Times New Roman" panose="02020603050405020304" pitchFamily="18" charset="0"/>
                <a:cs typeface="Times New Roman" panose="02020603050405020304" pitchFamily="18" charset="0"/>
              </a:rPr>
              <a:t>Higher lying states are not as useful because of possible mixing between nearby states.</a:t>
            </a:r>
            <a:endParaRPr lang="zh-CN" altLang="en-US" dirty="0">
              <a:latin typeface="Times New Roman" panose="02020603050405020304" pitchFamily="18" charset="0"/>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9BB783C6-B484-4EBF-9E4F-88F627090B76}" type="slidenum">
              <a:rPr lang="zh-CN" altLang="en-US" smtClean="0"/>
              <a:t>63</a:t>
            </a:fld>
            <a:endParaRPr lang="zh-CN" altLang="en-US"/>
          </a:p>
        </p:txBody>
      </p:sp>
    </p:spTree>
    <p:extLst>
      <p:ext uri="{BB962C8B-B14F-4D97-AF65-F5344CB8AC3E}">
        <p14:creationId xmlns:p14="http://schemas.microsoft.com/office/powerpoint/2010/main" val="13441273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BB783C6-B484-4EBF-9E4F-88F627090B76}" type="slidenum">
              <a:rPr lang="zh-CN" altLang="en-US" smtClean="0"/>
              <a:t>64</a:t>
            </a:fld>
            <a:endParaRPr lang="zh-CN" altLang="en-US"/>
          </a:p>
        </p:txBody>
      </p:sp>
    </p:spTree>
    <p:extLst>
      <p:ext uri="{BB962C8B-B14F-4D97-AF65-F5344CB8AC3E}">
        <p14:creationId xmlns:p14="http://schemas.microsoft.com/office/powerpoint/2010/main" val="18249514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931774">
              <a:defRPr/>
            </a:pPr>
            <a:r>
              <a:rPr lang="en-US" altLang="zh-CN" baseline="30000" dirty="0"/>
              <a:t>27</a:t>
            </a:r>
            <a:r>
              <a:rPr lang="en-US" altLang="zh-CN" dirty="0"/>
              <a:t>S </a:t>
            </a:r>
            <a:r>
              <a:rPr lang="en-US" altLang="zh-CN" i="1" dirty="0"/>
              <a:t>β</a:t>
            </a:r>
            <a:r>
              <a:rPr lang="zh-CN" altLang="zh-CN" dirty="0"/>
              <a:t>延迟双质子发射机制研究</a:t>
            </a:r>
            <a:r>
              <a:rPr lang="en-US" altLang="zh-CN" dirty="0"/>
              <a:t>Two proton emission can proceed via three main mechanisms, and the possible decay mechanisms for the emission of these two protons can be categorized as (a) sequential emission, (b) 3-body democratic emission, and (c) </a:t>
            </a:r>
            <a:r>
              <a:rPr lang="en-US" altLang="zh-CN" dirty="0" err="1"/>
              <a:t>diproton</a:t>
            </a:r>
            <a:r>
              <a:rPr lang="en-US" altLang="zh-CN" dirty="0"/>
              <a:t> (</a:t>
            </a:r>
            <a:r>
              <a:rPr lang="en-US" altLang="zh-CN" baseline="30000" dirty="0"/>
              <a:t>2</a:t>
            </a:r>
            <a:r>
              <a:rPr lang="en-US" altLang="zh-CN" dirty="0"/>
              <a:t>He) emission. The individual protons arising from </a:t>
            </a:r>
            <a:r>
              <a:rPr lang="en-US" altLang="zh-CN" baseline="30000" dirty="0"/>
              <a:t>2</a:t>
            </a:r>
            <a:r>
              <a:rPr lang="en-US" altLang="zh-CN" dirty="0"/>
              <a:t>He emission are expected to be strongly correlated and would be emitted at a relatively small angle.</a:t>
            </a:r>
          </a:p>
          <a:p>
            <a:pPr defTabSz="931774">
              <a:defRPr/>
            </a:pPr>
            <a:r>
              <a:rPr lang="en-US" altLang="zh-CN" dirty="0"/>
              <a:t>we have conducted a series of complete-kinematics measurements to study 2</a:t>
            </a:r>
            <a:r>
              <a:rPr lang="en-US" altLang="zh-CN" i="1" dirty="0"/>
              <a:t>p</a:t>
            </a:r>
            <a:r>
              <a:rPr lang="en-US" altLang="zh-CN" dirty="0"/>
              <a:t> correlated emission from even-</a:t>
            </a:r>
            <a:r>
              <a:rPr lang="en-US" altLang="zh-CN" i="1" dirty="0"/>
              <a:t>Z</a:t>
            </a:r>
            <a:r>
              <a:rPr lang="en-US" altLang="zh-CN" dirty="0"/>
              <a:t> nuclei </a:t>
            </a:r>
            <a:r>
              <a:rPr lang="en-US" altLang="zh-CN" baseline="30000" dirty="0"/>
              <a:t>28,29</a:t>
            </a:r>
            <a:r>
              <a:rPr lang="en-US" altLang="zh-CN" dirty="0"/>
              <a:t>S and odd-</a:t>
            </a:r>
            <a:r>
              <a:rPr lang="en-US" altLang="zh-CN" i="1" dirty="0"/>
              <a:t>Z</a:t>
            </a:r>
            <a:r>
              <a:rPr lang="en-US" altLang="zh-CN" dirty="0"/>
              <a:t> nuclei </a:t>
            </a:r>
            <a:r>
              <a:rPr lang="en-US" altLang="zh-CN" baseline="30000" dirty="0"/>
              <a:t>27,28</a:t>
            </a:r>
            <a:r>
              <a:rPr lang="en-US" altLang="zh-CN" dirty="0"/>
              <a:t>P. Proton–proton correlations, such as the opening angle and the relative momentum have been reconstructed allowing thus for the investigation of the decay mechanism of 2</a:t>
            </a:r>
            <a:r>
              <a:rPr lang="en-US" altLang="zh-CN" i="1" dirty="0"/>
              <a:t>p</a:t>
            </a:r>
            <a:r>
              <a:rPr lang="en-US" altLang="zh-CN" dirty="0"/>
              <a:t> emission. </a:t>
            </a:r>
            <a:endParaRPr lang="zh-CN" altLang="en-US" dirty="0"/>
          </a:p>
        </p:txBody>
      </p:sp>
      <p:sp>
        <p:nvSpPr>
          <p:cNvPr id="4" name="灯片编号占位符 3"/>
          <p:cNvSpPr>
            <a:spLocks noGrp="1"/>
          </p:cNvSpPr>
          <p:nvPr>
            <p:ph type="sldNum" sz="quarter" idx="10"/>
          </p:nvPr>
        </p:nvSpPr>
        <p:spPr/>
        <p:txBody>
          <a:bodyPr/>
          <a:lstStyle/>
          <a:p>
            <a:fld id="{9BB783C6-B484-4EBF-9E4F-88F627090B76}" type="slidenum">
              <a:rPr lang="zh-CN" altLang="en-US" smtClean="0"/>
              <a:t>66</a:t>
            </a:fld>
            <a:endParaRPr lang="zh-CN" altLang="en-US"/>
          </a:p>
        </p:txBody>
      </p:sp>
    </p:spTree>
    <p:extLst>
      <p:ext uri="{BB962C8B-B14F-4D97-AF65-F5344CB8AC3E}">
        <p14:creationId xmlns:p14="http://schemas.microsoft.com/office/powerpoint/2010/main" val="23162825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5326D0D-51C0-4FBA-93A1-F2CDD3C39EAE}" type="slidenum">
              <a:rPr lang="zh-CN" altLang="en-US" smtClean="0"/>
              <a:t>79</a:t>
            </a:fld>
            <a:endParaRPr lang="zh-CN" altLang="en-US"/>
          </a:p>
        </p:txBody>
      </p:sp>
    </p:spTree>
    <p:extLst>
      <p:ext uri="{BB962C8B-B14F-4D97-AF65-F5344CB8AC3E}">
        <p14:creationId xmlns:p14="http://schemas.microsoft.com/office/powerpoint/2010/main" val="6781745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115</a:t>
            </a:fld>
            <a:endParaRPr lang="zh-CN" altLang="en-US"/>
          </a:p>
        </p:txBody>
      </p:sp>
    </p:spTree>
    <p:extLst>
      <p:ext uri="{BB962C8B-B14F-4D97-AF65-F5344CB8AC3E}">
        <p14:creationId xmlns:p14="http://schemas.microsoft.com/office/powerpoint/2010/main" val="2722540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117</a:t>
            </a:fld>
            <a:endParaRPr lang="zh-CN" altLang="en-US"/>
          </a:p>
        </p:txBody>
      </p:sp>
    </p:spTree>
    <p:extLst>
      <p:ext uri="{BB962C8B-B14F-4D97-AF65-F5344CB8AC3E}">
        <p14:creationId xmlns:p14="http://schemas.microsoft.com/office/powerpoint/2010/main" val="11214475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baseline="30000" dirty="0"/>
              <a:t>29</a:t>
            </a:r>
            <a:r>
              <a:rPr lang="en-US" dirty="0"/>
              <a:t>Na beam intensity at TRIUMF: ~12500 pps.</a:t>
            </a:r>
          </a:p>
          <a:p>
            <a:r>
              <a:rPr lang="en-US" baseline="30000" dirty="0"/>
              <a:t>29</a:t>
            </a:r>
            <a:r>
              <a:rPr lang="en-US" dirty="0"/>
              <a:t>Na beam intensity at NSCL: ~5770 pps (44% purity).</a:t>
            </a:r>
          </a:p>
          <a:p>
            <a:endParaRPr lang="en-US" dirty="0"/>
          </a:p>
          <a:p>
            <a:r>
              <a:rPr lang="en-US" baseline="30000" dirty="0"/>
              <a:t>30</a:t>
            </a:r>
            <a:r>
              <a:rPr lang="en-US" dirty="0"/>
              <a:t>Na beam intensity at TRIUMF: ~2840 pps.</a:t>
            </a:r>
          </a:p>
          <a:p>
            <a:r>
              <a:rPr lang="en-US" baseline="30000" dirty="0"/>
              <a:t>30</a:t>
            </a:r>
            <a:r>
              <a:rPr lang="en-US" dirty="0"/>
              <a:t>Na beam intensity at NSCL: ~700 pps (12% purity).</a:t>
            </a:r>
          </a:p>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134</a:t>
            </a:fld>
            <a:endParaRPr lang="zh-CN" altLang="en-US"/>
          </a:p>
        </p:txBody>
      </p:sp>
    </p:spTree>
    <p:extLst>
      <p:ext uri="{BB962C8B-B14F-4D97-AF65-F5344CB8AC3E}">
        <p14:creationId xmlns:p14="http://schemas.microsoft.com/office/powerpoint/2010/main" val="13378838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latin typeface="DejaVuSerif"/>
              </a:rPr>
              <a:t>Beta-delayed charged-particle emission from 20Mg</a:t>
            </a:r>
          </a:p>
          <a:p>
            <a:r>
              <a:rPr lang="en-US" sz="1800" b="0" i="0" u="none" strike="noStrike" baseline="0" dirty="0">
                <a:latin typeface="DejaVuSerif"/>
              </a:rPr>
              <a:t>G.F. </a:t>
            </a:r>
            <a:r>
              <a:rPr lang="en-US" sz="1800" b="0" i="0" u="none" strike="noStrike" baseline="0" dirty="0" err="1">
                <a:latin typeface="DejaVuSerif"/>
              </a:rPr>
              <a:t>Grinyer</a:t>
            </a:r>
            <a:endParaRPr 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140</a:t>
            </a:fld>
            <a:endParaRPr lang="zh-CN" altLang="en-US"/>
          </a:p>
        </p:txBody>
      </p:sp>
    </p:spTree>
    <p:extLst>
      <p:ext uri="{BB962C8B-B14F-4D97-AF65-F5344CB8AC3E}">
        <p14:creationId xmlns:p14="http://schemas.microsoft.com/office/powerpoint/2010/main" val="5500357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141</a:t>
            </a:fld>
            <a:endParaRPr lang="zh-CN" altLang="en-US"/>
          </a:p>
        </p:txBody>
      </p:sp>
    </p:spTree>
    <p:extLst>
      <p:ext uri="{BB962C8B-B14F-4D97-AF65-F5344CB8AC3E}">
        <p14:creationId xmlns:p14="http://schemas.microsoft.com/office/powerpoint/2010/main" val="145656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i="1" dirty="0"/>
              <a:t>P</a:t>
            </a:r>
            <a:r>
              <a:rPr lang="en-US" altLang="zh-CN" baseline="-25000" dirty="0"/>
              <a:t>1</a:t>
            </a:r>
            <a:r>
              <a:rPr lang="en-US" altLang="zh-CN" i="1" baseline="-25000" dirty="0"/>
              <a:t>n</a:t>
            </a:r>
            <a:r>
              <a:rPr lang="en-US" altLang="zh-CN" dirty="0"/>
              <a:t> is the probability of a beta-delayed one-neutron decay.</a:t>
            </a:r>
            <a:br>
              <a:rPr lang="en-US" altLang="zh-CN" dirty="0"/>
            </a:br>
            <a:endParaRPr lang="zh-CN" altLang="en-US" dirty="0"/>
          </a:p>
        </p:txBody>
      </p:sp>
      <p:sp>
        <p:nvSpPr>
          <p:cNvPr id="4" name="灯片编号占位符 3"/>
          <p:cNvSpPr>
            <a:spLocks noGrp="1"/>
          </p:cNvSpPr>
          <p:nvPr>
            <p:ph type="sldNum" sz="quarter" idx="10"/>
          </p:nvPr>
        </p:nvSpPr>
        <p:spPr/>
        <p:txBody>
          <a:bodyPr/>
          <a:lstStyle/>
          <a:p>
            <a:fld id="{C5326D0D-51C0-4FBA-93A1-F2CDD3C39EAE}" type="slidenum">
              <a:rPr lang="zh-CN" altLang="en-US" smtClean="0"/>
              <a:t>15</a:t>
            </a:fld>
            <a:endParaRPr lang="zh-CN" altLang="en-US"/>
          </a:p>
        </p:txBody>
      </p:sp>
    </p:spTree>
    <p:extLst>
      <p:ext uri="{BB962C8B-B14F-4D97-AF65-F5344CB8AC3E}">
        <p14:creationId xmlns:p14="http://schemas.microsoft.com/office/powerpoint/2010/main" val="3082818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18</a:t>
            </a:fld>
            <a:endParaRPr lang="zh-CN" altLang="en-US"/>
          </a:p>
        </p:txBody>
      </p:sp>
    </p:spTree>
    <p:extLst>
      <p:ext uri="{BB962C8B-B14F-4D97-AF65-F5344CB8AC3E}">
        <p14:creationId xmlns:p14="http://schemas.microsoft.com/office/powerpoint/2010/main" val="31958949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As we reach the vicinity of the neutron drip line, delayed neutron emission is going to be a very general and even predominant mode of decay. Some light nuclei in this region will in fact have few if any bound excited states. Delayed neutron branching ratios (and energy spectra if they could be measured) are then very precious spectroscopic information.</a:t>
            </a:r>
          </a:p>
          <a:p>
            <a:r>
              <a:rPr lang="zh-CN" altLang="en-US" dirty="0"/>
              <a:t>远离稳定线，束缚态变少，中子非束缚态变多，缓发中子提供宝贵谱学信息。</a:t>
            </a:r>
            <a:br>
              <a:rPr lang="en-US" altLang="zh-CN" dirty="0"/>
            </a:br>
            <a:endParaRPr lang="zh-CN" altLang="en-US" dirty="0"/>
          </a:p>
        </p:txBody>
      </p:sp>
      <p:sp>
        <p:nvSpPr>
          <p:cNvPr id="4" name="灯片编号占位符 3"/>
          <p:cNvSpPr>
            <a:spLocks noGrp="1"/>
          </p:cNvSpPr>
          <p:nvPr>
            <p:ph type="sldNum" sz="quarter" idx="10"/>
          </p:nvPr>
        </p:nvSpPr>
        <p:spPr/>
        <p:txBody>
          <a:bodyPr/>
          <a:lstStyle/>
          <a:p>
            <a:fld id="{C5326D0D-51C0-4FBA-93A1-F2CDD3C39EAE}" type="slidenum">
              <a:rPr lang="zh-CN" altLang="en-US" smtClean="0"/>
              <a:t>46</a:t>
            </a:fld>
            <a:endParaRPr lang="zh-CN" altLang="en-US"/>
          </a:p>
        </p:txBody>
      </p:sp>
    </p:spTree>
    <p:extLst>
      <p:ext uri="{BB962C8B-B14F-4D97-AF65-F5344CB8AC3E}">
        <p14:creationId xmlns:p14="http://schemas.microsoft.com/office/powerpoint/2010/main" val="36465711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for the β decay of 29Na, the </a:t>
            </a:r>
            <a:r>
              <a:rPr lang="en-US" altLang="zh-CN" dirty="0" err="1"/>
              <a:t>I</a:t>
            </a:r>
            <a:r>
              <a:rPr lang="en-US" altLang="zh-CN" baseline="-25000" dirty="0" err="1"/>
              <a:t>γ</a:t>
            </a:r>
            <a:r>
              <a:rPr lang="en-US" altLang="zh-CN" dirty="0"/>
              <a:t> value (12.5%) previously measured by </a:t>
            </a:r>
            <a:r>
              <a:rPr lang="da-DK" altLang="zh-CN" dirty="0">
                <a:solidFill>
                  <a:srgbClr val="0000FF"/>
                </a:solidFill>
                <a:latin typeface="Times New Roman" panose="02020603050405020304" pitchFamily="18" charset="0"/>
                <a:cs typeface="Times New Roman" panose="02020603050405020304" pitchFamily="18" charset="0"/>
              </a:rPr>
              <a:t>Roeckl </a:t>
            </a:r>
            <a:r>
              <a:rPr lang="en-US" altLang="zh-CN" dirty="0"/>
              <a:t>for the 2559 </a:t>
            </a:r>
            <a:r>
              <a:rPr lang="en-US" altLang="zh-CN" dirty="0" err="1"/>
              <a:t>keV</a:t>
            </a:r>
            <a:r>
              <a:rPr lang="en-US" altLang="zh-CN" dirty="0"/>
              <a:t> activity is taken as a normalization for the other γ rays.</a:t>
            </a:r>
            <a:br>
              <a:rPr lang="en-US" altLang="zh-CN" dirty="0"/>
            </a:br>
            <a:endParaRPr lang="zh-CN" altLang="en-US" dirty="0"/>
          </a:p>
        </p:txBody>
      </p:sp>
      <p:sp>
        <p:nvSpPr>
          <p:cNvPr id="4" name="灯片编号占位符 3"/>
          <p:cNvSpPr>
            <a:spLocks noGrp="1"/>
          </p:cNvSpPr>
          <p:nvPr>
            <p:ph type="sldNum" sz="quarter" idx="10"/>
          </p:nvPr>
        </p:nvSpPr>
        <p:spPr/>
        <p:txBody>
          <a:bodyPr/>
          <a:lstStyle/>
          <a:p>
            <a:fld id="{C5326D0D-51C0-4FBA-93A1-F2CDD3C39EAE}" type="slidenum">
              <a:rPr lang="zh-CN" altLang="en-US" smtClean="0"/>
              <a:t>47</a:t>
            </a:fld>
            <a:endParaRPr lang="zh-CN" altLang="en-US"/>
          </a:p>
        </p:txBody>
      </p:sp>
    </p:spTree>
    <p:extLst>
      <p:ext uri="{BB962C8B-B14F-4D97-AF65-F5344CB8AC3E}">
        <p14:creationId xmlns:p14="http://schemas.microsoft.com/office/powerpoint/2010/main" val="263781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5326D0D-51C0-4FBA-93A1-F2CDD3C39EAE}" type="slidenum">
              <a:rPr lang="zh-CN" altLang="en-US" smtClean="0"/>
              <a:t>48</a:t>
            </a:fld>
            <a:endParaRPr lang="zh-CN" altLang="en-US"/>
          </a:p>
        </p:txBody>
      </p:sp>
    </p:spTree>
    <p:extLst>
      <p:ext uri="{BB962C8B-B14F-4D97-AF65-F5344CB8AC3E}">
        <p14:creationId xmlns:p14="http://schemas.microsoft.com/office/powerpoint/2010/main" val="16181668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5326D0D-51C0-4FBA-93A1-F2CDD3C39EAE}" type="slidenum">
              <a:rPr lang="zh-CN" altLang="en-US" smtClean="0"/>
              <a:t>51</a:t>
            </a:fld>
            <a:endParaRPr lang="zh-CN" altLang="en-US"/>
          </a:p>
        </p:txBody>
      </p:sp>
    </p:spTree>
    <p:extLst>
      <p:ext uri="{BB962C8B-B14F-4D97-AF65-F5344CB8AC3E}">
        <p14:creationId xmlns:p14="http://schemas.microsoft.com/office/powerpoint/2010/main" val="2136084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As we reach the vicinity of the neutron drip line, delayed neutron emission is going to be a very general and even predominant mode of decay. Some light nuclei in this region will in fact have few if any bound excited states. Delayed neutron branching ratios (and energy spectra if they could be measured) are then very precious spectroscopic information.</a:t>
            </a:r>
          </a:p>
          <a:p>
            <a:r>
              <a:rPr lang="zh-CN" altLang="en-US" dirty="0"/>
              <a:t>远离稳定线，束缚态变少，中子非束缚态变多，缓发中子提供宝贵谱学信息。</a:t>
            </a:r>
            <a:br>
              <a:rPr lang="en-US" altLang="zh-CN" dirty="0"/>
            </a:br>
            <a:endParaRPr lang="zh-CN" altLang="en-US" dirty="0"/>
          </a:p>
        </p:txBody>
      </p:sp>
      <p:sp>
        <p:nvSpPr>
          <p:cNvPr id="4" name="灯片编号占位符 3"/>
          <p:cNvSpPr>
            <a:spLocks noGrp="1"/>
          </p:cNvSpPr>
          <p:nvPr>
            <p:ph type="sldNum" sz="quarter" idx="10"/>
          </p:nvPr>
        </p:nvSpPr>
        <p:spPr/>
        <p:txBody>
          <a:bodyPr/>
          <a:lstStyle/>
          <a:p>
            <a:fld id="{C5326D0D-51C0-4FBA-93A1-F2CDD3C39EAE}" type="slidenum">
              <a:rPr lang="zh-CN" altLang="en-US" smtClean="0"/>
              <a:t>54</a:t>
            </a:fld>
            <a:endParaRPr lang="zh-CN" altLang="en-US"/>
          </a:p>
        </p:txBody>
      </p:sp>
    </p:spTree>
    <p:extLst>
      <p:ext uri="{BB962C8B-B14F-4D97-AF65-F5344CB8AC3E}">
        <p14:creationId xmlns:p14="http://schemas.microsoft.com/office/powerpoint/2010/main" val="33729558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for the β decay of 29Na, the </a:t>
            </a:r>
            <a:r>
              <a:rPr lang="en-US" altLang="zh-CN" dirty="0" err="1"/>
              <a:t>I</a:t>
            </a:r>
            <a:r>
              <a:rPr lang="en-US" altLang="zh-CN" baseline="-25000" dirty="0" err="1"/>
              <a:t>γ</a:t>
            </a:r>
            <a:r>
              <a:rPr lang="en-US" altLang="zh-CN" dirty="0"/>
              <a:t> value (12.5%) previously measured by </a:t>
            </a:r>
            <a:r>
              <a:rPr lang="da-DK" altLang="zh-CN" dirty="0">
                <a:solidFill>
                  <a:srgbClr val="0000FF"/>
                </a:solidFill>
                <a:latin typeface="Times New Roman" panose="02020603050405020304" pitchFamily="18" charset="0"/>
                <a:cs typeface="Times New Roman" panose="02020603050405020304" pitchFamily="18" charset="0"/>
              </a:rPr>
              <a:t>Roeckl </a:t>
            </a:r>
            <a:r>
              <a:rPr lang="en-US" altLang="zh-CN" dirty="0"/>
              <a:t>for the 2559 </a:t>
            </a:r>
            <a:r>
              <a:rPr lang="en-US" altLang="zh-CN" dirty="0" err="1"/>
              <a:t>keV</a:t>
            </a:r>
            <a:r>
              <a:rPr lang="en-US" altLang="zh-CN" dirty="0"/>
              <a:t> activity is taken as a normalization for the other γ rays.</a:t>
            </a:r>
            <a:br>
              <a:rPr lang="en-US" altLang="zh-CN" dirty="0"/>
            </a:br>
            <a:endParaRPr lang="zh-CN" altLang="en-US" dirty="0"/>
          </a:p>
        </p:txBody>
      </p:sp>
      <p:sp>
        <p:nvSpPr>
          <p:cNvPr id="4" name="灯片编号占位符 3"/>
          <p:cNvSpPr>
            <a:spLocks noGrp="1"/>
          </p:cNvSpPr>
          <p:nvPr>
            <p:ph type="sldNum" sz="quarter" idx="10"/>
          </p:nvPr>
        </p:nvSpPr>
        <p:spPr/>
        <p:txBody>
          <a:bodyPr/>
          <a:lstStyle/>
          <a:p>
            <a:fld id="{C5326D0D-51C0-4FBA-93A1-F2CDD3C39EAE}" type="slidenum">
              <a:rPr lang="zh-CN" altLang="en-US" smtClean="0"/>
              <a:t>55</a:t>
            </a:fld>
            <a:endParaRPr lang="zh-CN" altLang="en-US"/>
          </a:p>
        </p:txBody>
      </p:sp>
    </p:spTree>
    <p:extLst>
      <p:ext uri="{BB962C8B-B14F-4D97-AF65-F5344CB8AC3E}">
        <p14:creationId xmlns:p14="http://schemas.microsoft.com/office/powerpoint/2010/main" val="2552085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A288959-F720-4966-B596-463ECC815040}" type="datetimeFigureOut">
              <a:rPr lang="zh-CN" altLang="en-US" smtClean="0"/>
              <a:t>2024/6/8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19343998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A288959-F720-4966-B596-463ECC815040}" type="datetimeFigureOut">
              <a:rPr lang="zh-CN" altLang="en-US" smtClean="0"/>
              <a:t>2024/6/8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28832475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A288959-F720-4966-B596-463ECC815040}" type="datetimeFigureOut">
              <a:rPr lang="zh-CN" altLang="en-US" smtClean="0"/>
              <a:t>2024/6/8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23866399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正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52910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6" name="Rectangle 5"/>
          <p:cNvSpPr/>
          <p:nvPr userDrawn="1"/>
        </p:nvSpPr>
        <p:spPr>
          <a:xfrm>
            <a:off x="8552330" y="0"/>
            <a:ext cx="591670" cy="6858000"/>
          </a:xfrm>
          <a:prstGeom prst="rect">
            <a:avLst/>
          </a:prstGeom>
          <a:solidFill>
            <a:schemeClr val="bg1"/>
          </a:solidFill>
          <a:ln w="15875" cap="flat" cmpd="sng" algn="ctr">
            <a:noFill/>
            <a:prstDash val="solid"/>
          </a:ln>
          <a:effectLst/>
        </p:spPr>
        <p:txBody>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chemeClr val="bg1"/>
              </a:solidFill>
              <a:effectLst/>
              <a:uLnTx/>
              <a:uFillTx/>
              <a:latin typeface="Arial" panose="020B0604020202020204"/>
              <a:ea typeface=""/>
              <a:cs typeface=""/>
            </a:endParaRPr>
          </a:p>
        </p:txBody>
      </p:sp>
      <p:sp>
        <p:nvSpPr>
          <p:cNvPr id="8" name="Slide Number Placeholder 5"/>
          <p:cNvSpPr txBox="1">
            <a:spLocks/>
          </p:cNvSpPr>
          <p:nvPr userDrawn="1"/>
        </p:nvSpPr>
        <p:spPr>
          <a:xfrm>
            <a:off x="8571485" y="979689"/>
            <a:ext cx="477545" cy="322851"/>
          </a:xfrm>
          <a:prstGeom prst="rect">
            <a:avLst/>
          </a:prstGeom>
        </p:spPr>
        <p:txBody>
          <a:bodyPr vert="horz" lIns="68580" tIns="34290" rIns="34290" bIns="34290" rtlCol="0" anchor="ctr"/>
          <a:lstStyle>
            <a:defPPr>
              <a:defRPr lang="en-US"/>
            </a:defPPr>
            <a:lvl1pPr marL="0" algn="r" defTabSz="457200" rtl="0" eaLnBrk="1" latinLnBrk="0" hangingPunct="1">
              <a:defRPr sz="10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6D22F896-40B5-4ADD-8801-0D06FADFA095}" type="slidenum">
              <a:rPr lang="en-US" sz="750" smtClean="0">
                <a:solidFill>
                  <a:schemeClr val="bg2">
                    <a:lumMod val="10000"/>
                  </a:schemeClr>
                </a:solidFill>
                <a:latin typeface="Arial" panose="020B0604020202020204"/>
              </a:rPr>
              <a:pPr/>
              <a:t>‹#›</a:t>
            </a:fld>
            <a:endParaRPr lang="en-US" sz="750" dirty="0">
              <a:solidFill>
                <a:schemeClr val="bg2">
                  <a:lumMod val="10000"/>
                </a:schemeClr>
              </a:solidFill>
              <a:latin typeface="Arial" panose="020B0604020202020204"/>
            </a:endParaRPr>
          </a:p>
        </p:txBody>
      </p:sp>
      <p:sp>
        <p:nvSpPr>
          <p:cNvPr id="11" name="Title 1"/>
          <p:cNvSpPr>
            <a:spLocks noGrp="1"/>
          </p:cNvSpPr>
          <p:nvPr>
            <p:ph type="title" hasCustomPrompt="1"/>
          </p:nvPr>
        </p:nvSpPr>
        <p:spPr>
          <a:xfrm>
            <a:off x="511104" y="979688"/>
            <a:ext cx="6715370" cy="650329"/>
          </a:xfrm>
          <a:prstGeom prst="rect">
            <a:avLst/>
          </a:prstGeom>
        </p:spPr>
        <p:txBody>
          <a:bodyPr>
            <a:normAutofit/>
          </a:bodyPr>
          <a:lstStyle>
            <a:lvl1pPr algn="l">
              <a:defRPr sz="1350" b="1" i="0">
                <a:solidFill>
                  <a:srgbClr val="00A9FF"/>
                </a:solidFill>
                <a:latin typeface="Arial" charset="0"/>
                <a:ea typeface="Arial" charset="0"/>
                <a:cs typeface="Arial" charset="0"/>
              </a:defRPr>
            </a:lvl1pPr>
          </a:lstStyle>
          <a:p>
            <a:r>
              <a:rPr lang="en-US" dirty="0"/>
              <a:t>Click to edit master title style</a:t>
            </a:r>
          </a:p>
        </p:txBody>
      </p:sp>
      <p:sp>
        <p:nvSpPr>
          <p:cNvPr id="12" name="Content Placeholder 2"/>
          <p:cNvSpPr>
            <a:spLocks noGrp="1"/>
          </p:cNvSpPr>
          <p:nvPr>
            <p:ph idx="1"/>
          </p:nvPr>
        </p:nvSpPr>
        <p:spPr>
          <a:xfrm>
            <a:off x="511104" y="2032777"/>
            <a:ext cx="6715370" cy="3939398"/>
          </a:xfrm>
          <a:prstGeom prst="rect">
            <a:avLst/>
          </a:prstGeom>
        </p:spPr>
        <p:txBody>
          <a:bodyPr anchor="ctr">
            <a:normAutofit/>
          </a:bodyPr>
          <a:lstStyle>
            <a:lvl1pPr marL="171450" indent="-171450">
              <a:buClr>
                <a:srgbClr val="00A9FF"/>
              </a:buClr>
              <a:buFont typeface="Wingdings" charset="2"/>
              <a:buChar char="§"/>
              <a:defRPr sz="2400" b="0" i="0">
                <a:solidFill>
                  <a:schemeClr val="tx1"/>
                </a:solidFill>
                <a:latin typeface="Arial" charset="0"/>
                <a:ea typeface="Arial" charset="0"/>
                <a:cs typeface="Arial" charset="0"/>
              </a:defRPr>
            </a:lvl1pPr>
            <a:lvl2pPr marL="514350" indent="-171450">
              <a:buClr>
                <a:srgbClr val="00A9FF"/>
              </a:buClr>
              <a:buFont typeface="Wingdings" charset="2"/>
              <a:buChar char="§"/>
              <a:defRPr sz="2400" b="0" i="0">
                <a:solidFill>
                  <a:schemeClr val="tx1"/>
                </a:solidFill>
                <a:latin typeface="Arial" charset="0"/>
                <a:ea typeface="Arial" charset="0"/>
                <a:cs typeface="Arial" charset="0"/>
              </a:defRPr>
            </a:lvl2pPr>
            <a:lvl3pPr marL="857250" indent="-171450">
              <a:buClr>
                <a:srgbClr val="00A9FF"/>
              </a:buClr>
              <a:buFont typeface="Wingdings" charset="2"/>
              <a:buChar char="§"/>
              <a:defRPr sz="2400" b="0" i="0">
                <a:solidFill>
                  <a:schemeClr val="tx1"/>
                </a:solidFill>
                <a:latin typeface="Arial" charset="0"/>
                <a:ea typeface="Arial" charset="0"/>
                <a:cs typeface="Arial" charset="0"/>
              </a:defRPr>
            </a:lvl3pPr>
            <a:lvl4pPr marL="1200150" indent="-171450">
              <a:buClr>
                <a:srgbClr val="00A9FF"/>
              </a:buClr>
              <a:buFont typeface="Wingdings" charset="2"/>
              <a:buChar char="§"/>
              <a:defRPr sz="2400" b="0" i="0">
                <a:solidFill>
                  <a:schemeClr val="tx1"/>
                </a:solidFill>
                <a:latin typeface="Arial" charset="0"/>
                <a:ea typeface="Arial" charset="0"/>
                <a:cs typeface="Arial" charset="0"/>
              </a:defRPr>
            </a:lvl4pPr>
            <a:lvl5pPr marL="1543050" indent="-171450">
              <a:buClr>
                <a:srgbClr val="00A9FF"/>
              </a:buClr>
              <a:buFont typeface="Wingdings" charset="2"/>
              <a:buChar char="§"/>
              <a:defRPr sz="2400" b="0" i="0">
                <a:solidFill>
                  <a:schemeClr val="tx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18294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A288959-F720-4966-B596-463ECC815040}" type="datetimeFigureOut">
              <a:rPr lang="zh-CN" altLang="en-US" smtClean="0"/>
              <a:t>2024/6/8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34393650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A288959-F720-4966-B596-463ECC815040}" type="datetimeFigureOut">
              <a:rPr lang="zh-CN" altLang="en-US" smtClean="0"/>
              <a:t>2024/6/8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41265765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A288959-F720-4966-B596-463ECC815040}" type="datetimeFigureOut">
              <a:rPr lang="zh-CN" altLang="en-US" smtClean="0"/>
              <a:t>2024/6/8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13472686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A288959-F720-4966-B596-463ECC815040}" type="datetimeFigureOut">
              <a:rPr lang="zh-CN" altLang="en-US" smtClean="0"/>
              <a:t>2024/6/8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42759863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A288959-F720-4966-B596-463ECC815040}" type="datetimeFigureOut">
              <a:rPr lang="zh-CN" altLang="en-US" smtClean="0"/>
              <a:t>2024/6/8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30579639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288959-F720-4966-B596-463ECC815040}" type="datetimeFigureOut">
              <a:rPr lang="zh-CN" altLang="en-US" smtClean="0"/>
              <a:t>2024/6/8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3208732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A288959-F720-4966-B596-463ECC815040}" type="datetimeFigureOut">
              <a:rPr lang="zh-CN" altLang="en-US" smtClean="0"/>
              <a:t>2024/6/8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33286680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A288959-F720-4966-B596-463ECC815040}" type="datetimeFigureOut">
              <a:rPr lang="zh-CN" altLang="en-US" smtClean="0"/>
              <a:t>2024/6/8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4068056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288959-F720-4966-B596-463ECC815040}" type="datetimeFigureOut">
              <a:rPr lang="zh-CN" altLang="en-US" smtClean="0"/>
              <a:t>2024/6/8</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35780215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3" Type="http://schemas.openxmlformats.org/officeDocument/2006/relationships/hyperlink" Target="https://www.triumf.info/wiki/exp-prog/index.php/Image:OLIS.jpg" TargetMode="External"/><Relationship Id="rId2" Type="http://schemas.openxmlformats.org/officeDocument/2006/relationships/hyperlink" Target="https://www.triumf.info/wiki/exp-prog/index.php/Image:Target.jpg" TargetMode="External"/><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12.xml"/></Relationships>
</file>

<file path=ppt/slides/_rels/slide102.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12.xml"/></Relationships>
</file>

<file path=ppt/slides/_rels/slide103.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png"/><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12.xml"/></Relationships>
</file>

<file path=ppt/slides/_rels/slide107.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12.xml"/></Relationships>
</file>

<file path=ppt/slides/_rels/slide108.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12.xml"/></Relationships>
</file>

<file path=ppt/slides/_rels/slide109.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1.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12.xml"/></Relationships>
</file>

<file path=ppt/slides/_rels/slide112.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12.xml"/><Relationship Id="rId4" Type="http://schemas.openxmlformats.org/officeDocument/2006/relationships/image" Target="../media/image151.png"/></Relationships>
</file>

<file path=ppt/slides/_rels/slide113.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12.xml"/></Relationships>
</file>

<file path=ppt/slides/_rels/slide114.xml.rels><?xml version="1.0" encoding="UTF-8" standalone="yes"?>
<Relationships xmlns="http://schemas.openxmlformats.org/package/2006/relationships"><Relationship Id="rId3" Type="http://schemas.openxmlformats.org/officeDocument/2006/relationships/image" Target="../media/image155.png"/><Relationship Id="rId7" Type="http://schemas.openxmlformats.org/officeDocument/2006/relationships/image" Target="../media/image159.png"/><Relationship Id="rId2" Type="http://schemas.openxmlformats.org/officeDocument/2006/relationships/image" Target="../media/image154.png"/><Relationship Id="rId1" Type="http://schemas.openxmlformats.org/officeDocument/2006/relationships/slideLayout" Target="../slideLayouts/slideLayout12.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s>
</file>

<file path=ppt/slides/_rels/slide115.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61.png"/></Relationships>
</file>

<file path=ppt/slides/_rels/slide116.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image" Target="../media/image162.png"/><Relationship Id="rId1" Type="http://schemas.openxmlformats.org/officeDocument/2006/relationships/slideLayout" Target="../slideLayouts/slideLayout12.xml"/></Relationships>
</file>

<file path=ppt/slides/_rels/slide117.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165.png"/></Relationships>
</file>

<file path=ppt/slides/_rels/slide118.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12.xml"/></Relationships>
</file>

<file path=ppt/slides/_rels/slide119.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image" Target="../media/image168.png"/><Relationship Id="rId1" Type="http://schemas.openxmlformats.org/officeDocument/2006/relationships/slideLayout" Target="../slideLayouts/slideLayout12.xml"/></Relationships>
</file>

<file path=ppt/slides/_rels/slide121.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image" Target="../media/image147.png"/><Relationship Id="rId1" Type="http://schemas.openxmlformats.org/officeDocument/2006/relationships/slideLayout" Target="../slideLayouts/slideLayout12.xml"/><Relationship Id="rId4" Type="http://schemas.openxmlformats.org/officeDocument/2006/relationships/image" Target="../media/image171.png"/></Relationships>
</file>

<file path=ppt/slides/_rels/slide122.xml.rels><?xml version="1.0" encoding="UTF-8" standalone="yes"?>
<Relationships xmlns="http://schemas.openxmlformats.org/package/2006/relationships"><Relationship Id="rId3" Type="http://schemas.openxmlformats.org/officeDocument/2006/relationships/hyperlink" Target="mailto:amandaboothby@micronsemiconductor.co.uk" TargetMode="External"/><Relationship Id="rId2" Type="http://schemas.openxmlformats.org/officeDocument/2006/relationships/image" Target="../media/image172.png"/><Relationship Id="rId1" Type="http://schemas.openxmlformats.org/officeDocument/2006/relationships/slideLayout" Target="../slideLayouts/slideLayout12.xml"/><Relationship Id="rId6" Type="http://schemas.openxmlformats.org/officeDocument/2006/relationships/chart" Target="../charts/chart1.xml"/><Relationship Id="rId5" Type="http://schemas.openxmlformats.org/officeDocument/2006/relationships/image" Target="../media/image174.jpeg"/><Relationship Id="rId4" Type="http://schemas.openxmlformats.org/officeDocument/2006/relationships/image" Target="../media/image173.jpeg"/></Relationships>
</file>

<file path=ppt/slides/_rels/slide123.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12.xml"/></Relationships>
</file>

<file path=ppt/slides/_rels/slide124.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12.xml"/></Relationships>
</file>

<file path=ppt/slides/_rels/slide125.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12.xml"/></Relationships>
</file>

<file path=ppt/slides/_rels/slide126.xml.rels><?xml version="1.0" encoding="UTF-8" standalone="yes"?>
<Relationships xmlns="http://schemas.openxmlformats.org/package/2006/relationships"><Relationship Id="rId2" Type="http://schemas.openxmlformats.org/officeDocument/2006/relationships/image" Target="../media/image176.jpeg"/><Relationship Id="rId1" Type="http://schemas.openxmlformats.org/officeDocument/2006/relationships/slideLayout" Target="../slideLayouts/slideLayout12.xml"/></Relationships>
</file>

<file path=ppt/slides/_rels/slide127.xml.rels><?xml version="1.0" encoding="UTF-8" standalone="yes"?>
<Relationships xmlns="http://schemas.openxmlformats.org/package/2006/relationships"><Relationship Id="rId2" Type="http://schemas.openxmlformats.org/officeDocument/2006/relationships/image" Target="../media/image177.jpg"/><Relationship Id="rId1" Type="http://schemas.openxmlformats.org/officeDocument/2006/relationships/slideLayout" Target="../slideLayouts/slideLayout12.xml"/></Relationships>
</file>

<file path=ppt/slides/_rels/slide128.xml.rels><?xml version="1.0" encoding="UTF-8" standalone="yes"?>
<Relationships xmlns="http://schemas.openxmlformats.org/package/2006/relationships"><Relationship Id="rId2" Type="http://schemas.openxmlformats.org/officeDocument/2006/relationships/image" Target="../media/image178.jpeg"/><Relationship Id="rId1" Type="http://schemas.openxmlformats.org/officeDocument/2006/relationships/slideLayout" Target="../slideLayouts/slideLayout12.xml"/></Relationships>
</file>

<file path=ppt/slides/_rels/slide129.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79.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6.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181.png"/><Relationship Id="rId1" Type="http://schemas.openxmlformats.org/officeDocument/2006/relationships/slideLayout" Target="../slideLayouts/slideLayout12.xml"/></Relationships>
</file>

<file path=ppt/slides/_rels/slide137.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image" Target="../media/image183.png"/><Relationship Id="rId1" Type="http://schemas.openxmlformats.org/officeDocument/2006/relationships/slideLayout" Target="../slideLayouts/slideLayout12.xml"/><Relationship Id="rId4" Type="http://schemas.openxmlformats.org/officeDocument/2006/relationships/image" Target="../media/image185.pn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9.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image" Target="../media/image186.png"/><Relationship Id="rId1" Type="http://schemas.openxmlformats.org/officeDocument/2006/relationships/slideLayout" Target="../slideLayouts/slideLayout12.xml"/><Relationship Id="rId6" Type="http://schemas.openxmlformats.org/officeDocument/2006/relationships/image" Target="../media/image190.png"/><Relationship Id="rId5" Type="http://schemas.openxmlformats.org/officeDocument/2006/relationships/image" Target="../media/image189.png"/><Relationship Id="rId4" Type="http://schemas.openxmlformats.org/officeDocument/2006/relationships/image" Target="../media/image18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0.xml.rels><?xml version="1.0" encoding="UTF-8" standalone="yes"?>
<Relationships xmlns="http://schemas.openxmlformats.org/package/2006/relationships"><Relationship Id="rId3" Type="http://schemas.openxmlformats.org/officeDocument/2006/relationships/image" Target="../media/image191.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41.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194.png"/><Relationship Id="rId4" Type="http://schemas.openxmlformats.org/officeDocument/2006/relationships/image" Target="../media/image193.png"/></Relationships>
</file>

<file path=ppt/slides/_rels/slide142.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image" Target="../media/image195.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91.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hyperlink" Target="https://mis.triumf.ca/science/planning/yield/beam?ionSource=Re+surface" TargetMode="External"/><Relationship Id="rId2" Type="http://schemas.openxmlformats.org/officeDocument/2006/relationships/hyperlink" Target="https://mis.triumf.ca/science/planning/yield/target/Ta" TargetMode="External"/><Relationship Id="rId1" Type="http://schemas.openxmlformats.org/officeDocument/2006/relationships/slideLayout" Target="../slideLayouts/slideLayout12.xml"/><Relationship Id="rId4" Type="http://schemas.openxmlformats.org/officeDocument/2006/relationships/hyperlink" Target="https://mis.triumf.ca/science/planning/yield/target/U"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mis.triumf.ca/science/planning/yield/beam?ionSource=Re+surface" TargetMode="External"/><Relationship Id="rId2" Type="http://schemas.openxmlformats.org/officeDocument/2006/relationships/hyperlink" Target="https://mis.triumf.ca/science/planning/yield/target/U" TargetMode="External"/><Relationship Id="rId1" Type="http://schemas.openxmlformats.org/officeDocument/2006/relationships/slideLayout" Target="../slideLayouts/slideLayout12.xml"/><Relationship Id="rId6" Type="http://schemas.openxmlformats.org/officeDocument/2006/relationships/hyperlink" Target="https://mis.triumf.ca/science/planning/yield/target/Nb" TargetMode="External"/><Relationship Id="rId5" Type="http://schemas.openxmlformats.org/officeDocument/2006/relationships/hyperlink" Target="https://mis.triumf.ca/science/planning/yield/target/Th" TargetMode="External"/><Relationship Id="rId4" Type="http://schemas.openxmlformats.org/officeDocument/2006/relationships/hyperlink" Target="https://mis.triumf.ca/science/planning/yield/target/Ta"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2.xml"/><Relationship Id="rId5" Type="http://schemas.openxmlformats.org/officeDocument/2006/relationships/image" Target="../media/image19.png"/><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2.xml"/><Relationship Id="rId5" Type="http://schemas.openxmlformats.org/officeDocument/2006/relationships/image" Target="../media/image23.png"/><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8.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2.xml"/><Relationship Id="rId4" Type="http://schemas.openxmlformats.org/officeDocument/2006/relationships/image" Target="../media/image44.png"/></Relationships>
</file>

<file path=ppt/slides/_rels/slide3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2.xml"/><Relationship Id="rId5" Type="http://schemas.openxmlformats.org/officeDocument/2006/relationships/image" Target="../media/image48.png"/><Relationship Id="rId4" Type="http://schemas.openxmlformats.org/officeDocument/2006/relationships/image" Target="../media/image4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2.xml"/><Relationship Id="rId5" Type="http://schemas.openxmlformats.org/officeDocument/2006/relationships/image" Target="../media/image52.png"/><Relationship Id="rId4" Type="http://schemas.openxmlformats.org/officeDocument/2006/relationships/image" Target="../media/image51.png"/></Relationships>
</file>

<file path=ppt/slides/_rels/slide4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2.xml"/><Relationship Id="rId5" Type="http://schemas.openxmlformats.org/officeDocument/2006/relationships/image" Target="../media/image52.png"/><Relationship Id="rId4" Type="http://schemas.openxmlformats.org/officeDocument/2006/relationships/image" Target="../media/image50.png"/></Relationships>
</file>

<file path=ppt/slides/_rels/slide4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58.png"/></Relationships>
</file>

<file path=ppt/slides/_rels/slide4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60.png"/></Relationships>
</file>

<file path=ppt/slides/_rels/slide4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4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2.xml"/><Relationship Id="rId4" Type="http://schemas.openxmlformats.org/officeDocument/2006/relationships/image" Target="../media/image67.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5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2.xml"/><Relationship Id="rId4" Type="http://schemas.openxmlformats.org/officeDocument/2006/relationships/image" Target="../media/image78.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67.png"/></Relationships>
</file>

<file path=ppt/slides/_rels/slide5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82.png"/><Relationship Id="rId4" Type="http://schemas.openxmlformats.org/officeDocument/2006/relationships/image" Target="../media/image81.png"/></Relationships>
</file>

<file path=ppt/slides/_rels/slide5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5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12.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5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12.xml"/><Relationship Id="rId4" Type="http://schemas.openxmlformats.org/officeDocument/2006/relationships/image" Target="../media/image94.png"/></Relationships>
</file>

<file path=ppt/slides/_rels/slide5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12.xml"/><Relationship Id="rId4" Type="http://schemas.openxmlformats.org/officeDocument/2006/relationships/image" Target="../media/image97.png"/></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106.jpeg"/><Relationship Id="rId5" Type="http://schemas.openxmlformats.org/officeDocument/2006/relationships/image" Target="../media/image105.jpeg"/><Relationship Id="rId4" Type="http://schemas.openxmlformats.org/officeDocument/2006/relationships/image" Target="../media/image104.jpeg"/></Relationships>
</file>

<file path=ppt/slides/_rels/slide67.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12.xml"/><Relationship Id="rId4" Type="http://schemas.openxmlformats.org/officeDocument/2006/relationships/image" Target="../media/image106.jpeg"/></Relationships>
</file>

<file path=ppt/slides/_rels/slide68.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12.xml"/><Relationship Id="rId4" Type="http://schemas.openxmlformats.org/officeDocument/2006/relationships/image" Target="../media/image106.jpe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hyperlink" Target="https://arxiv.org/abs/1809.07183" TargetMode="External"/><Relationship Id="rId2" Type="http://schemas.openxmlformats.org/officeDocument/2006/relationships/hyperlink" Target="https://doi.org/10.1016/j.nima.2017.02.040" TargetMode="Externa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image" Target="../media/image110.png"/><Relationship Id="rId7" Type="http://schemas.openxmlformats.org/officeDocument/2006/relationships/image" Target="../media/image114.png"/><Relationship Id="rId2" Type="http://schemas.openxmlformats.org/officeDocument/2006/relationships/image" Target="../media/image109.png"/><Relationship Id="rId1" Type="http://schemas.openxmlformats.org/officeDocument/2006/relationships/slideLayout" Target="../slideLayouts/slideLayout12.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 Id="rId9" Type="http://schemas.openxmlformats.org/officeDocument/2006/relationships/image" Target="../media/image116.png"/></Relationships>
</file>

<file path=ppt/slides/_rels/slide8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12.xml"/><Relationship Id="rId4" Type="http://schemas.openxmlformats.org/officeDocument/2006/relationships/image" Target="../media/image119.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7.xml"/><Relationship Id="rId4" Type="http://schemas.openxmlformats.org/officeDocument/2006/relationships/comments" Target="../comments/comment1.xml"/></Relationships>
</file>

<file path=ppt/slides/_rels/slide92.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image" Target="../media/image129.emf"/><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image" Target="../media/image130.emf"/><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2" Type="http://schemas.openxmlformats.org/officeDocument/2006/relationships/image" Target="../media/image131.emf"/><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2" Type="http://schemas.openxmlformats.org/officeDocument/2006/relationships/hyperlink" Target="https://www.triumf.info/wiki/exp-prog/index.php/ISAC_(Isotope_Separator_and_ACcelerator)" TargetMode="External"/><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srcRect r="56786"/>
          <a:stretch/>
        </p:blipFill>
        <p:spPr>
          <a:xfrm>
            <a:off x="0" y="2745531"/>
            <a:ext cx="5929588" cy="3992726"/>
          </a:xfrm>
          <a:prstGeom prst="rect">
            <a:avLst/>
          </a:prstGeom>
        </p:spPr>
      </p:pic>
      <p:pic>
        <p:nvPicPr>
          <p:cNvPr id="3" name="图片 2"/>
          <p:cNvPicPr>
            <a:picLocks noChangeAspect="1"/>
          </p:cNvPicPr>
          <p:nvPr/>
        </p:nvPicPr>
        <p:blipFill>
          <a:blip r:embed="rId2"/>
          <a:stretch>
            <a:fillRect/>
          </a:stretch>
        </p:blipFill>
        <p:spPr>
          <a:xfrm>
            <a:off x="0" y="0"/>
            <a:ext cx="9144000" cy="2660777"/>
          </a:xfrm>
          <a:prstGeom prst="rect">
            <a:avLst/>
          </a:prstGeom>
        </p:spPr>
      </p:pic>
      <p:sp>
        <p:nvSpPr>
          <p:cNvPr id="12" name="文本框 11"/>
          <p:cNvSpPr txBox="1"/>
          <p:nvPr/>
        </p:nvSpPr>
        <p:spPr>
          <a:xfrm>
            <a:off x="5929588" y="3722915"/>
            <a:ext cx="957826" cy="338554"/>
          </a:xfrm>
          <a:prstGeom prst="rect">
            <a:avLst/>
          </a:prstGeom>
          <a:noFill/>
        </p:spPr>
        <p:txBody>
          <a:bodyPr wrap="none" rtlCol="0">
            <a:spAutoFit/>
          </a:bodyPr>
          <a:lstStyle/>
          <a:p>
            <a:r>
              <a:rPr lang="en-US" sz="1600" dirty="0">
                <a:solidFill>
                  <a:srgbClr val="C00000"/>
                </a:solidFill>
              </a:rPr>
              <a:t>observed</a:t>
            </a:r>
          </a:p>
        </p:txBody>
      </p:sp>
      <p:sp>
        <p:nvSpPr>
          <p:cNvPr id="13" name="文本框 12"/>
          <p:cNvSpPr txBox="1"/>
          <p:nvPr/>
        </p:nvSpPr>
        <p:spPr>
          <a:xfrm>
            <a:off x="5929588" y="4187887"/>
            <a:ext cx="957826" cy="338554"/>
          </a:xfrm>
          <a:prstGeom prst="rect">
            <a:avLst/>
          </a:prstGeom>
          <a:noFill/>
        </p:spPr>
        <p:txBody>
          <a:bodyPr wrap="none" rtlCol="0">
            <a:spAutoFit/>
          </a:bodyPr>
          <a:lstStyle/>
          <a:p>
            <a:r>
              <a:rPr lang="en-US" sz="1600" dirty="0">
                <a:solidFill>
                  <a:srgbClr val="C00000"/>
                </a:solidFill>
              </a:rPr>
              <a:t>observed</a:t>
            </a:r>
          </a:p>
        </p:txBody>
      </p:sp>
      <p:sp>
        <p:nvSpPr>
          <p:cNvPr id="14" name="文本框 13"/>
          <p:cNvSpPr txBox="1"/>
          <p:nvPr/>
        </p:nvSpPr>
        <p:spPr>
          <a:xfrm>
            <a:off x="5929588" y="4661426"/>
            <a:ext cx="1773562" cy="338554"/>
          </a:xfrm>
          <a:prstGeom prst="rect">
            <a:avLst/>
          </a:prstGeom>
          <a:noFill/>
        </p:spPr>
        <p:txBody>
          <a:bodyPr wrap="none" rtlCol="0">
            <a:spAutoFit/>
          </a:bodyPr>
          <a:lstStyle/>
          <a:p>
            <a:r>
              <a:rPr lang="en-US" sz="1600" dirty="0">
                <a:solidFill>
                  <a:srgbClr val="C00000"/>
                </a:solidFill>
              </a:rPr>
              <a:t>observed but weak</a:t>
            </a:r>
          </a:p>
        </p:txBody>
      </p:sp>
      <p:sp>
        <p:nvSpPr>
          <p:cNvPr id="15" name="文本框 14"/>
          <p:cNvSpPr txBox="1"/>
          <p:nvPr/>
        </p:nvSpPr>
        <p:spPr>
          <a:xfrm>
            <a:off x="5929588" y="4895869"/>
            <a:ext cx="957826" cy="338554"/>
          </a:xfrm>
          <a:prstGeom prst="rect">
            <a:avLst/>
          </a:prstGeom>
          <a:noFill/>
        </p:spPr>
        <p:txBody>
          <a:bodyPr wrap="none" rtlCol="0">
            <a:spAutoFit/>
          </a:bodyPr>
          <a:lstStyle/>
          <a:p>
            <a:r>
              <a:rPr lang="en-US" sz="1600" dirty="0">
                <a:solidFill>
                  <a:srgbClr val="C00000"/>
                </a:solidFill>
              </a:rPr>
              <a:t>observed</a:t>
            </a:r>
          </a:p>
        </p:txBody>
      </p:sp>
      <p:sp>
        <p:nvSpPr>
          <p:cNvPr id="16" name="文本框 15"/>
          <p:cNvSpPr txBox="1"/>
          <p:nvPr/>
        </p:nvSpPr>
        <p:spPr>
          <a:xfrm>
            <a:off x="5939106" y="5353273"/>
            <a:ext cx="1270412" cy="338554"/>
          </a:xfrm>
          <a:prstGeom prst="rect">
            <a:avLst/>
          </a:prstGeom>
          <a:noFill/>
        </p:spPr>
        <p:txBody>
          <a:bodyPr wrap="none" rtlCol="0">
            <a:spAutoFit/>
          </a:bodyPr>
          <a:lstStyle/>
          <a:p>
            <a:r>
              <a:rPr lang="en-US" sz="1600" dirty="0"/>
              <a:t>barely visible</a:t>
            </a:r>
            <a:endParaRPr lang="en-US" sz="1600" dirty="0">
              <a:solidFill>
                <a:srgbClr val="C00000"/>
              </a:solidFill>
            </a:endParaRPr>
          </a:p>
        </p:txBody>
      </p:sp>
      <p:sp>
        <p:nvSpPr>
          <p:cNvPr id="17" name="文本框 16"/>
          <p:cNvSpPr txBox="1"/>
          <p:nvPr/>
        </p:nvSpPr>
        <p:spPr>
          <a:xfrm>
            <a:off x="5939106" y="6253852"/>
            <a:ext cx="827471" cy="338554"/>
          </a:xfrm>
          <a:prstGeom prst="rect">
            <a:avLst/>
          </a:prstGeom>
          <a:noFill/>
        </p:spPr>
        <p:txBody>
          <a:bodyPr wrap="none" rtlCol="0">
            <a:spAutoFit/>
          </a:bodyPr>
          <a:lstStyle/>
          <a:p>
            <a:r>
              <a:rPr lang="en-US" sz="1600" dirty="0"/>
              <a:t>nothing</a:t>
            </a:r>
            <a:endParaRPr lang="en-US" sz="1600" dirty="0">
              <a:solidFill>
                <a:srgbClr val="C00000"/>
              </a:solidFill>
            </a:endParaRPr>
          </a:p>
        </p:txBody>
      </p:sp>
      <p:sp>
        <p:nvSpPr>
          <p:cNvPr id="10" name="文本框 9"/>
          <p:cNvSpPr txBox="1"/>
          <p:nvPr/>
        </p:nvSpPr>
        <p:spPr>
          <a:xfrm>
            <a:off x="5939106" y="5128128"/>
            <a:ext cx="827471" cy="338554"/>
          </a:xfrm>
          <a:prstGeom prst="rect">
            <a:avLst/>
          </a:prstGeom>
          <a:noFill/>
        </p:spPr>
        <p:txBody>
          <a:bodyPr wrap="none" rtlCol="0">
            <a:spAutoFit/>
          </a:bodyPr>
          <a:lstStyle/>
          <a:p>
            <a:r>
              <a:rPr lang="en-US" sz="1600" dirty="0"/>
              <a:t>nothing</a:t>
            </a:r>
            <a:endParaRPr lang="en-US" sz="1600" dirty="0">
              <a:solidFill>
                <a:srgbClr val="C00000"/>
              </a:solidFill>
            </a:endParaRPr>
          </a:p>
        </p:txBody>
      </p:sp>
      <p:sp>
        <p:nvSpPr>
          <p:cNvPr id="11" name="文本框 10"/>
          <p:cNvSpPr txBox="1"/>
          <p:nvPr/>
        </p:nvSpPr>
        <p:spPr>
          <a:xfrm>
            <a:off x="5939106" y="5578418"/>
            <a:ext cx="827471" cy="338554"/>
          </a:xfrm>
          <a:prstGeom prst="rect">
            <a:avLst/>
          </a:prstGeom>
          <a:noFill/>
        </p:spPr>
        <p:txBody>
          <a:bodyPr wrap="none" rtlCol="0">
            <a:spAutoFit/>
          </a:bodyPr>
          <a:lstStyle/>
          <a:p>
            <a:r>
              <a:rPr lang="en-US" sz="1600" dirty="0"/>
              <a:t>nothing</a:t>
            </a:r>
            <a:endParaRPr lang="en-US" sz="1600" dirty="0">
              <a:solidFill>
                <a:srgbClr val="C00000"/>
              </a:solidFill>
            </a:endParaRPr>
          </a:p>
        </p:txBody>
      </p:sp>
      <p:sp>
        <p:nvSpPr>
          <p:cNvPr id="19" name="文本框 18"/>
          <p:cNvSpPr txBox="1"/>
          <p:nvPr/>
        </p:nvSpPr>
        <p:spPr>
          <a:xfrm>
            <a:off x="5939106" y="5803563"/>
            <a:ext cx="827471" cy="338554"/>
          </a:xfrm>
          <a:prstGeom prst="rect">
            <a:avLst/>
          </a:prstGeom>
          <a:noFill/>
        </p:spPr>
        <p:txBody>
          <a:bodyPr wrap="none" rtlCol="0">
            <a:spAutoFit/>
          </a:bodyPr>
          <a:lstStyle/>
          <a:p>
            <a:r>
              <a:rPr lang="en-US" sz="1600" dirty="0"/>
              <a:t>nothing</a:t>
            </a:r>
            <a:endParaRPr lang="en-US" sz="1600" dirty="0">
              <a:solidFill>
                <a:srgbClr val="C00000"/>
              </a:solidFill>
            </a:endParaRPr>
          </a:p>
        </p:txBody>
      </p:sp>
      <p:sp>
        <p:nvSpPr>
          <p:cNvPr id="20" name="文本框 19"/>
          <p:cNvSpPr txBox="1"/>
          <p:nvPr/>
        </p:nvSpPr>
        <p:spPr>
          <a:xfrm>
            <a:off x="5939106" y="6028708"/>
            <a:ext cx="827471" cy="338554"/>
          </a:xfrm>
          <a:prstGeom prst="rect">
            <a:avLst/>
          </a:prstGeom>
          <a:noFill/>
        </p:spPr>
        <p:txBody>
          <a:bodyPr wrap="none" rtlCol="0">
            <a:spAutoFit/>
          </a:bodyPr>
          <a:lstStyle/>
          <a:p>
            <a:r>
              <a:rPr lang="en-US" sz="1600" dirty="0"/>
              <a:t>nothing</a:t>
            </a:r>
            <a:endParaRPr lang="en-US" sz="1600" dirty="0">
              <a:solidFill>
                <a:srgbClr val="C00000"/>
              </a:solidFill>
            </a:endParaRPr>
          </a:p>
        </p:txBody>
      </p:sp>
      <p:sp>
        <p:nvSpPr>
          <p:cNvPr id="2" name="文本框 1"/>
          <p:cNvSpPr txBox="1"/>
          <p:nvPr/>
        </p:nvSpPr>
        <p:spPr>
          <a:xfrm>
            <a:off x="0" y="0"/>
            <a:ext cx="748923" cy="369332"/>
          </a:xfrm>
          <a:prstGeom prst="rect">
            <a:avLst/>
          </a:prstGeom>
          <a:noFill/>
        </p:spPr>
        <p:txBody>
          <a:bodyPr wrap="none" rtlCol="0">
            <a:spAutoFit/>
          </a:bodyPr>
          <a:lstStyle/>
          <a:p>
            <a:r>
              <a:rPr lang="en-US" dirty="0"/>
              <a:t>NNDC</a:t>
            </a:r>
          </a:p>
        </p:txBody>
      </p:sp>
    </p:spTree>
    <p:extLst>
      <p:ext uri="{BB962C8B-B14F-4D97-AF65-F5344CB8AC3E}">
        <p14:creationId xmlns:p14="http://schemas.microsoft.com/office/powerpoint/2010/main" val="30152429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燕尾形箭头 16"/>
          <p:cNvSpPr/>
          <p:nvPr/>
        </p:nvSpPr>
        <p:spPr>
          <a:xfrm rot="16200000">
            <a:off x="5034455" y="2375034"/>
            <a:ext cx="2047209" cy="237565"/>
          </a:xfrm>
          <a:prstGeom prst="notchedRightArrow">
            <a:avLst/>
          </a:prstGeom>
          <a:gradFill flip="none" rotWithShape="1">
            <a:gsLst>
              <a:gs pos="0">
                <a:schemeClr val="accent1">
                  <a:lumMod val="5000"/>
                  <a:lumOff val="95000"/>
                </a:schemeClr>
              </a:gs>
              <a:gs pos="71000">
                <a:srgbClr val="660066"/>
              </a:gs>
              <a:gs pos="100000">
                <a:srgbClr val="660066"/>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4965219" y="3405362"/>
            <a:ext cx="990600" cy="990600"/>
          </a:xfrm>
          <a:prstGeom prst="ellipse">
            <a:avLst/>
          </a:prstGeom>
          <a:gradFill flip="none" rotWithShape="1">
            <a:gsLst>
              <a:gs pos="0">
                <a:schemeClr val="bg1"/>
              </a:gs>
              <a:gs pos="81000">
                <a:srgbClr val="000066"/>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endParaRPr>
          </a:p>
        </p:txBody>
      </p:sp>
      <p:sp>
        <p:nvSpPr>
          <p:cNvPr id="6" name="椭圆 5"/>
          <p:cNvSpPr/>
          <p:nvPr/>
        </p:nvSpPr>
        <p:spPr>
          <a:xfrm>
            <a:off x="4656789" y="3746447"/>
            <a:ext cx="308430" cy="308430"/>
          </a:xfrm>
          <a:prstGeom prst="ellipse">
            <a:avLst/>
          </a:prstGeom>
          <a:gradFill flip="none" rotWithShape="1">
            <a:gsLst>
              <a:gs pos="0">
                <a:schemeClr val="bg1"/>
              </a:gs>
              <a:gs pos="81000">
                <a:srgbClr val="FF0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1573775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decel="50000" fill="hold" grpId="0" nodeType="clickEffect">
                                  <p:stCondLst>
                                    <p:cond delay="0"/>
                                  </p:stCondLst>
                                  <p:childTnLst>
                                    <p:animMotion origin="layout" path="M -2.22222E-6 1.11022E-16 L 0.30972 1.11022E-16 " pathEditMode="relative" rAng="0" ptsTypes="AA">
                                      <p:cBhvr>
                                        <p:cTn id="6" dur="2000" fill="hold"/>
                                        <p:tgtEl>
                                          <p:spTgt spid="2"/>
                                        </p:tgtEl>
                                        <p:attrNameLst>
                                          <p:attrName>ppt_x</p:attrName>
                                          <p:attrName>ppt_y</p:attrName>
                                        </p:attrNameLst>
                                      </p:cBhvr>
                                      <p:rCtr x="15486" y="0"/>
                                    </p:animMotion>
                                  </p:childTnLst>
                                </p:cTn>
                              </p:par>
                              <p:par>
                                <p:cTn id="7" presetID="35" presetClass="path" presetSubtype="0" decel="50000" fill="hold" grpId="0" nodeType="withEffect">
                                  <p:stCondLst>
                                    <p:cond delay="0"/>
                                  </p:stCondLst>
                                  <p:childTnLst>
                                    <p:animMotion origin="layout" path="M -1.66667E-6 1.11022E-16 L -0.48003 1.11022E-16 " pathEditMode="relative" rAng="0" ptsTypes="AA">
                                      <p:cBhvr>
                                        <p:cTn id="8" dur="3000" fill="hold"/>
                                        <p:tgtEl>
                                          <p:spTgt spid="6"/>
                                        </p:tgtEl>
                                        <p:attrNameLst>
                                          <p:attrName>ppt_x</p:attrName>
                                          <p:attrName>ppt_y</p:attrName>
                                        </p:attrNameLst>
                                      </p:cBhvr>
                                      <p:rCtr x="-24010" y="0"/>
                                    </p:animMotion>
                                  </p:childTnLst>
                                </p:cTn>
                              </p:par>
                              <p:par>
                                <p:cTn id="9" presetID="12" presetClass="entr" presetSubtype="4" fill="hold" grpId="0" nodeType="withEffect">
                                  <p:stCondLst>
                                    <p:cond delay="8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 grpId="0" animBg="1"/>
      <p:bldP spid="6"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3970318"/>
          </a:xfrm>
          <a:prstGeom prst="rect">
            <a:avLst/>
          </a:prstGeom>
        </p:spPr>
        <p:txBody>
          <a:bodyPr wrap="square">
            <a:spAutoFit/>
          </a:bodyPr>
          <a:lstStyle/>
          <a:p>
            <a:r>
              <a:rPr lang="en-US" baseline="30000" dirty="0"/>
              <a:t>29</a:t>
            </a:r>
            <a:r>
              <a:rPr lang="en-US" dirty="0"/>
              <a:t>Na beam intensity at TRIUMF: ~12500 pps.</a:t>
            </a:r>
          </a:p>
          <a:p>
            <a:r>
              <a:rPr lang="en-US" baseline="30000" dirty="0"/>
              <a:t>29</a:t>
            </a:r>
            <a:r>
              <a:rPr lang="en-US" dirty="0"/>
              <a:t>Na beam intensity at NSCL: ~5770 pps (44% purity).</a:t>
            </a:r>
          </a:p>
          <a:p>
            <a:r>
              <a:rPr lang="en-US" dirty="0"/>
              <a:t> </a:t>
            </a:r>
          </a:p>
          <a:p>
            <a:r>
              <a:rPr lang="en-US" baseline="30000" dirty="0"/>
              <a:t>30</a:t>
            </a:r>
            <a:r>
              <a:rPr lang="en-US" dirty="0"/>
              <a:t>Na beam intensity at TRIUMF: ~2840 pps.</a:t>
            </a:r>
          </a:p>
          <a:p>
            <a:r>
              <a:rPr lang="en-US" baseline="30000" dirty="0"/>
              <a:t>30</a:t>
            </a:r>
            <a:r>
              <a:rPr lang="en-US" dirty="0"/>
              <a:t>Na beam intensity at NSCL: ~700 pps (12% purity).</a:t>
            </a:r>
          </a:p>
          <a:p>
            <a:endParaRPr lang="en-US" dirty="0"/>
          </a:p>
          <a:p>
            <a:r>
              <a:rPr lang="en-US" dirty="0"/>
              <a:t>Even after pre-boosting, TRIUMF still provides more intense Na beams than NSCL.</a:t>
            </a:r>
          </a:p>
          <a:p>
            <a:endParaRPr lang="en-US" dirty="0"/>
          </a:p>
          <a:p>
            <a:r>
              <a:rPr lang="en-US" dirty="0"/>
              <a:t>OK, sounds good. Regarding questions 3: I would just be prepared to answer. The EEC is certainly aware that TRIUMF can make very intense beams of sodium isotopes.</a:t>
            </a:r>
          </a:p>
          <a:p>
            <a:r>
              <a:rPr lang="en-US" dirty="0"/>
              <a:t> Also, TRIUMF’s beams should be more pure.</a:t>
            </a:r>
          </a:p>
          <a:p>
            <a:endParaRPr lang="en-US" dirty="0"/>
          </a:p>
          <a:p>
            <a:r>
              <a:rPr lang="en-US" dirty="0">
                <a:solidFill>
                  <a:srgbClr val="000000"/>
                </a:solidFill>
                <a:latin typeface="arial" panose="020B0604020202020204" pitchFamily="34" charset="0"/>
              </a:rPr>
              <a:t>In the ISAC facility we accelerate both radioactive beam produced by the </a:t>
            </a:r>
            <a:r>
              <a:rPr lang="en-US" u="sng" dirty="0">
                <a:solidFill>
                  <a:srgbClr val="5A3696"/>
                </a:solidFill>
                <a:latin typeface="arial" panose="020B0604020202020204" pitchFamily="34" charset="0"/>
                <a:hlinkClick r:id="rId2" tooltip="Image:Target.jpg"/>
              </a:rPr>
              <a:t>ISAC target stations</a:t>
            </a:r>
            <a:r>
              <a:rPr lang="en-US" dirty="0">
                <a:solidFill>
                  <a:srgbClr val="000000"/>
                </a:solidFill>
                <a:latin typeface="arial" panose="020B0604020202020204" pitchFamily="34" charset="0"/>
              </a:rPr>
              <a:t> and stable beam from an off line ion source (</a:t>
            </a:r>
            <a:r>
              <a:rPr lang="en-US" u="sng" dirty="0">
                <a:solidFill>
                  <a:srgbClr val="5A3696"/>
                </a:solidFill>
                <a:latin typeface="arial" panose="020B0604020202020204" pitchFamily="34" charset="0"/>
                <a:hlinkClick r:id="rId3" tooltip="Image:OLIS.jpg"/>
              </a:rPr>
              <a:t>OLIS</a:t>
            </a:r>
            <a:r>
              <a:rPr lang="en-US" dirty="0">
                <a:solidFill>
                  <a:srgbClr val="000000"/>
                </a:solidFill>
                <a:latin typeface="arial" panose="020B0604020202020204" pitchFamily="34" charset="0"/>
              </a:rPr>
              <a:t>).</a:t>
            </a:r>
            <a:endParaRPr lang="en-US" dirty="0"/>
          </a:p>
        </p:txBody>
      </p:sp>
    </p:spTree>
    <p:extLst>
      <p:ext uri="{BB962C8B-B14F-4D97-AF65-F5344CB8AC3E}">
        <p14:creationId xmlns:p14="http://schemas.microsoft.com/office/powerpoint/2010/main" val="96886524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 y="59829"/>
            <a:ext cx="4965642" cy="6048000"/>
          </a:xfrm>
          <a:prstGeom prst="rect">
            <a:avLst/>
          </a:prstGeom>
        </p:spPr>
      </p:pic>
      <p:sp>
        <p:nvSpPr>
          <p:cNvPr id="3" name="矩形 2"/>
          <p:cNvSpPr/>
          <p:nvPr/>
        </p:nvSpPr>
        <p:spPr>
          <a:xfrm>
            <a:off x="5131491" y="6425440"/>
            <a:ext cx="4012509" cy="338554"/>
          </a:xfrm>
          <a:prstGeom prst="rect">
            <a:avLst/>
          </a:prstGeom>
        </p:spPr>
        <p:txBody>
          <a:bodyPr wrap="none">
            <a:spAutoFit/>
          </a:bodyPr>
          <a:lstStyle/>
          <a:p>
            <a:r>
              <a:rPr lang="en-US" sz="1600" dirty="0">
                <a:solidFill>
                  <a:srgbClr val="002060"/>
                </a:solidFill>
                <a:latin typeface="Times New Roman" panose="02020603050405020304" pitchFamily="18" charset="0"/>
                <a:cs typeface="Times New Roman" panose="02020603050405020304" pitchFamily="18" charset="0"/>
              </a:rPr>
              <a:t>G. C. Ball et al., Phys. Scr. 91, 093002 (2016).</a:t>
            </a:r>
          </a:p>
        </p:txBody>
      </p:sp>
      <p:sp>
        <p:nvSpPr>
          <p:cNvPr id="4" name="矩形 3"/>
          <p:cNvSpPr/>
          <p:nvPr/>
        </p:nvSpPr>
        <p:spPr>
          <a:xfrm>
            <a:off x="0" y="6183539"/>
            <a:ext cx="5112000" cy="584775"/>
          </a:xfrm>
          <a:prstGeom prst="rect">
            <a:avLst/>
          </a:prstGeom>
        </p:spPr>
        <p:txBody>
          <a:bodyPr wrap="square">
            <a:spAutoFit/>
          </a:bodyPr>
          <a:lstStyle/>
          <a:p>
            <a:r>
              <a:rPr lang="en-US" sz="1600" dirty="0">
                <a:solidFill>
                  <a:srgbClr val="000000"/>
                </a:solidFill>
                <a:latin typeface="Times New Roman" panose="02020603050405020304" pitchFamily="18" charset="0"/>
                <a:cs typeface="Times New Roman" panose="02020603050405020304" pitchFamily="18" charset="0"/>
              </a:rPr>
              <a:t>Schematic view of the accelerators and experimental </a:t>
            </a:r>
            <a:r>
              <a:rPr lang="en-US" sz="1600" dirty="0" err="1">
                <a:solidFill>
                  <a:srgbClr val="000000"/>
                </a:solidFill>
                <a:latin typeface="Times New Roman" panose="02020603050405020304" pitchFamily="18" charset="0"/>
                <a:cs typeface="Times New Roman" panose="02020603050405020304" pitchFamily="18" charset="0"/>
              </a:rPr>
              <a:t>beamlines</a:t>
            </a:r>
            <a:r>
              <a:rPr lang="en-US" sz="1600" dirty="0">
                <a:solidFill>
                  <a:srgbClr val="000000"/>
                </a:solidFill>
                <a:latin typeface="Times New Roman" panose="02020603050405020304" pitchFamily="18" charset="0"/>
                <a:cs typeface="Times New Roman" panose="02020603050405020304" pitchFamily="18" charset="0"/>
              </a:rPr>
              <a:t> at TRIUMF including the new ARIEL facility.</a:t>
            </a:r>
            <a:endParaRPr 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6931919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1"/>
            <a:ext cx="5080000" cy="6295598"/>
          </a:xfrm>
          <a:prstGeom prst="rect">
            <a:avLst/>
          </a:prstGeom>
        </p:spPr>
      </p:pic>
      <p:sp>
        <p:nvSpPr>
          <p:cNvPr id="4" name="矩形 3"/>
          <p:cNvSpPr/>
          <p:nvPr/>
        </p:nvSpPr>
        <p:spPr>
          <a:xfrm>
            <a:off x="5080000" y="0"/>
            <a:ext cx="4064000" cy="1477328"/>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Plan view of the ISAC-II experimental area showing existing and planned major facilities.</a:t>
            </a:r>
          </a:p>
          <a:p>
            <a:r>
              <a:rPr lang="en-US" dirty="0">
                <a:latin typeface="Times New Roman" panose="02020603050405020304" pitchFamily="18" charset="0"/>
                <a:cs typeface="Times New Roman" panose="02020603050405020304" pitchFamily="18" charset="0"/>
              </a:rPr>
              <a:t>Note that TIGRESS (in yellow) is shown in both of its planned operating locations. </a:t>
            </a:r>
          </a:p>
        </p:txBody>
      </p:sp>
      <p:sp>
        <p:nvSpPr>
          <p:cNvPr id="5" name="矩形 4"/>
          <p:cNvSpPr/>
          <p:nvPr/>
        </p:nvSpPr>
        <p:spPr>
          <a:xfrm>
            <a:off x="0" y="6295599"/>
            <a:ext cx="5588000" cy="338554"/>
          </a:xfrm>
          <a:prstGeom prst="rect">
            <a:avLst/>
          </a:prstGeom>
        </p:spPr>
        <p:txBody>
          <a:bodyPr wrap="square">
            <a:spAutoFit/>
          </a:bodyPr>
          <a:lstStyle/>
          <a:p>
            <a:r>
              <a:rPr lang="en-US" sz="1600" dirty="0">
                <a:solidFill>
                  <a:srgbClr val="002060"/>
                </a:solidFill>
                <a:latin typeface="Times New Roman" panose="02020603050405020304" pitchFamily="18" charset="0"/>
                <a:cs typeface="Times New Roman" panose="02020603050405020304" pitchFamily="18" charset="0"/>
              </a:rPr>
              <a:t>G. C. Ball et al., J. Phys. G Nucl. Part. Phys. 38, 024003 (2011).</a:t>
            </a:r>
          </a:p>
        </p:txBody>
      </p:sp>
    </p:spTree>
    <p:extLst>
      <p:ext uri="{BB962C8B-B14F-4D97-AF65-F5344CB8AC3E}">
        <p14:creationId xmlns:p14="http://schemas.microsoft.com/office/powerpoint/2010/main" val="170377889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4212000" cy="5627174"/>
          </a:xfrm>
          <a:prstGeom prst="rect">
            <a:avLst/>
          </a:prstGeom>
        </p:spPr>
      </p:pic>
      <p:pic>
        <p:nvPicPr>
          <p:cNvPr id="3" name="图片 2"/>
          <p:cNvPicPr>
            <a:picLocks noChangeAspect="1"/>
          </p:cNvPicPr>
          <p:nvPr/>
        </p:nvPicPr>
        <p:blipFill>
          <a:blip r:embed="rId3"/>
          <a:stretch>
            <a:fillRect/>
          </a:stretch>
        </p:blipFill>
        <p:spPr>
          <a:xfrm>
            <a:off x="4248000" y="0"/>
            <a:ext cx="4896000" cy="2731892"/>
          </a:xfrm>
          <a:prstGeom prst="rect">
            <a:avLst/>
          </a:prstGeom>
        </p:spPr>
      </p:pic>
      <p:sp>
        <p:nvSpPr>
          <p:cNvPr id="5" name="矩形 4"/>
          <p:cNvSpPr/>
          <p:nvPr/>
        </p:nvSpPr>
        <p:spPr>
          <a:xfrm>
            <a:off x="4248000" y="2731892"/>
            <a:ext cx="4896000" cy="1077218"/>
          </a:xfrm>
          <a:prstGeom prst="rect">
            <a:avLst/>
          </a:prstGeom>
        </p:spPr>
        <p:txBody>
          <a:bodyPr wrap="square">
            <a:spAutoFit/>
          </a:bodyPr>
          <a:lstStyle/>
          <a:p>
            <a:r>
              <a:rPr lang="en-US" sz="1600" dirty="0">
                <a:latin typeface="Times New Roman" panose="02020603050405020304" pitchFamily="18" charset="0"/>
                <a:cs typeface="Times New Roman" panose="02020603050405020304" pitchFamily="18" charset="0"/>
              </a:rPr>
              <a:t>The upstream hemisphere of the SCEPTAR array of plastic scintillators for 𝛽 tagging and the west hemisphere of the Compton-suppressed GRIFFIN spectrometer.</a:t>
            </a:r>
          </a:p>
        </p:txBody>
      </p:sp>
      <p:sp>
        <p:nvSpPr>
          <p:cNvPr id="7" name="矩形 6"/>
          <p:cNvSpPr/>
          <p:nvPr/>
        </p:nvSpPr>
        <p:spPr>
          <a:xfrm>
            <a:off x="0" y="5627174"/>
            <a:ext cx="4711700" cy="1077218"/>
          </a:xfrm>
          <a:prstGeom prst="rect">
            <a:avLst/>
          </a:prstGeom>
        </p:spPr>
        <p:txBody>
          <a:bodyPr wrap="square">
            <a:spAutoFit/>
          </a:bodyPr>
          <a:lstStyle/>
          <a:p>
            <a:r>
              <a:rPr lang="en-US" sz="1600" dirty="0">
                <a:latin typeface="Times New Roman" panose="02020603050405020304" pitchFamily="18" charset="0"/>
                <a:cs typeface="Times New Roman" panose="02020603050405020304" pitchFamily="18" charset="0"/>
              </a:rPr>
              <a:t>The west hemisphere of the GRIFFIN array of HPGe clover detectors. The 20 mm thick white </a:t>
            </a:r>
            <a:r>
              <a:rPr lang="en-US" sz="1600" dirty="0" err="1">
                <a:latin typeface="Times New Roman" panose="02020603050405020304" pitchFamily="18" charset="0"/>
                <a:cs typeface="Times New Roman" panose="02020603050405020304" pitchFamily="18" charset="0"/>
              </a:rPr>
              <a:t>Delrin</a:t>
            </a:r>
            <a:r>
              <a:rPr lang="en-US" sz="1600" dirty="0">
                <a:latin typeface="Times New Roman" panose="02020603050405020304" pitchFamily="18" charset="0"/>
                <a:cs typeface="Times New Roman" panose="02020603050405020304" pitchFamily="18" charset="0"/>
              </a:rPr>
              <a:t> absorber shell can be seen around the vacuum chamber and the </a:t>
            </a:r>
            <a:r>
              <a:rPr lang="en-US" sz="1600" dirty="0" err="1">
                <a:latin typeface="Times New Roman" panose="02020603050405020304" pitchFamily="18" charset="0"/>
                <a:cs typeface="Times New Roman" panose="02020603050405020304" pitchFamily="18" charset="0"/>
              </a:rPr>
              <a:t>Pb</a:t>
            </a:r>
            <a:r>
              <a:rPr lang="en-US" sz="1600" dirty="0">
                <a:latin typeface="Times New Roman" panose="02020603050405020304" pitchFamily="18" charset="0"/>
                <a:cs typeface="Times New Roman" panose="02020603050405020304" pitchFamily="18" charset="0"/>
              </a:rPr>
              <a:t> wall shielding the tape box is on the left.</a:t>
            </a:r>
          </a:p>
        </p:txBody>
      </p:sp>
      <p:sp>
        <p:nvSpPr>
          <p:cNvPr id="9" name="矩形 8"/>
          <p:cNvSpPr/>
          <p:nvPr/>
        </p:nvSpPr>
        <p:spPr>
          <a:xfrm>
            <a:off x="4572000" y="5463784"/>
            <a:ext cx="4572000" cy="1323439"/>
          </a:xfrm>
          <a:prstGeom prst="rect">
            <a:avLst/>
          </a:prstGeom>
        </p:spPr>
        <p:txBody>
          <a:bodyPr>
            <a:spAutoFit/>
          </a:bodyPr>
          <a:lstStyle/>
          <a:p>
            <a:r>
              <a:rPr lang="en-US" sz="1600" dirty="0">
                <a:solidFill>
                  <a:srgbClr val="002060"/>
                </a:solidFill>
                <a:latin typeface="Times New Roman" panose="02020603050405020304" pitchFamily="18" charset="0"/>
                <a:cs typeface="Times New Roman" panose="02020603050405020304" pitchFamily="18" charset="0"/>
              </a:rPr>
              <a:t>A. B. </a:t>
            </a:r>
            <a:r>
              <a:rPr lang="en-US" sz="1600" dirty="0" err="1">
                <a:solidFill>
                  <a:srgbClr val="002060"/>
                </a:solidFill>
                <a:latin typeface="Times New Roman" panose="02020603050405020304" pitchFamily="18" charset="0"/>
                <a:cs typeface="Times New Roman" panose="02020603050405020304" pitchFamily="18" charset="0"/>
              </a:rPr>
              <a:t>Garnsworthy</a:t>
            </a:r>
            <a:r>
              <a:rPr lang="en-US" sz="1600" dirty="0">
                <a:solidFill>
                  <a:srgbClr val="002060"/>
                </a:solidFill>
                <a:latin typeface="Times New Roman" panose="02020603050405020304" pitchFamily="18" charset="0"/>
                <a:cs typeface="Times New Roman" panose="02020603050405020304" pitchFamily="18" charset="0"/>
              </a:rPr>
              <a:t> et al., Nucl. </a:t>
            </a:r>
            <a:r>
              <a:rPr lang="en-US" sz="1600" dirty="0" err="1">
                <a:solidFill>
                  <a:srgbClr val="002060"/>
                </a:solidFill>
                <a:latin typeface="Times New Roman" panose="02020603050405020304" pitchFamily="18" charset="0"/>
                <a:cs typeface="Times New Roman" panose="02020603050405020304" pitchFamily="18" charset="0"/>
              </a:rPr>
              <a:t>Instrum</a:t>
            </a:r>
            <a:r>
              <a:rPr lang="en-US" sz="1600" dirty="0">
                <a:solidFill>
                  <a:srgbClr val="002060"/>
                </a:solidFill>
                <a:latin typeface="Times New Roman" panose="02020603050405020304" pitchFamily="18" charset="0"/>
                <a:cs typeface="Times New Roman" panose="02020603050405020304" pitchFamily="18" charset="0"/>
              </a:rPr>
              <a:t>. Methods Phys. Res. A 918, 9 (2019).</a:t>
            </a:r>
          </a:p>
          <a:p>
            <a:r>
              <a:rPr lang="en-US" sz="1600" dirty="0">
                <a:solidFill>
                  <a:srgbClr val="002060"/>
                </a:solidFill>
                <a:latin typeface="Times New Roman" panose="02020603050405020304" pitchFamily="18" charset="0"/>
                <a:cs typeface="Times New Roman" panose="02020603050405020304" pitchFamily="18" charset="0"/>
              </a:rPr>
              <a:t>C. E. </a:t>
            </a:r>
            <a:r>
              <a:rPr lang="en-US" sz="1600" dirty="0" err="1">
                <a:solidFill>
                  <a:srgbClr val="002060"/>
                </a:solidFill>
                <a:latin typeface="Times New Roman" panose="02020603050405020304" pitchFamily="18" charset="0"/>
                <a:cs typeface="Times New Roman" panose="02020603050405020304" pitchFamily="18" charset="0"/>
              </a:rPr>
              <a:t>Svensson</a:t>
            </a:r>
            <a:r>
              <a:rPr lang="en-US" sz="1600" dirty="0">
                <a:solidFill>
                  <a:srgbClr val="002060"/>
                </a:solidFill>
                <a:latin typeface="Times New Roman" panose="02020603050405020304" pitchFamily="18" charset="0"/>
                <a:cs typeface="Times New Roman" panose="02020603050405020304" pitchFamily="18" charset="0"/>
              </a:rPr>
              <a:t> et al., Hyperfine Interact. 225, 127 (2014).</a:t>
            </a:r>
          </a:p>
          <a:p>
            <a:r>
              <a:rPr lang="en-US" sz="1600" dirty="0">
                <a:solidFill>
                  <a:srgbClr val="002060"/>
                </a:solidFill>
                <a:latin typeface="Times New Roman" panose="02020603050405020304" pitchFamily="18" charset="0"/>
                <a:cs typeface="Times New Roman" panose="02020603050405020304" pitchFamily="18" charset="0"/>
              </a:rPr>
              <a:t>A. B. </a:t>
            </a:r>
            <a:r>
              <a:rPr lang="en-US" sz="1600" dirty="0" err="1">
                <a:solidFill>
                  <a:srgbClr val="002060"/>
                </a:solidFill>
                <a:latin typeface="Times New Roman" panose="02020603050405020304" pitchFamily="18" charset="0"/>
                <a:cs typeface="Times New Roman" panose="02020603050405020304" pitchFamily="18" charset="0"/>
              </a:rPr>
              <a:t>Garnsworthy</a:t>
            </a:r>
            <a:r>
              <a:rPr lang="en-US" sz="1600" dirty="0">
                <a:solidFill>
                  <a:srgbClr val="002060"/>
                </a:solidFill>
                <a:latin typeface="Times New Roman" panose="02020603050405020304" pitchFamily="18" charset="0"/>
                <a:cs typeface="Times New Roman" panose="02020603050405020304" pitchFamily="18" charset="0"/>
              </a:rPr>
              <a:t>, </a:t>
            </a:r>
            <a:r>
              <a:rPr lang="en-US" sz="1600" dirty="0" err="1">
                <a:solidFill>
                  <a:srgbClr val="002060"/>
                </a:solidFill>
                <a:latin typeface="Times New Roman" panose="02020603050405020304" pitchFamily="18" charset="0"/>
                <a:cs typeface="Times New Roman" panose="02020603050405020304" pitchFamily="18" charset="0"/>
              </a:rPr>
              <a:t>Acta</a:t>
            </a:r>
            <a:r>
              <a:rPr lang="en-US" sz="1600" dirty="0">
                <a:solidFill>
                  <a:srgbClr val="002060"/>
                </a:solidFill>
                <a:latin typeface="Times New Roman" panose="02020603050405020304" pitchFamily="18" charset="0"/>
                <a:cs typeface="Times New Roman" panose="02020603050405020304" pitchFamily="18" charset="0"/>
              </a:rPr>
              <a:t> Phys. Pol. B 47, 713 (2016).</a:t>
            </a:r>
          </a:p>
        </p:txBody>
      </p:sp>
    </p:spTree>
    <p:extLst>
      <p:ext uri="{BB962C8B-B14F-4D97-AF65-F5344CB8AC3E}">
        <p14:creationId xmlns:p14="http://schemas.microsoft.com/office/powerpoint/2010/main" val="1219126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4896000" cy="6174480"/>
          </a:xfrm>
          <a:prstGeom prst="rect">
            <a:avLst/>
          </a:prstGeom>
        </p:spPr>
      </p:pic>
      <p:sp>
        <p:nvSpPr>
          <p:cNvPr id="4" name="矩形 3"/>
          <p:cNvSpPr/>
          <p:nvPr/>
        </p:nvSpPr>
        <p:spPr>
          <a:xfrm>
            <a:off x="0" y="6174480"/>
            <a:ext cx="6019800" cy="646331"/>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Photograph of the GRIFFIN spectrometer installed at TRIUMF-ISAC-I</a:t>
            </a:r>
          </a:p>
        </p:txBody>
      </p:sp>
      <p:pic>
        <p:nvPicPr>
          <p:cNvPr id="3" name="图片 2"/>
          <p:cNvPicPr>
            <a:picLocks noChangeAspect="1"/>
          </p:cNvPicPr>
          <p:nvPr/>
        </p:nvPicPr>
        <p:blipFill>
          <a:blip r:embed="rId3"/>
          <a:stretch>
            <a:fillRect/>
          </a:stretch>
        </p:blipFill>
        <p:spPr>
          <a:xfrm>
            <a:off x="4960822" y="-1"/>
            <a:ext cx="4183178" cy="3873501"/>
          </a:xfrm>
          <a:prstGeom prst="rect">
            <a:avLst/>
          </a:prstGeom>
        </p:spPr>
      </p:pic>
      <p:sp>
        <p:nvSpPr>
          <p:cNvPr id="6" name="矩形 5"/>
          <p:cNvSpPr/>
          <p:nvPr/>
        </p:nvSpPr>
        <p:spPr>
          <a:xfrm>
            <a:off x="4960822" y="3873500"/>
            <a:ext cx="4183178" cy="939800"/>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3-D model of a GRIFFIN HPGe clover with the exterior dimensional tolerances of the aluminum crystal housing indicated.</a:t>
            </a:r>
          </a:p>
        </p:txBody>
      </p:sp>
      <p:sp>
        <p:nvSpPr>
          <p:cNvPr id="8" name="矩形 7"/>
          <p:cNvSpPr/>
          <p:nvPr/>
        </p:nvSpPr>
        <p:spPr>
          <a:xfrm>
            <a:off x="4896000" y="4911514"/>
            <a:ext cx="4248000" cy="1077218"/>
          </a:xfrm>
          <a:prstGeom prst="rect">
            <a:avLst/>
          </a:prstGeom>
        </p:spPr>
        <p:txBody>
          <a:bodyPr wrap="square">
            <a:spAutoFit/>
          </a:bodyPr>
          <a:lstStyle/>
          <a:p>
            <a:r>
              <a:rPr lang="en-US" sz="1600" dirty="0">
                <a:solidFill>
                  <a:srgbClr val="002060"/>
                </a:solidFill>
                <a:latin typeface="Times New Roman" panose="02020603050405020304" pitchFamily="18" charset="0"/>
                <a:cs typeface="Times New Roman" panose="02020603050405020304" pitchFamily="18" charset="0"/>
              </a:rPr>
              <a:t>A. B. </a:t>
            </a:r>
            <a:r>
              <a:rPr lang="en-US" sz="1600" dirty="0" err="1">
                <a:solidFill>
                  <a:srgbClr val="002060"/>
                </a:solidFill>
                <a:latin typeface="Times New Roman" panose="02020603050405020304" pitchFamily="18" charset="0"/>
                <a:cs typeface="Times New Roman" panose="02020603050405020304" pitchFamily="18" charset="0"/>
              </a:rPr>
              <a:t>Garnsworthy</a:t>
            </a:r>
            <a:r>
              <a:rPr lang="en-US" sz="1600" dirty="0">
                <a:solidFill>
                  <a:srgbClr val="002060"/>
                </a:solidFill>
                <a:latin typeface="Times New Roman" panose="02020603050405020304" pitchFamily="18" charset="0"/>
                <a:cs typeface="Times New Roman" panose="02020603050405020304" pitchFamily="18" charset="0"/>
              </a:rPr>
              <a:t>, </a:t>
            </a:r>
            <a:r>
              <a:rPr lang="en-US" sz="1600" dirty="0" err="1">
                <a:solidFill>
                  <a:srgbClr val="002060"/>
                </a:solidFill>
                <a:latin typeface="Times New Roman" panose="02020603050405020304" pitchFamily="18" charset="0"/>
                <a:cs typeface="Times New Roman" panose="02020603050405020304" pitchFamily="18" charset="0"/>
              </a:rPr>
              <a:t>Acta</a:t>
            </a:r>
            <a:r>
              <a:rPr lang="en-US" sz="1600" dirty="0">
                <a:solidFill>
                  <a:srgbClr val="002060"/>
                </a:solidFill>
                <a:latin typeface="Times New Roman" panose="02020603050405020304" pitchFamily="18" charset="0"/>
                <a:cs typeface="Times New Roman" panose="02020603050405020304" pitchFamily="18" charset="0"/>
              </a:rPr>
              <a:t> Phys. Pol. B 47, 713 (2016).</a:t>
            </a:r>
          </a:p>
          <a:p>
            <a:r>
              <a:rPr lang="en-US" sz="1600" dirty="0">
                <a:solidFill>
                  <a:srgbClr val="002060"/>
                </a:solidFill>
                <a:latin typeface="Times New Roman" panose="02020603050405020304" pitchFamily="18" charset="0"/>
                <a:cs typeface="Times New Roman" panose="02020603050405020304" pitchFamily="18" charset="0"/>
              </a:rPr>
              <a:t>U. </a:t>
            </a:r>
            <a:r>
              <a:rPr lang="en-US" sz="1600" dirty="0" err="1">
                <a:solidFill>
                  <a:srgbClr val="002060"/>
                </a:solidFill>
                <a:latin typeface="Times New Roman" panose="02020603050405020304" pitchFamily="18" charset="0"/>
                <a:cs typeface="Times New Roman" panose="02020603050405020304" pitchFamily="18" charset="0"/>
              </a:rPr>
              <a:t>Rizwan</a:t>
            </a:r>
            <a:r>
              <a:rPr lang="en-US" sz="1600" dirty="0">
                <a:solidFill>
                  <a:srgbClr val="002060"/>
                </a:solidFill>
                <a:latin typeface="Times New Roman" panose="02020603050405020304" pitchFamily="18" charset="0"/>
                <a:cs typeface="Times New Roman" panose="02020603050405020304" pitchFamily="18" charset="0"/>
              </a:rPr>
              <a:t> et al., Nucl. </a:t>
            </a:r>
            <a:r>
              <a:rPr lang="en-US" sz="1600" dirty="0" err="1">
                <a:solidFill>
                  <a:srgbClr val="002060"/>
                </a:solidFill>
                <a:latin typeface="Times New Roman" panose="02020603050405020304" pitchFamily="18" charset="0"/>
                <a:cs typeface="Times New Roman" panose="02020603050405020304" pitchFamily="18" charset="0"/>
              </a:rPr>
              <a:t>Instrum</a:t>
            </a:r>
            <a:r>
              <a:rPr lang="en-US" sz="1600" dirty="0">
                <a:solidFill>
                  <a:srgbClr val="002060"/>
                </a:solidFill>
                <a:latin typeface="Times New Roman" panose="02020603050405020304" pitchFamily="18" charset="0"/>
                <a:cs typeface="Times New Roman" panose="02020603050405020304" pitchFamily="18" charset="0"/>
              </a:rPr>
              <a:t>. Methods Phys. Res. A 820, 126 (2016).</a:t>
            </a:r>
          </a:p>
        </p:txBody>
      </p:sp>
    </p:spTree>
    <p:extLst>
      <p:ext uri="{BB962C8B-B14F-4D97-AF65-F5344CB8AC3E}">
        <p14:creationId xmlns:p14="http://schemas.microsoft.com/office/powerpoint/2010/main" val="34019165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5"/>
            <a:ext cx="6300000" cy="4698174"/>
          </a:xfrm>
          <a:prstGeom prst="rect">
            <a:avLst/>
          </a:prstGeom>
        </p:spPr>
      </p:pic>
      <p:sp>
        <p:nvSpPr>
          <p:cNvPr id="4" name="矩形 3"/>
          <p:cNvSpPr/>
          <p:nvPr/>
        </p:nvSpPr>
        <p:spPr>
          <a:xfrm>
            <a:off x="0" y="4698179"/>
            <a:ext cx="7560000" cy="646331"/>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The TIGRESS γ-ray spectrometer in an early-implementation configuration at ISAC-II consisting of eight HPGe clover detectors.</a:t>
            </a:r>
          </a:p>
        </p:txBody>
      </p:sp>
      <p:pic>
        <p:nvPicPr>
          <p:cNvPr id="5" name="图片 4"/>
          <p:cNvPicPr>
            <a:picLocks noChangeAspect="1"/>
          </p:cNvPicPr>
          <p:nvPr/>
        </p:nvPicPr>
        <p:blipFill>
          <a:blip r:embed="rId3"/>
          <a:stretch>
            <a:fillRect/>
          </a:stretch>
        </p:blipFill>
        <p:spPr>
          <a:xfrm>
            <a:off x="6300000" y="0"/>
            <a:ext cx="2808000" cy="2397412"/>
          </a:xfrm>
          <a:prstGeom prst="rect">
            <a:avLst/>
          </a:prstGeom>
        </p:spPr>
      </p:pic>
      <p:sp>
        <p:nvSpPr>
          <p:cNvPr id="7" name="矩形 6"/>
          <p:cNvSpPr/>
          <p:nvPr/>
        </p:nvSpPr>
        <p:spPr>
          <a:xfrm>
            <a:off x="6300000" y="2578298"/>
            <a:ext cx="2808000" cy="1200329"/>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Schematic drawing of the HPGe crystals of the TIGRESS prototype clover detector.</a:t>
            </a:r>
          </a:p>
        </p:txBody>
      </p:sp>
      <p:sp>
        <p:nvSpPr>
          <p:cNvPr id="3" name="矩形 2"/>
          <p:cNvSpPr/>
          <p:nvPr/>
        </p:nvSpPr>
        <p:spPr>
          <a:xfrm>
            <a:off x="0" y="5617731"/>
            <a:ext cx="8102600" cy="1077218"/>
          </a:xfrm>
          <a:prstGeom prst="rect">
            <a:avLst/>
          </a:prstGeom>
        </p:spPr>
        <p:txBody>
          <a:bodyPr wrap="square">
            <a:spAutoFit/>
          </a:bodyPr>
          <a:lstStyle/>
          <a:p>
            <a:r>
              <a:rPr lang="en-US" sz="1600" dirty="0">
                <a:solidFill>
                  <a:srgbClr val="002060"/>
                </a:solidFill>
                <a:latin typeface="Times New Roman" panose="02020603050405020304" pitchFamily="18" charset="0"/>
                <a:cs typeface="Times New Roman" panose="02020603050405020304" pitchFamily="18" charset="0"/>
              </a:rPr>
              <a:t>G. C. Ball et al., J. Phys. G Nucl. Part. Phys. 38, 024003 (2011).</a:t>
            </a:r>
          </a:p>
          <a:p>
            <a:r>
              <a:rPr lang="en-US" sz="1600" dirty="0">
                <a:solidFill>
                  <a:srgbClr val="002060"/>
                </a:solidFill>
                <a:latin typeface="Times New Roman" panose="02020603050405020304" pitchFamily="18" charset="0"/>
                <a:cs typeface="Times New Roman" panose="02020603050405020304" pitchFamily="18" charset="0"/>
              </a:rPr>
              <a:t>G. Hackman et al., Hyperfine Interact. 225, 241 (2014).</a:t>
            </a:r>
          </a:p>
          <a:p>
            <a:r>
              <a:rPr lang="en-US" sz="1600" dirty="0">
                <a:solidFill>
                  <a:srgbClr val="002060"/>
                </a:solidFill>
                <a:latin typeface="Times New Roman" panose="02020603050405020304" pitchFamily="18" charset="0"/>
                <a:cs typeface="Times New Roman" panose="02020603050405020304" pitchFamily="18" charset="0"/>
              </a:rPr>
              <a:t>H. C. </a:t>
            </a:r>
            <a:r>
              <a:rPr lang="en-US" sz="1600" dirty="0" err="1">
                <a:solidFill>
                  <a:srgbClr val="002060"/>
                </a:solidFill>
                <a:latin typeface="Times New Roman" panose="02020603050405020304" pitchFamily="18" charset="0"/>
                <a:cs typeface="Times New Roman" panose="02020603050405020304" pitchFamily="18" charset="0"/>
              </a:rPr>
              <a:t>Scraggs</a:t>
            </a:r>
            <a:r>
              <a:rPr lang="en-US" sz="1600" dirty="0">
                <a:solidFill>
                  <a:srgbClr val="002060"/>
                </a:solidFill>
                <a:latin typeface="Times New Roman" panose="02020603050405020304" pitchFamily="18" charset="0"/>
                <a:cs typeface="Times New Roman" panose="02020603050405020304" pitchFamily="18" charset="0"/>
              </a:rPr>
              <a:t> et al., Nucl. </a:t>
            </a:r>
            <a:r>
              <a:rPr lang="en-US" sz="1600" dirty="0" err="1">
                <a:solidFill>
                  <a:srgbClr val="002060"/>
                </a:solidFill>
                <a:latin typeface="Times New Roman" panose="02020603050405020304" pitchFamily="18" charset="0"/>
                <a:cs typeface="Times New Roman" panose="02020603050405020304" pitchFamily="18" charset="0"/>
              </a:rPr>
              <a:t>Instrum</a:t>
            </a:r>
            <a:r>
              <a:rPr lang="en-US" sz="1600" dirty="0">
                <a:solidFill>
                  <a:srgbClr val="002060"/>
                </a:solidFill>
                <a:latin typeface="Times New Roman" panose="02020603050405020304" pitchFamily="18" charset="0"/>
                <a:cs typeface="Times New Roman" panose="02020603050405020304" pitchFamily="18" charset="0"/>
              </a:rPr>
              <a:t>. Methods Phys. Res. A 543, 431 (2005).</a:t>
            </a:r>
          </a:p>
          <a:p>
            <a:r>
              <a:rPr lang="en-US" sz="1600" dirty="0">
                <a:solidFill>
                  <a:srgbClr val="002060"/>
                </a:solidFill>
                <a:latin typeface="Times New Roman" panose="02020603050405020304" pitchFamily="18" charset="0"/>
                <a:cs typeface="Times New Roman" panose="02020603050405020304" pitchFamily="18" charset="0"/>
              </a:rPr>
              <a:t>M. A. </a:t>
            </a:r>
            <a:r>
              <a:rPr lang="en-US" sz="1600" dirty="0" err="1">
                <a:solidFill>
                  <a:srgbClr val="002060"/>
                </a:solidFill>
                <a:latin typeface="Times New Roman" panose="02020603050405020304" pitchFamily="18" charset="0"/>
                <a:cs typeface="Times New Roman" panose="02020603050405020304" pitchFamily="18" charset="0"/>
              </a:rPr>
              <a:t>Schumakera</a:t>
            </a:r>
            <a:r>
              <a:rPr lang="en-US" sz="1600" dirty="0">
                <a:solidFill>
                  <a:srgbClr val="002060"/>
                </a:solidFill>
                <a:latin typeface="Times New Roman" panose="02020603050405020304" pitchFamily="18" charset="0"/>
                <a:cs typeface="Times New Roman" panose="02020603050405020304" pitchFamily="18" charset="0"/>
              </a:rPr>
              <a:t> et al., Nucl. </a:t>
            </a:r>
            <a:r>
              <a:rPr lang="en-US" sz="1600" dirty="0" err="1">
                <a:solidFill>
                  <a:srgbClr val="002060"/>
                </a:solidFill>
                <a:latin typeface="Times New Roman" panose="02020603050405020304" pitchFamily="18" charset="0"/>
                <a:cs typeface="Times New Roman" panose="02020603050405020304" pitchFamily="18" charset="0"/>
              </a:rPr>
              <a:t>Instrum</a:t>
            </a:r>
            <a:r>
              <a:rPr lang="en-US" sz="1600" dirty="0">
                <a:solidFill>
                  <a:srgbClr val="002060"/>
                </a:solidFill>
                <a:latin typeface="Times New Roman" panose="02020603050405020304" pitchFamily="18" charset="0"/>
                <a:cs typeface="Times New Roman" panose="02020603050405020304" pitchFamily="18" charset="0"/>
              </a:rPr>
              <a:t>. Methods Phys. Res. A 570, 437 (2007).</a:t>
            </a:r>
          </a:p>
        </p:txBody>
      </p:sp>
    </p:spTree>
    <p:extLst>
      <p:ext uri="{BB962C8B-B14F-4D97-AF65-F5344CB8AC3E}">
        <p14:creationId xmlns:p14="http://schemas.microsoft.com/office/powerpoint/2010/main" val="50828284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6637564" cy="3233099"/>
          </a:xfrm>
          <a:prstGeom prst="rect">
            <a:avLst/>
          </a:prstGeom>
        </p:spPr>
      </p:pic>
      <p:pic>
        <p:nvPicPr>
          <p:cNvPr id="3" name="图片 2"/>
          <p:cNvPicPr>
            <a:picLocks noChangeAspect="1"/>
          </p:cNvPicPr>
          <p:nvPr/>
        </p:nvPicPr>
        <p:blipFill>
          <a:blip r:embed="rId3"/>
          <a:stretch>
            <a:fillRect/>
          </a:stretch>
        </p:blipFill>
        <p:spPr>
          <a:xfrm>
            <a:off x="0" y="3082924"/>
            <a:ext cx="6637564" cy="2722241"/>
          </a:xfrm>
          <a:prstGeom prst="rect">
            <a:avLst/>
          </a:prstGeom>
        </p:spPr>
      </p:pic>
      <p:sp>
        <p:nvSpPr>
          <p:cNvPr id="5" name="矩形 4"/>
          <p:cNvSpPr/>
          <p:nvPr/>
        </p:nvSpPr>
        <p:spPr>
          <a:xfrm>
            <a:off x="320577" y="5805165"/>
            <a:ext cx="2924840" cy="369332"/>
          </a:xfrm>
          <a:prstGeom prst="rect">
            <a:avLst/>
          </a:prstGeom>
        </p:spPr>
        <p:txBody>
          <a:bodyPr wrap="none">
            <a:spAutoFit/>
          </a:bodyPr>
          <a:lstStyle/>
          <a:p>
            <a:pPr algn="ctr"/>
            <a:r>
              <a:rPr lang="en-US" dirty="0">
                <a:latin typeface="Times New Roman" panose="02020603050405020304" pitchFamily="18" charset="0"/>
                <a:cs typeface="Times New Roman" panose="02020603050405020304" pitchFamily="18" charset="0"/>
              </a:rPr>
              <a:t>High efficiency configuration</a:t>
            </a:r>
          </a:p>
        </p:txBody>
      </p:sp>
      <p:sp>
        <p:nvSpPr>
          <p:cNvPr id="6" name="矩形 5"/>
          <p:cNvSpPr/>
          <p:nvPr/>
        </p:nvSpPr>
        <p:spPr>
          <a:xfrm>
            <a:off x="3662695" y="5790677"/>
            <a:ext cx="3185487" cy="369332"/>
          </a:xfrm>
          <a:prstGeom prst="rect">
            <a:avLst/>
          </a:prstGeom>
        </p:spPr>
        <p:txBody>
          <a:bodyPr wrap="none">
            <a:spAutoFit/>
          </a:bodyPr>
          <a:lstStyle/>
          <a:p>
            <a:pPr algn="ctr"/>
            <a:r>
              <a:rPr lang="en-US" dirty="0">
                <a:latin typeface="Times New Roman" panose="02020603050405020304" pitchFamily="18" charset="0"/>
                <a:cs typeface="Times New Roman" panose="02020603050405020304" pitchFamily="18" charset="0"/>
              </a:rPr>
              <a:t>High peak-to-tota</a:t>
            </a:r>
            <a:r>
              <a:rPr lang="en-US" altLang="zh-CN" dirty="0">
                <a:latin typeface="Times New Roman" panose="02020603050405020304" pitchFamily="18" charset="0"/>
                <a:cs typeface="Times New Roman" panose="02020603050405020304" pitchFamily="18" charset="0"/>
              </a:rPr>
              <a:t>l configuration</a:t>
            </a:r>
            <a:endParaRPr lang="en-US" dirty="0">
              <a:latin typeface="Times New Roman" panose="02020603050405020304" pitchFamily="18" charset="0"/>
              <a:cs typeface="Times New Roman" panose="02020603050405020304" pitchFamily="18" charset="0"/>
            </a:endParaRPr>
          </a:p>
        </p:txBody>
      </p:sp>
      <p:sp>
        <p:nvSpPr>
          <p:cNvPr id="8" name="矩形 7"/>
          <p:cNvSpPr/>
          <p:nvPr/>
        </p:nvSpPr>
        <p:spPr>
          <a:xfrm>
            <a:off x="3708400" y="6158620"/>
            <a:ext cx="3708400" cy="584775"/>
          </a:xfrm>
          <a:prstGeom prst="rect">
            <a:avLst/>
          </a:prstGeom>
        </p:spPr>
        <p:txBody>
          <a:bodyPr wrap="square">
            <a:spAutoFit/>
          </a:bodyPr>
          <a:lstStyle/>
          <a:p>
            <a:r>
              <a:rPr lang="en-US" sz="1600" dirty="0">
                <a:latin typeface="Times New Roman" panose="02020603050405020304" pitchFamily="18" charset="0"/>
                <a:cs typeface="Times New Roman" panose="02020603050405020304" pitchFamily="18" charset="0"/>
              </a:rPr>
              <a:t>Compton-suppression shields are pushed forward and </a:t>
            </a:r>
            <a:r>
              <a:rPr lang="en-US" sz="1600" dirty="0" err="1">
                <a:latin typeface="Times New Roman" panose="02020603050405020304" pitchFamily="18" charset="0"/>
                <a:cs typeface="Times New Roman" panose="02020603050405020304" pitchFamily="18" charset="0"/>
              </a:rPr>
              <a:t>Ge</a:t>
            </a:r>
            <a:r>
              <a:rPr lang="en-US" sz="1600" dirty="0">
                <a:latin typeface="Times New Roman" panose="02020603050405020304" pitchFamily="18" charset="0"/>
                <a:cs typeface="Times New Roman" panose="02020603050405020304" pitchFamily="18" charset="0"/>
              </a:rPr>
              <a:t> detectors are pulled back.</a:t>
            </a:r>
          </a:p>
        </p:txBody>
      </p:sp>
      <p:sp>
        <p:nvSpPr>
          <p:cNvPr id="9" name="矩形 8"/>
          <p:cNvSpPr/>
          <p:nvPr/>
        </p:nvSpPr>
        <p:spPr>
          <a:xfrm>
            <a:off x="15066" y="6158620"/>
            <a:ext cx="3693334" cy="584775"/>
          </a:xfrm>
          <a:prstGeom prst="rect">
            <a:avLst/>
          </a:prstGeom>
        </p:spPr>
        <p:txBody>
          <a:bodyPr wrap="square">
            <a:spAutoFit/>
          </a:bodyPr>
          <a:lstStyle/>
          <a:p>
            <a:r>
              <a:rPr lang="en-US" sz="1600" dirty="0">
                <a:latin typeface="Times New Roman" panose="02020603050405020304" pitchFamily="18" charset="0"/>
                <a:cs typeface="Times New Roman" panose="02020603050405020304" pitchFamily="18" charset="0"/>
              </a:rPr>
              <a:t>Compton-suppression shields are pulled </a:t>
            </a:r>
            <a:r>
              <a:rPr lang="en-US" altLang="zh-CN" sz="1600" dirty="0">
                <a:latin typeface="Times New Roman" panose="02020603050405020304" pitchFamily="18" charset="0"/>
                <a:cs typeface="Times New Roman" panose="02020603050405020304" pitchFamily="18" charset="0"/>
              </a:rPr>
              <a:t>back and </a:t>
            </a:r>
            <a:r>
              <a:rPr lang="en-US" altLang="zh-CN" sz="1600" dirty="0" err="1">
                <a:latin typeface="Times New Roman" panose="02020603050405020304" pitchFamily="18" charset="0"/>
                <a:cs typeface="Times New Roman" panose="02020603050405020304" pitchFamily="18" charset="0"/>
              </a:rPr>
              <a:t>Ge</a:t>
            </a:r>
            <a:r>
              <a:rPr lang="en-US" altLang="zh-CN" sz="1600" dirty="0">
                <a:latin typeface="Times New Roman" panose="02020603050405020304" pitchFamily="18" charset="0"/>
                <a:cs typeface="Times New Roman" panose="02020603050405020304" pitchFamily="18" charset="0"/>
              </a:rPr>
              <a:t> detectors are pushed </a:t>
            </a:r>
            <a:r>
              <a:rPr lang="en-US" sz="1600" dirty="0">
                <a:latin typeface="Times New Roman" panose="02020603050405020304" pitchFamily="18" charset="0"/>
                <a:cs typeface="Times New Roman" panose="02020603050405020304" pitchFamily="18" charset="0"/>
              </a:rPr>
              <a:t>forward.</a:t>
            </a:r>
          </a:p>
        </p:txBody>
      </p:sp>
      <p:sp>
        <p:nvSpPr>
          <p:cNvPr id="11" name="文本框 10"/>
          <p:cNvSpPr txBox="1"/>
          <p:nvPr/>
        </p:nvSpPr>
        <p:spPr>
          <a:xfrm>
            <a:off x="6637564" y="0"/>
            <a:ext cx="2506437" cy="3046988"/>
          </a:xfrm>
          <a:prstGeom prst="rect">
            <a:avLst/>
          </a:prstGeom>
          <a:noFill/>
        </p:spPr>
        <p:txBody>
          <a:bodyPr wrap="square" rtlCol="0">
            <a:spAutoFit/>
          </a:bodyPr>
          <a:lstStyle/>
          <a:p>
            <a:r>
              <a:rPr lang="en-US" sz="1600" dirty="0">
                <a:latin typeface="Times New Roman" panose="02020603050405020304" pitchFamily="18" charset="0"/>
                <a:cs typeface="Times New Roman" panose="02020603050405020304" pitchFamily="18" charset="0"/>
              </a:rPr>
              <a:t>For experiments with </a:t>
            </a:r>
            <a:r>
              <a:rPr lang="en-US" sz="1600" i="1" dirty="0">
                <a:latin typeface="Times New Roman" panose="02020603050405020304" pitchFamily="18" charset="0"/>
                <a:cs typeface="Times New Roman" panose="02020603050405020304" pitchFamily="18" charset="0"/>
              </a:rPr>
              <a:t>γ</a:t>
            </a:r>
            <a:r>
              <a:rPr lang="en-US" sz="1600" dirty="0">
                <a:latin typeface="Times New Roman" panose="02020603050405020304" pitchFamily="18" charset="0"/>
                <a:cs typeface="Times New Roman" panose="02020603050405020304" pitchFamily="18" charset="0"/>
              </a:rPr>
              <a:t>-ray multiplicities significantly greater than 1, the optimized peak-to-total configuration is more appropriate.</a:t>
            </a:r>
          </a:p>
          <a:p>
            <a:r>
              <a:rPr lang="en-US" sz="1600" dirty="0">
                <a:latin typeface="Times New Roman" panose="02020603050405020304" pitchFamily="18" charset="0"/>
                <a:cs typeface="Times New Roman" panose="02020603050405020304" pitchFamily="18" charset="0"/>
              </a:rPr>
              <a:t>While the </a:t>
            </a:r>
            <a:r>
              <a:rPr lang="en-US" sz="1600" dirty="0" err="1">
                <a:latin typeface="Times New Roman" panose="02020603050405020304" pitchFamily="18" charset="0"/>
                <a:cs typeface="Times New Roman" panose="02020603050405020304" pitchFamily="18" charset="0"/>
              </a:rPr>
              <a:t>photopeak</a:t>
            </a:r>
            <a:r>
              <a:rPr lang="en-US" sz="1600" dirty="0">
                <a:latin typeface="Times New Roman" panose="02020603050405020304" pitchFamily="18" charset="0"/>
                <a:cs typeface="Times New Roman" panose="02020603050405020304" pitchFamily="18" charset="0"/>
              </a:rPr>
              <a:t> efficiency is decreased by approximately a factor of 2, the excellent peak-to-total response achieved in this configuration.</a:t>
            </a:r>
          </a:p>
        </p:txBody>
      </p:sp>
      <p:sp>
        <p:nvSpPr>
          <p:cNvPr id="12" name="文本框 11"/>
          <p:cNvSpPr txBox="1"/>
          <p:nvPr/>
        </p:nvSpPr>
        <p:spPr>
          <a:xfrm>
            <a:off x="209007" y="3062921"/>
            <a:ext cx="3147978" cy="369332"/>
          </a:xfrm>
          <a:prstGeom prst="rect">
            <a:avLst/>
          </a:prstGeom>
          <a:noFill/>
        </p:spPr>
        <p:txBody>
          <a:bodyPr wrap="none" rtlCol="0">
            <a:spAutoFit/>
          </a:bodyPr>
          <a:lstStyle/>
          <a:p>
            <a:r>
              <a:rPr lang="en-US" dirty="0"/>
              <a:t>Maximum </a:t>
            </a:r>
            <a:r>
              <a:rPr lang="en-US" dirty="0" err="1"/>
              <a:t>photopeak</a:t>
            </a:r>
            <a:r>
              <a:rPr lang="en-US" dirty="0"/>
              <a:t> efficiency</a:t>
            </a:r>
          </a:p>
        </p:txBody>
      </p:sp>
      <p:sp>
        <p:nvSpPr>
          <p:cNvPr id="13" name="文本框 12"/>
          <p:cNvSpPr txBox="1"/>
          <p:nvPr/>
        </p:nvSpPr>
        <p:spPr>
          <a:xfrm>
            <a:off x="3710311" y="3062921"/>
            <a:ext cx="3111621" cy="369332"/>
          </a:xfrm>
          <a:prstGeom prst="rect">
            <a:avLst/>
          </a:prstGeom>
          <a:noFill/>
        </p:spPr>
        <p:txBody>
          <a:bodyPr wrap="none" rtlCol="0">
            <a:spAutoFit/>
          </a:bodyPr>
          <a:lstStyle/>
          <a:p>
            <a:r>
              <a:rPr lang="en-US" dirty="0"/>
              <a:t>Maximum escape suppression</a:t>
            </a:r>
          </a:p>
        </p:txBody>
      </p:sp>
      <p:sp>
        <p:nvSpPr>
          <p:cNvPr id="4" name="矩形 3"/>
          <p:cNvSpPr/>
          <p:nvPr/>
        </p:nvSpPr>
        <p:spPr>
          <a:xfrm>
            <a:off x="5734047" y="4514793"/>
            <a:ext cx="3390896" cy="1384995"/>
          </a:xfrm>
          <a:prstGeom prst="rect">
            <a:avLst/>
          </a:prstGeom>
        </p:spPr>
        <p:txBody>
          <a:bodyPr wrap="square">
            <a:spAutoFit/>
          </a:bodyPr>
          <a:lstStyle/>
          <a:p>
            <a:r>
              <a:rPr lang="en-US" sz="1400" dirty="0">
                <a:solidFill>
                  <a:srgbClr val="002060"/>
                </a:solidFill>
                <a:latin typeface="Times New Roman" panose="02020603050405020304" pitchFamily="18" charset="0"/>
                <a:cs typeface="Times New Roman" panose="02020603050405020304" pitchFamily="18" charset="0"/>
              </a:rPr>
              <a:t>M. A. </a:t>
            </a:r>
            <a:r>
              <a:rPr lang="en-US" sz="1400" dirty="0" err="1">
                <a:solidFill>
                  <a:srgbClr val="002060"/>
                </a:solidFill>
                <a:latin typeface="Times New Roman" panose="02020603050405020304" pitchFamily="18" charset="0"/>
                <a:cs typeface="Times New Roman" panose="02020603050405020304" pitchFamily="18" charset="0"/>
              </a:rPr>
              <a:t>Schumakera</a:t>
            </a:r>
            <a:r>
              <a:rPr lang="en-US" sz="1400" dirty="0">
                <a:solidFill>
                  <a:srgbClr val="002060"/>
                </a:solidFill>
                <a:latin typeface="Times New Roman" panose="02020603050405020304" pitchFamily="18" charset="0"/>
                <a:cs typeface="Times New Roman" panose="02020603050405020304" pitchFamily="18" charset="0"/>
              </a:rPr>
              <a:t> et al., Nucl. </a:t>
            </a:r>
            <a:r>
              <a:rPr lang="en-US" sz="1400" dirty="0" err="1">
                <a:solidFill>
                  <a:srgbClr val="002060"/>
                </a:solidFill>
                <a:latin typeface="Times New Roman" panose="02020603050405020304" pitchFamily="18" charset="0"/>
                <a:cs typeface="Times New Roman" panose="02020603050405020304" pitchFamily="18" charset="0"/>
              </a:rPr>
              <a:t>Instrum</a:t>
            </a:r>
            <a:r>
              <a:rPr lang="en-US" sz="1400" dirty="0">
                <a:solidFill>
                  <a:srgbClr val="002060"/>
                </a:solidFill>
                <a:latin typeface="Times New Roman" panose="02020603050405020304" pitchFamily="18" charset="0"/>
                <a:cs typeface="Times New Roman" panose="02020603050405020304" pitchFamily="18" charset="0"/>
              </a:rPr>
              <a:t>. Methods Phys. Res. A 575, 421 (2007).</a:t>
            </a:r>
          </a:p>
          <a:p>
            <a:r>
              <a:rPr lang="en-US" sz="1400" dirty="0">
                <a:solidFill>
                  <a:srgbClr val="002060"/>
                </a:solidFill>
                <a:latin typeface="Times New Roman" panose="02020603050405020304" pitchFamily="18" charset="0"/>
                <a:cs typeface="Times New Roman" panose="02020603050405020304" pitchFamily="18" charset="0"/>
              </a:rPr>
              <a:t>M. A. </a:t>
            </a:r>
            <a:r>
              <a:rPr lang="en-US" sz="1400" dirty="0" err="1">
                <a:solidFill>
                  <a:srgbClr val="002060"/>
                </a:solidFill>
                <a:latin typeface="Times New Roman" panose="02020603050405020304" pitchFamily="18" charset="0"/>
                <a:cs typeface="Times New Roman" panose="02020603050405020304" pitchFamily="18" charset="0"/>
              </a:rPr>
              <a:t>Schumakera</a:t>
            </a:r>
            <a:r>
              <a:rPr lang="en-US" sz="1400" dirty="0">
                <a:solidFill>
                  <a:srgbClr val="002060"/>
                </a:solidFill>
                <a:latin typeface="Times New Roman" panose="02020603050405020304" pitchFamily="18" charset="0"/>
                <a:cs typeface="Times New Roman" panose="02020603050405020304" pitchFamily="18" charset="0"/>
              </a:rPr>
              <a:t> et al., Nucl. </a:t>
            </a:r>
            <a:r>
              <a:rPr lang="en-US" sz="1400" dirty="0" err="1">
                <a:solidFill>
                  <a:srgbClr val="002060"/>
                </a:solidFill>
                <a:latin typeface="Times New Roman" panose="02020603050405020304" pitchFamily="18" charset="0"/>
                <a:cs typeface="Times New Roman" panose="02020603050405020304" pitchFamily="18" charset="0"/>
              </a:rPr>
              <a:t>Instrum</a:t>
            </a:r>
            <a:r>
              <a:rPr lang="en-US" sz="1400" dirty="0">
                <a:solidFill>
                  <a:srgbClr val="002060"/>
                </a:solidFill>
                <a:latin typeface="Times New Roman" panose="02020603050405020304" pitchFamily="18" charset="0"/>
                <a:cs typeface="Times New Roman" panose="02020603050405020304" pitchFamily="18" charset="0"/>
              </a:rPr>
              <a:t>. Methods Phys. Res. A 570, 437 (2007).</a:t>
            </a:r>
          </a:p>
          <a:p>
            <a:r>
              <a:rPr lang="en-US" sz="1400" dirty="0">
                <a:solidFill>
                  <a:srgbClr val="002060"/>
                </a:solidFill>
                <a:latin typeface="Times New Roman" panose="02020603050405020304" pitchFamily="18" charset="0"/>
                <a:cs typeface="Times New Roman" panose="02020603050405020304" pitchFamily="18" charset="0"/>
              </a:rPr>
              <a:t>G. Hackman et al., Hyperfine Interact. 225, 241 (2014).</a:t>
            </a:r>
          </a:p>
        </p:txBody>
      </p:sp>
    </p:spTree>
    <p:extLst>
      <p:ext uri="{BB962C8B-B14F-4D97-AF65-F5344CB8AC3E}">
        <p14:creationId xmlns:p14="http://schemas.microsoft.com/office/powerpoint/2010/main" val="163961183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 y="0"/>
            <a:ext cx="4621101" cy="3466792"/>
          </a:xfrm>
          <a:prstGeom prst="rect">
            <a:avLst/>
          </a:prstGeom>
        </p:spPr>
      </p:pic>
      <p:sp>
        <p:nvSpPr>
          <p:cNvPr id="4" name="矩形 3"/>
          <p:cNvSpPr/>
          <p:nvPr/>
        </p:nvSpPr>
        <p:spPr>
          <a:xfrm>
            <a:off x="1" y="3491217"/>
            <a:ext cx="4457700" cy="830997"/>
          </a:xfrm>
          <a:prstGeom prst="rect">
            <a:avLst/>
          </a:prstGeom>
        </p:spPr>
        <p:txBody>
          <a:bodyPr wrap="square">
            <a:spAutoFit/>
          </a:bodyPr>
          <a:lstStyle/>
          <a:p>
            <a:pPr algn="just"/>
            <a:r>
              <a:rPr lang="en-US" altLang="zh-CN" sz="1600" dirty="0">
                <a:solidFill>
                  <a:srgbClr val="131413"/>
                </a:solidFill>
                <a:latin typeface="Times New Roman" panose="02020603050405020304" pitchFamily="18" charset="0"/>
                <a:cs typeface="Times New Roman" panose="02020603050405020304" pitchFamily="18" charset="0"/>
              </a:rPr>
              <a:t>One</a:t>
            </a:r>
            <a:r>
              <a:rPr lang="en-US" sz="1600" dirty="0">
                <a:solidFill>
                  <a:srgbClr val="131413"/>
                </a:solidFill>
                <a:latin typeface="Times New Roman" panose="02020603050405020304" pitchFamily="18" charset="0"/>
                <a:cs typeface="Times New Roman" panose="02020603050405020304" pitchFamily="18" charset="0"/>
              </a:rPr>
              <a:t> CD-S3 silicon detector mounted downstream of the target location with a blank collimator plate in place of an upstream detector.</a:t>
            </a:r>
            <a:endParaRPr lang="en-US" sz="1600" dirty="0">
              <a:latin typeface="Times New Roman" panose="02020603050405020304" pitchFamily="18" charset="0"/>
              <a:cs typeface="Times New Roman" panose="02020603050405020304" pitchFamily="18" charset="0"/>
            </a:endParaRPr>
          </a:p>
        </p:txBody>
      </p:sp>
      <p:sp>
        <p:nvSpPr>
          <p:cNvPr id="6" name="矩形 5"/>
          <p:cNvSpPr/>
          <p:nvPr/>
        </p:nvSpPr>
        <p:spPr>
          <a:xfrm>
            <a:off x="-2" y="4910146"/>
            <a:ext cx="9144001" cy="584775"/>
          </a:xfrm>
          <a:prstGeom prst="rect">
            <a:avLst/>
          </a:prstGeom>
        </p:spPr>
        <p:txBody>
          <a:bodyPr wrap="square">
            <a:spAutoFit/>
          </a:bodyPr>
          <a:lstStyle/>
          <a:p>
            <a:pPr algn="just"/>
            <a:r>
              <a:rPr lang="en-US" sz="1600" dirty="0">
                <a:solidFill>
                  <a:srgbClr val="131413"/>
                </a:solidFill>
                <a:latin typeface="Times New Roman" panose="02020603050405020304" pitchFamily="18" charset="0"/>
                <a:cs typeface="Times New Roman" panose="02020603050405020304" pitchFamily="18" charset="0"/>
              </a:rPr>
              <a:t>The target chamber vacuum vessel is made of aluminum and has an outer radius of 102 mm and thickness of 1.5 mm.</a:t>
            </a:r>
            <a:endParaRPr lang="en-US" sz="1600" dirty="0">
              <a:latin typeface="Times New Roman" panose="02020603050405020304" pitchFamily="18" charset="0"/>
              <a:cs typeface="Times New Roman" panose="02020603050405020304" pitchFamily="18" charset="0"/>
            </a:endParaRPr>
          </a:p>
        </p:txBody>
      </p:sp>
      <p:pic>
        <p:nvPicPr>
          <p:cNvPr id="7" name="图片 6"/>
          <p:cNvPicPr>
            <a:picLocks noChangeAspect="1"/>
          </p:cNvPicPr>
          <p:nvPr/>
        </p:nvPicPr>
        <p:blipFill>
          <a:blip r:embed="rId3"/>
          <a:stretch>
            <a:fillRect/>
          </a:stretch>
        </p:blipFill>
        <p:spPr>
          <a:xfrm>
            <a:off x="4716001" y="0"/>
            <a:ext cx="4428000" cy="3466792"/>
          </a:xfrm>
          <a:prstGeom prst="rect">
            <a:avLst/>
          </a:prstGeom>
        </p:spPr>
      </p:pic>
      <p:sp>
        <p:nvSpPr>
          <p:cNvPr id="8" name="矩形 7"/>
          <p:cNvSpPr/>
          <p:nvPr/>
        </p:nvSpPr>
        <p:spPr>
          <a:xfrm>
            <a:off x="4889500" y="3491217"/>
            <a:ext cx="4254501" cy="584775"/>
          </a:xfrm>
          <a:prstGeom prst="rect">
            <a:avLst/>
          </a:prstGeom>
        </p:spPr>
        <p:txBody>
          <a:bodyPr wrap="square">
            <a:spAutoFit/>
          </a:bodyPr>
          <a:lstStyle/>
          <a:p>
            <a:r>
              <a:rPr lang="en-US" sz="1600" dirty="0">
                <a:solidFill>
                  <a:srgbClr val="000000"/>
                </a:solidFill>
                <a:latin typeface="Times New Roman" panose="02020603050405020304" pitchFamily="18" charset="0"/>
                <a:cs typeface="Times New Roman" panose="02020603050405020304" pitchFamily="18" charset="0"/>
              </a:rPr>
              <a:t>One 150 </a:t>
            </a:r>
            <a:r>
              <a:rPr lang="en-US" altLang="zh-CN" sz="1600" dirty="0">
                <a:solidFill>
                  <a:srgbClr val="000000"/>
                </a:solidFill>
                <a:latin typeface="Times New Roman" panose="02020603050405020304" pitchFamily="18" charset="0"/>
                <a:cs typeface="Times New Roman" panose="02020603050405020304" pitchFamily="18" charset="0"/>
              </a:rPr>
              <a:t>μm</a:t>
            </a:r>
            <a:r>
              <a:rPr lang="en-US" sz="1600" dirty="0">
                <a:solidFill>
                  <a:srgbClr val="000000"/>
                </a:solidFill>
                <a:latin typeface="Times New Roman" panose="02020603050405020304" pitchFamily="18" charset="0"/>
                <a:cs typeface="Times New Roman" panose="02020603050405020304" pitchFamily="18" charset="0"/>
              </a:rPr>
              <a:t> thick CD-S2 silicon detector </a:t>
            </a:r>
            <a:r>
              <a:rPr lang="en-US" sz="1600" dirty="0">
                <a:solidFill>
                  <a:srgbClr val="131413"/>
                </a:solidFill>
                <a:latin typeface="Times New Roman" panose="02020603050405020304" pitchFamily="18" charset="0"/>
                <a:cs typeface="Times New Roman" panose="02020603050405020304" pitchFamily="18" charset="0"/>
              </a:rPr>
              <a:t>mounted downstream of the target location.</a:t>
            </a:r>
            <a:endParaRPr lang="en-US" sz="1600" dirty="0">
              <a:latin typeface="Times New Roman" panose="02020603050405020304" pitchFamily="18" charset="0"/>
              <a:cs typeface="Times New Roman" panose="02020603050405020304" pitchFamily="18" charset="0"/>
            </a:endParaRPr>
          </a:p>
        </p:txBody>
      </p:sp>
      <p:sp>
        <p:nvSpPr>
          <p:cNvPr id="10" name="矩形 9"/>
          <p:cNvSpPr/>
          <p:nvPr/>
        </p:nvSpPr>
        <p:spPr>
          <a:xfrm>
            <a:off x="0" y="4392153"/>
            <a:ext cx="9144000" cy="338554"/>
          </a:xfrm>
          <a:prstGeom prst="rect">
            <a:avLst/>
          </a:prstGeom>
        </p:spPr>
        <p:txBody>
          <a:bodyPr wrap="square">
            <a:spAutoFit/>
          </a:bodyPr>
          <a:lstStyle/>
          <a:p>
            <a:r>
              <a:rPr lang="en-US" sz="1600" dirty="0">
                <a:latin typeface="Times New Roman" panose="02020603050405020304" pitchFamily="18" charset="0"/>
                <a:cs typeface="Times New Roman" panose="02020603050405020304" pitchFamily="18" charset="0"/>
              </a:rPr>
              <a:t>The active outer and inner diameters for S2 are 70 mm and 22 mm, respectively, and the same for S3.</a:t>
            </a:r>
          </a:p>
        </p:txBody>
      </p:sp>
      <p:sp>
        <p:nvSpPr>
          <p:cNvPr id="5" name="矩形 4"/>
          <p:cNvSpPr/>
          <p:nvPr/>
        </p:nvSpPr>
        <p:spPr>
          <a:xfrm>
            <a:off x="-2" y="5804729"/>
            <a:ext cx="6438902" cy="830997"/>
          </a:xfrm>
          <a:prstGeom prst="rect">
            <a:avLst/>
          </a:prstGeom>
        </p:spPr>
        <p:txBody>
          <a:bodyPr wrap="square">
            <a:spAutoFit/>
          </a:bodyPr>
          <a:lstStyle/>
          <a:p>
            <a:r>
              <a:rPr lang="en-US" sz="1600" dirty="0">
                <a:solidFill>
                  <a:srgbClr val="002060"/>
                </a:solidFill>
                <a:latin typeface="Times New Roman" panose="02020603050405020304" pitchFamily="18" charset="0"/>
                <a:cs typeface="Times New Roman" panose="02020603050405020304" pitchFamily="18" charset="0"/>
              </a:rPr>
              <a:t>G. Hackman et al., Hyperfine Interact. 225, 241 (2014).</a:t>
            </a:r>
          </a:p>
          <a:p>
            <a:r>
              <a:rPr lang="en-US" sz="1600" dirty="0">
                <a:solidFill>
                  <a:srgbClr val="002060"/>
                </a:solidFill>
                <a:latin typeface="Times New Roman" panose="02020603050405020304" pitchFamily="18" charset="0"/>
                <a:cs typeface="Times New Roman" panose="02020603050405020304" pitchFamily="18" charset="0"/>
              </a:rPr>
              <a:t>G. C. Ball et al., Nucl. Phys. A 787, 118 (2007).</a:t>
            </a:r>
          </a:p>
          <a:p>
            <a:r>
              <a:rPr lang="en-US" sz="1600" dirty="0">
                <a:solidFill>
                  <a:srgbClr val="002060"/>
                </a:solidFill>
                <a:latin typeface="Times New Roman" panose="02020603050405020304" pitchFamily="18" charset="0"/>
                <a:cs typeface="Times New Roman" panose="02020603050405020304" pitchFamily="18" charset="0"/>
              </a:rPr>
              <a:t>P. E. Garrett et al., Nucl. </a:t>
            </a:r>
            <a:r>
              <a:rPr lang="en-US" sz="1600" dirty="0" err="1">
                <a:solidFill>
                  <a:srgbClr val="002060"/>
                </a:solidFill>
                <a:latin typeface="Times New Roman" panose="02020603050405020304" pitchFamily="18" charset="0"/>
                <a:cs typeface="Times New Roman" panose="02020603050405020304" pitchFamily="18" charset="0"/>
              </a:rPr>
              <a:t>Instrum</a:t>
            </a:r>
            <a:r>
              <a:rPr lang="en-US" sz="1600" dirty="0">
                <a:solidFill>
                  <a:srgbClr val="002060"/>
                </a:solidFill>
                <a:latin typeface="Times New Roman" panose="02020603050405020304" pitchFamily="18" charset="0"/>
                <a:cs typeface="Times New Roman" panose="02020603050405020304" pitchFamily="18" charset="0"/>
              </a:rPr>
              <a:t>. Methods Phys. Res. B 261, 1084 (2007).</a:t>
            </a:r>
          </a:p>
        </p:txBody>
      </p:sp>
      <p:sp>
        <p:nvSpPr>
          <p:cNvPr id="12" name="矩形 11"/>
          <p:cNvSpPr/>
          <p:nvPr/>
        </p:nvSpPr>
        <p:spPr>
          <a:xfrm>
            <a:off x="4716001" y="0"/>
            <a:ext cx="1121782" cy="369332"/>
          </a:xfrm>
          <a:prstGeom prst="rect">
            <a:avLst/>
          </a:prstGeom>
        </p:spPr>
        <p:txBody>
          <a:bodyPr wrap="none">
            <a:spAutoFit/>
          </a:bodyPr>
          <a:lstStyle/>
          <a:p>
            <a:r>
              <a:rPr lang="en-US" dirty="0">
                <a:solidFill>
                  <a:schemeClr val="bg1"/>
                </a:solidFill>
              </a:rPr>
              <a:t>BAMBINO</a:t>
            </a:r>
          </a:p>
        </p:txBody>
      </p:sp>
    </p:spTree>
    <p:extLst>
      <p:ext uri="{BB962C8B-B14F-4D97-AF65-F5344CB8AC3E}">
        <p14:creationId xmlns:p14="http://schemas.microsoft.com/office/powerpoint/2010/main" val="65721633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 y="-1"/>
            <a:ext cx="4667681" cy="3492000"/>
          </a:xfrm>
          <a:prstGeom prst="rect">
            <a:avLst/>
          </a:prstGeom>
        </p:spPr>
      </p:pic>
      <p:sp>
        <p:nvSpPr>
          <p:cNvPr id="3" name="矩形 2"/>
          <p:cNvSpPr/>
          <p:nvPr/>
        </p:nvSpPr>
        <p:spPr>
          <a:xfrm>
            <a:off x="779377" y="3491999"/>
            <a:ext cx="3108921" cy="369332"/>
          </a:xfrm>
          <a:prstGeom prst="rect">
            <a:avLst/>
          </a:prstGeom>
        </p:spPr>
        <p:txBody>
          <a:bodyPr wrap="square">
            <a:spAutoFit/>
          </a:bodyPr>
          <a:lstStyle/>
          <a:p>
            <a:r>
              <a:rPr lang="en-US" dirty="0">
                <a:solidFill>
                  <a:srgbClr val="131413"/>
                </a:solidFill>
                <a:latin typeface="Times New Roman" panose="02020603050405020304" pitchFamily="18" charset="0"/>
                <a:cs typeface="Times New Roman" panose="02020603050405020304" pitchFamily="18" charset="0"/>
              </a:rPr>
              <a:t>SHARC reaction chamber</a:t>
            </a:r>
            <a:endParaRPr lang="en-US" dirty="0">
              <a:latin typeface="Times New Roman" panose="02020603050405020304" pitchFamily="18" charset="0"/>
              <a:cs typeface="Times New Roman" panose="02020603050405020304" pitchFamily="18" charset="0"/>
            </a:endParaRPr>
          </a:p>
        </p:txBody>
      </p:sp>
      <p:sp>
        <p:nvSpPr>
          <p:cNvPr id="4" name="矩形 3"/>
          <p:cNvSpPr/>
          <p:nvPr/>
        </p:nvSpPr>
        <p:spPr>
          <a:xfrm>
            <a:off x="-2" y="3861331"/>
            <a:ext cx="9144002" cy="830997"/>
          </a:xfrm>
          <a:prstGeom prst="rect">
            <a:avLst/>
          </a:prstGeom>
        </p:spPr>
        <p:txBody>
          <a:bodyPr wrap="square">
            <a:spAutoFit/>
          </a:bodyPr>
          <a:lstStyle/>
          <a:p>
            <a:r>
              <a:rPr lang="en-US" sz="1600" dirty="0">
                <a:solidFill>
                  <a:srgbClr val="000000"/>
                </a:solidFill>
                <a:latin typeface="Times New Roman" panose="02020603050405020304" pitchFamily="18" charset="0"/>
                <a:cs typeface="Times New Roman" panose="02020603050405020304" pitchFamily="18" charset="0"/>
              </a:rPr>
              <a:t>SHARC: Silicon Highly-segmented Array for Reactions and </a:t>
            </a:r>
            <a:r>
              <a:rPr lang="en-US" sz="1600" dirty="0">
                <a:latin typeface="Times New Roman" panose="02020603050405020304" pitchFamily="18" charset="0"/>
                <a:cs typeface="Times New Roman" panose="02020603050405020304" pitchFamily="18" charset="0"/>
              </a:rPr>
              <a:t>Coulomb excitation  </a:t>
            </a:r>
            <a:r>
              <a:rPr lang="en-US" sz="1600" dirty="0">
                <a:solidFill>
                  <a:srgbClr val="000000"/>
                </a:solidFill>
                <a:latin typeface="Times New Roman" panose="02020603050405020304" pitchFamily="18" charset="0"/>
                <a:cs typeface="Times New Roman" panose="02020603050405020304" pitchFamily="18" charset="0"/>
              </a:rPr>
              <a:t>used in conjunction with the TIGRESS γ-ray spectrometer.</a:t>
            </a:r>
          </a:p>
          <a:p>
            <a:r>
              <a:rPr lang="en-US" sz="1600" dirty="0">
                <a:solidFill>
                  <a:srgbClr val="000000"/>
                </a:solidFill>
                <a:latin typeface="Times New Roman" panose="02020603050405020304" pitchFamily="18" charset="0"/>
                <a:cs typeface="Times New Roman" panose="02020603050405020304" pitchFamily="18" charset="0"/>
              </a:rPr>
              <a:t>12 clover detectors were used.</a:t>
            </a:r>
            <a:endParaRPr lang="en-US" sz="1600" dirty="0">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3"/>
          <a:stretch>
            <a:fillRect/>
          </a:stretch>
        </p:blipFill>
        <p:spPr>
          <a:xfrm>
            <a:off x="4644000" y="1975"/>
            <a:ext cx="4500000" cy="3490024"/>
          </a:xfrm>
          <a:prstGeom prst="rect">
            <a:avLst/>
          </a:prstGeom>
        </p:spPr>
      </p:pic>
      <p:sp>
        <p:nvSpPr>
          <p:cNvPr id="7" name="矩形 6"/>
          <p:cNvSpPr/>
          <p:nvPr/>
        </p:nvSpPr>
        <p:spPr>
          <a:xfrm>
            <a:off x="0" y="4876994"/>
            <a:ext cx="4762842" cy="584775"/>
          </a:xfrm>
          <a:prstGeom prst="rect">
            <a:avLst/>
          </a:prstGeom>
        </p:spPr>
        <p:txBody>
          <a:bodyPr wrap="none">
            <a:spAutoFit/>
          </a:bodyPr>
          <a:lstStyle/>
          <a:p>
            <a:r>
              <a:rPr lang="en-US" sz="1600" dirty="0">
                <a:solidFill>
                  <a:srgbClr val="002060"/>
                </a:solidFill>
                <a:latin typeface="Times New Roman" panose="02020603050405020304" pitchFamily="18" charset="0"/>
                <a:cs typeface="Times New Roman" panose="02020603050405020304" pitchFamily="18" charset="0"/>
              </a:rPr>
              <a:t>C. </a:t>
            </a:r>
            <a:r>
              <a:rPr lang="en-US" sz="1600" dirty="0" err="1">
                <a:solidFill>
                  <a:srgbClr val="002060"/>
                </a:solidFill>
                <a:latin typeface="Times New Roman" panose="02020603050405020304" pitchFamily="18" charset="0"/>
                <a:cs typeface="Times New Roman" panose="02020603050405020304" pitchFamily="18" charset="0"/>
              </a:rPr>
              <a:t>Aa</a:t>
            </a:r>
            <a:r>
              <a:rPr lang="en-US" sz="1600" dirty="0">
                <a:solidFill>
                  <a:srgbClr val="002060"/>
                </a:solidFill>
                <a:latin typeface="Times New Roman" panose="02020603050405020304" pitchFamily="18" charset="0"/>
                <a:cs typeface="Times New Roman" panose="02020603050405020304" pitchFamily="18" charset="0"/>
              </a:rPr>
              <a:t>. </a:t>
            </a:r>
            <a:r>
              <a:rPr lang="en-US" sz="1600" dirty="0" err="1">
                <a:solidFill>
                  <a:srgbClr val="002060"/>
                </a:solidFill>
                <a:latin typeface="Times New Roman" panose="02020603050405020304" pitchFamily="18" charset="0"/>
                <a:cs typeface="Times New Roman" panose="02020603050405020304" pitchFamily="18" charset="0"/>
              </a:rPr>
              <a:t>Diget</a:t>
            </a:r>
            <a:r>
              <a:rPr lang="en-US" sz="1600" dirty="0">
                <a:solidFill>
                  <a:srgbClr val="002060"/>
                </a:solidFill>
                <a:latin typeface="Times New Roman" panose="02020603050405020304" pitchFamily="18" charset="0"/>
                <a:cs typeface="Times New Roman" panose="02020603050405020304" pitchFamily="18" charset="0"/>
              </a:rPr>
              <a:t> et al., J. </a:t>
            </a:r>
            <a:r>
              <a:rPr lang="en-US" sz="1600" dirty="0" err="1">
                <a:solidFill>
                  <a:srgbClr val="002060"/>
                </a:solidFill>
                <a:latin typeface="Times New Roman" panose="02020603050405020304" pitchFamily="18" charset="0"/>
                <a:cs typeface="Times New Roman" panose="02020603050405020304" pitchFamily="18" charset="0"/>
              </a:rPr>
              <a:t>Instrum</a:t>
            </a:r>
            <a:r>
              <a:rPr lang="en-US" sz="1600" dirty="0">
                <a:solidFill>
                  <a:srgbClr val="002060"/>
                </a:solidFill>
                <a:latin typeface="Times New Roman" panose="02020603050405020304" pitchFamily="18" charset="0"/>
                <a:cs typeface="Times New Roman" panose="02020603050405020304" pitchFamily="18" charset="0"/>
              </a:rPr>
              <a:t>. 6, 02005 (2011).</a:t>
            </a:r>
          </a:p>
          <a:p>
            <a:r>
              <a:rPr lang="en-US" sz="1600" dirty="0">
                <a:solidFill>
                  <a:srgbClr val="002060"/>
                </a:solidFill>
                <a:latin typeface="Times New Roman" panose="02020603050405020304" pitchFamily="18" charset="0"/>
                <a:cs typeface="Times New Roman" panose="02020603050405020304" pitchFamily="18" charset="0"/>
              </a:rPr>
              <a:t>G. Hackman et al., Hyperfine Interact. 225, 241 (2014).</a:t>
            </a:r>
          </a:p>
        </p:txBody>
      </p:sp>
    </p:spTree>
    <p:extLst>
      <p:ext uri="{BB962C8B-B14F-4D97-AF65-F5344CB8AC3E}">
        <p14:creationId xmlns:p14="http://schemas.microsoft.com/office/powerpoint/2010/main" val="86864793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4776107" cy="3429727"/>
          </a:xfrm>
          <a:prstGeom prst="rect">
            <a:avLst/>
          </a:prstGeom>
        </p:spPr>
      </p:pic>
    </p:spTree>
    <p:extLst>
      <p:ext uri="{BB962C8B-B14F-4D97-AF65-F5344CB8AC3E}">
        <p14:creationId xmlns:p14="http://schemas.microsoft.com/office/powerpoint/2010/main" val="15093911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箭头 1"/>
          <p:cNvSpPr/>
          <p:nvPr/>
        </p:nvSpPr>
        <p:spPr>
          <a:xfrm rot="16200000">
            <a:off x="6190904" y="2375034"/>
            <a:ext cx="2047209" cy="237565"/>
          </a:xfrm>
          <a:prstGeom prst="notchedRightArrow">
            <a:avLst/>
          </a:prstGeom>
          <a:gradFill flip="none" rotWithShape="1">
            <a:gsLst>
              <a:gs pos="0">
                <a:schemeClr val="accent1">
                  <a:lumMod val="5000"/>
                  <a:lumOff val="95000"/>
                </a:schemeClr>
              </a:gs>
              <a:gs pos="71000">
                <a:srgbClr val="660066"/>
              </a:gs>
              <a:gs pos="100000">
                <a:srgbClr val="660066"/>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965219" y="3405362"/>
            <a:ext cx="990600" cy="990600"/>
          </a:xfrm>
          <a:prstGeom prst="ellipse">
            <a:avLst/>
          </a:prstGeom>
          <a:gradFill flip="none" rotWithShape="1">
            <a:gsLst>
              <a:gs pos="0">
                <a:schemeClr val="bg1"/>
              </a:gs>
              <a:gs pos="81000">
                <a:srgbClr val="000066"/>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endParaRPr>
          </a:p>
        </p:txBody>
      </p:sp>
      <p:sp>
        <p:nvSpPr>
          <p:cNvPr id="4" name="椭圆 3"/>
          <p:cNvSpPr/>
          <p:nvPr/>
        </p:nvSpPr>
        <p:spPr>
          <a:xfrm>
            <a:off x="4656789" y="3746447"/>
            <a:ext cx="308430" cy="308430"/>
          </a:xfrm>
          <a:prstGeom prst="ellipse">
            <a:avLst/>
          </a:prstGeom>
          <a:gradFill flip="none" rotWithShape="1">
            <a:gsLst>
              <a:gs pos="0">
                <a:schemeClr val="bg1"/>
              </a:gs>
              <a:gs pos="81000">
                <a:srgbClr val="FF0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790806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decel="50000" fill="hold" grpId="0" nodeType="clickEffect">
                                  <p:stCondLst>
                                    <p:cond delay="0"/>
                                  </p:stCondLst>
                                  <p:childTnLst>
                                    <p:animMotion origin="layout" path="M -2.22222E-6 1.11022E-16 L 0.30972 1.11022E-16 " pathEditMode="relative" rAng="0" ptsTypes="AA">
                                      <p:cBhvr>
                                        <p:cTn id="6" dur="2000" fill="hold"/>
                                        <p:tgtEl>
                                          <p:spTgt spid="3"/>
                                        </p:tgtEl>
                                        <p:attrNameLst>
                                          <p:attrName>ppt_x</p:attrName>
                                          <p:attrName>ppt_y</p:attrName>
                                        </p:attrNameLst>
                                      </p:cBhvr>
                                      <p:rCtr x="15486" y="0"/>
                                    </p:animMotion>
                                  </p:childTnLst>
                                </p:cTn>
                              </p:par>
                              <p:par>
                                <p:cTn id="7" presetID="35" presetClass="path" presetSubtype="0" decel="50000" fill="hold" grpId="0" nodeType="withEffect">
                                  <p:stCondLst>
                                    <p:cond delay="0"/>
                                  </p:stCondLst>
                                  <p:childTnLst>
                                    <p:animMotion origin="layout" path="M -1.66667E-6 1.11022E-16 L -0.48003 1.11022E-16 " pathEditMode="relative" rAng="0" ptsTypes="AA">
                                      <p:cBhvr>
                                        <p:cTn id="8" dur="3000" fill="hold"/>
                                        <p:tgtEl>
                                          <p:spTgt spid="4"/>
                                        </p:tgtEl>
                                        <p:attrNameLst>
                                          <p:attrName>ppt_x</p:attrName>
                                          <p:attrName>ppt_y</p:attrName>
                                        </p:attrNameLst>
                                      </p:cBhvr>
                                      <p:rCtr x="-24010" y="0"/>
                                    </p:animMotion>
                                  </p:childTnLst>
                                </p:cTn>
                              </p:par>
                              <p:par>
                                <p:cTn id="9" presetID="12" presetClass="entr" presetSubtype="4" fill="hold" grpId="0" nodeType="withEffect">
                                  <p:stCondLst>
                                    <p:cond delay="7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ppt_y</p:attrName>
                                        </p:attrNameLst>
                                      </p:cBhvr>
                                      <p:tavLst>
                                        <p:tav tm="0">
                                          <p:val>
                                            <p:strVal val="#ppt_y+#ppt_h*1.125000"/>
                                          </p:val>
                                        </p:tav>
                                        <p:tav tm="100000">
                                          <p:val>
                                            <p:strVal val="#ppt_y"/>
                                          </p:val>
                                        </p:tav>
                                      </p:tavLst>
                                    </p:anim>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121343854"/>
              </p:ext>
            </p:extLst>
          </p:nvPr>
        </p:nvGraphicFramePr>
        <p:xfrm>
          <a:off x="0" y="368300"/>
          <a:ext cx="9144001" cy="6076950"/>
        </p:xfrm>
        <a:graphic>
          <a:graphicData uri="http://schemas.openxmlformats.org/drawingml/2006/table">
            <a:tbl>
              <a:tblPr firstRow="1" bandRow="1">
                <a:tableStyleId>{5940675A-B579-460E-94D1-54222C63F5DA}</a:tableStyleId>
              </a:tblPr>
              <a:tblGrid>
                <a:gridCol w="2697607">
                  <a:extLst>
                    <a:ext uri="{9D8B030D-6E8A-4147-A177-3AD203B41FA5}">
                      <a16:colId xmlns:a16="http://schemas.microsoft.com/office/drawing/2014/main" val="20000"/>
                    </a:ext>
                  </a:extLst>
                </a:gridCol>
                <a:gridCol w="3191535">
                  <a:extLst>
                    <a:ext uri="{9D8B030D-6E8A-4147-A177-3AD203B41FA5}">
                      <a16:colId xmlns:a16="http://schemas.microsoft.com/office/drawing/2014/main" val="20001"/>
                    </a:ext>
                  </a:extLst>
                </a:gridCol>
                <a:gridCol w="3254859">
                  <a:extLst>
                    <a:ext uri="{9D8B030D-6E8A-4147-A177-3AD203B41FA5}">
                      <a16:colId xmlns:a16="http://schemas.microsoft.com/office/drawing/2014/main" val="20002"/>
                    </a:ext>
                  </a:extLst>
                </a:gridCol>
              </a:tblGrid>
              <a:tr h="0">
                <a:tc>
                  <a:txBody>
                    <a:bodyPr/>
                    <a:lstStyle/>
                    <a:p>
                      <a:pPr indent="0" algn="ctr">
                        <a:lnSpc>
                          <a:spcPct val="100000"/>
                        </a:lnSpc>
                        <a:spcBef>
                          <a:spcPts val="0"/>
                        </a:spcBef>
                        <a:spcAft>
                          <a:spcPts val="0"/>
                        </a:spcAft>
                      </a:pPr>
                      <a:endParaRPr lang="zh-CN" altLang="en-US" sz="1600" i="0" baseline="-25000" dirty="0">
                        <a:latin typeface="Times New Roman" panose="02020603050405020304" pitchFamily="18" charset="0"/>
                        <a:cs typeface="Times New Roman" panose="02020603050405020304" pitchFamily="18" charset="0"/>
                      </a:endParaRPr>
                    </a:p>
                  </a:txBody>
                  <a:tcPr anchor="ctr"/>
                </a:tc>
                <a:tc gridSpan="2">
                  <a:txBody>
                    <a:bodyPr/>
                    <a:lstStyle/>
                    <a:p>
                      <a:pPr indent="0" algn="ctr">
                        <a:lnSpc>
                          <a:spcPct val="100000"/>
                        </a:lnSpc>
                        <a:spcBef>
                          <a:spcPts val="0"/>
                        </a:spcBef>
                        <a:spcAft>
                          <a:spcPts val="0"/>
                        </a:spcAft>
                      </a:pPr>
                      <a:r>
                        <a:rPr lang="en-US" altLang="zh-CN" sz="1600" i="0" baseline="0" dirty="0">
                          <a:latin typeface="Times New Roman" panose="02020603050405020304" pitchFamily="18" charset="0"/>
                          <a:cs typeface="Times New Roman" panose="02020603050405020304" pitchFamily="18" charset="0"/>
                        </a:rPr>
                        <a:t>Options</a:t>
                      </a:r>
                      <a:endParaRPr lang="zh-CN" altLang="en-US" sz="1600" i="0" baseline="-25000" dirty="0">
                        <a:latin typeface="Times New Roman" panose="02020603050405020304" pitchFamily="18" charset="0"/>
                        <a:cs typeface="Times New Roman" panose="02020603050405020304" pitchFamily="18" charset="0"/>
                      </a:endParaRPr>
                    </a:p>
                  </a:txBody>
                  <a:tcPr anchor="ctr"/>
                </a:tc>
                <a:tc hMerge="1">
                  <a:txBody>
                    <a:bodyPr/>
                    <a:lstStyle/>
                    <a:p>
                      <a:endParaRPr lang="en-US"/>
                    </a:p>
                  </a:txBody>
                  <a:tcPr/>
                </a:tc>
                <a:extLst>
                  <a:ext uri="{0D108BD9-81ED-4DB2-BD59-A6C34878D82A}">
                    <a16:rowId xmlns:a16="http://schemas.microsoft.com/office/drawing/2014/main" val="10000"/>
                  </a:ext>
                </a:extLst>
              </a:tr>
              <a:tr h="0">
                <a:tc>
                  <a:txBody>
                    <a:bodyPr/>
                    <a:lstStyle/>
                    <a:p>
                      <a:pPr indent="0" algn="ctr" fontAlgn="ctr">
                        <a:lnSpc>
                          <a:spcPct val="100000"/>
                        </a:lnSpc>
                        <a:spcBef>
                          <a:spcPts val="0"/>
                        </a:spcBef>
                        <a:spcAft>
                          <a:spcPts val="0"/>
                        </a:spcAft>
                      </a:pPr>
                      <a:r>
                        <a:rPr lang="en-US" altLang="zh-CN" sz="1600" b="0" i="0" u="none" strike="noStrike"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Beamline</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a:txBody>
                    <a:bodyPr/>
                    <a:lstStyle/>
                    <a:p>
                      <a:pPr indent="0" algn="ctr" fontAlgn="ctr">
                        <a:lnSpc>
                          <a:spcPct val="100000"/>
                        </a:lnSpc>
                        <a:spcBef>
                          <a:spcPts val="0"/>
                        </a:spcBef>
                        <a:spcAft>
                          <a:spcPts val="0"/>
                        </a:spcAft>
                      </a:pPr>
                      <a:r>
                        <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LEBT</a:t>
                      </a:r>
                    </a:p>
                  </a:txBody>
                  <a:tcPr marL="9525" marR="9525" marT="9525" marB="0" anchor="ctr">
                    <a:noFill/>
                  </a:tcPr>
                </a:tc>
                <a:tc>
                  <a:txBody>
                    <a:bodyPr/>
                    <a:lstStyle/>
                    <a:p>
                      <a:pPr indent="0" algn="ctr" fontAlgn="ctr">
                        <a:lnSpc>
                          <a:spcPct val="100000"/>
                        </a:lnSpc>
                        <a:spcBef>
                          <a:spcPts val="0"/>
                        </a:spcBef>
                        <a:spcAft>
                          <a:spcPts val="0"/>
                        </a:spcAft>
                      </a:pPr>
                      <a:r>
                        <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SEBT</a:t>
                      </a:r>
                    </a:p>
                  </a:txBody>
                  <a:tcPr marL="9525" marR="9525" marT="9525" marB="0" anchor="ctr">
                    <a:noFill/>
                  </a:tcPr>
                </a:tc>
                <a:extLst>
                  <a:ext uri="{0D108BD9-81ED-4DB2-BD59-A6C34878D82A}">
                    <a16:rowId xmlns:a16="http://schemas.microsoft.com/office/drawing/2014/main" val="10001"/>
                  </a:ext>
                </a:extLst>
              </a:tr>
              <a:tr h="0">
                <a:tc>
                  <a:txBody>
                    <a:bodyPr/>
                    <a:lstStyle/>
                    <a:p>
                      <a:pPr indent="0" algn="ctr">
                        <a:lnSpc>
                          <a:spcPct val="100000"/>
                        </a:lnSpc>
                        <a:spcBef>
                          <a:spcPts val="0"/>
                        </a:spcBef>
                        <a:spcAft>
                          <a:spcPts val="0"/>
                        </a:spcAft>
                      </a:pPr>
                      <a:r>
                        <a:rPr lang="en-US" sz="1600" dirty="0">
                          <a:latin typeface="Times New Roman" panose="02020603050405020304" pitchFamily="18" charset="0"/>
                          <a:cs typeface="Times New Roman" panose="02020603050405020304" pitchFamily="18" charset="0"/>
                        </a:rPr>
                        <a:t>Facilities</a:t>
                      </a:r>
                    </a:p>
                  </a:txBody>
                  <a:tcPr marL="9525" marR="9525" marT="9525" marB="0" anchor="ctr">
                    <a:noFill/>
                  </a:tcPr>
                </a:tc>
                <a:tc>
                  <a:txBody>
                    <a:bodyPr/>
                    <a:lstStyle/>
                    <a:p>
                      <a:pPr indent="0" algn="ctr">
                        <a:lnSpc>
                          <a:spcPct val="100000"/>
                        </a:lnSpc>
                        <a:spcBef>
                          <a:spcPts val="0"/>
                        </a:spcBef>
                        <a:spcAft>
                          <a:spcPts val="0"/>
                        </a:spcAft>
                      </a:pPr>
                      <a:r>
                        <a:rPr lang="en-US" sz="1600" dirty="0">
                          <a:latin typeface="Times New Roman" panose="02020603050405020304" pitchFamily="18" charset="0"/>
                          <a:cs typeface="Times New Roman" panose="02020603050405020304" pitchFamily="18" charset="0"/>
                        </a:rPr>
                        <a:t>GRIFFIN (16 HPGe Clover detectors, 64 </a:t>
                      </a:r>
                      <a:r>
                        <a:rPr lang="en-US" sz="1600" dirty="0" err="1">
                          <a:latin typeface="Times New Roman" panose="02020603050405020304" pitchFamily="18" charset="0"/>
                          <a:cs typeface="Times New Roman" panose="02020603050405020304" pitchFamily="18" charset="0"/>
                        </a:rPr>
                        <a:t>Ge</a:t>
                      </a:r>
                      <a:r>
                        <a:rPr lang="en-US" sz="1600" dirty="0">
                          <a:latin typeface="Times New Roman" panose="02020603050405020304" pitchFamily="18" charset="0"/>
                          <a:cs typeface="Times New Roman" panose="02020603050405020304" pitchFamily="18" charset="0"/>
                        </a:rPr>
                        <a:t> crystals)</a:t>
                      </a:r>
                    </a:p>
                  </a:txBody>
                  <a:tcPr marL="9525" marR="9525" marT="9525" marB="0" anchor="c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TIGRESS (</a:t>
                      </a:r>
                      <a:r>
                        <a:rPr lang="en-US" sz="1600" dirty="0">
                          <a:latin typeface="Times New Roman" panose="02020603050405020304" pitchFamily="18" charset="0"/>
                          <a:cs typeface="Times New Roman" panose="02020603050405020304" pitchFamily="18" charset="0"/>
                        </a:rPr>
                        <a:t>16 HPGe Clover detectors, 64 </a:t>
                      </a:r>
                      <a:r>
                        <a:rPr lang="en-US" sz="1600" dirty="0" err="1">
                          <a:latin typeface="Times New Roman" panose="02020603050405020304" pitchFamily="18" charset="0"/>
                          <a:cs typeface="Times New Roman" panose="02020603050405020304" pitchFamily="18" charset="0"/>
                        </a:rPr>
                        <a:t>Ge</a:t>
                      </a:r>
                      <a:r>
                        <a:rPr lang="en-US" sz="1600" dirty="0">
                          <a:latin typeface="Times New Roman" panose="02020603050405020304" pitchFamily="18" charset="0"/>
                          <a:cs typeface="Times New Roman" panose="02020603050405020304" pitchFamily="18" charset="0"/>
                        </a:rPr>
                        <a:t> crystals, eight outer and one core contact segments per crystal)</a:t>
                      </a:r>
                    </a:p>
                  </a:txBody>
                  <a:tcPr marL="9525" marR="9525" marT="9525" marB="0" anchor="ctr">
                    <a:noFill/>
                  </a:tcPr>
                </a:tc>
                <a:extLst>
                  <a:ext uri="{0D108BD9-81ED-4DB2-BD59-A6C34878D82A}">
                    <a16:rowId xmlns:a16="http://schemas.microsoft.com/office/drawing/2014/main" val="10002"/>
                  </a:ext>
                </a:extLst>
              </a:tr>
              <a:tr h="0">
                <a:tc>
                  <a:txBody>
                    <a:bodyPr/>
                    <a:lstStyle/>
                    <a:p>
                      <a:pPr indent="0" algn="ctr">
                        <a:lnSpc>
                          <a:spcPct val="100000"/>
                        </a:lnSpc>
                        <a:spcBef>
                          <a:spcPts val="0"/>
                        </a:spcBef>
                        <a:spcAft>
                          <a:spcPts val="0"/>
                        </a:spcAft>
                      </a:pPr>
                      <a:r>
                        <a:rPr lang="en-US" altLang="zh-CN" sz="1600" dirty="0">
                          <a:latin typeface="Times New Roman" panose="02020603050405020304" pitchFamily="18" charset="0"/>
                          <a:cs typeface="Times New Roman" panose="02020603050405020304" pitchFamily="18" charset="0"/>
                        </a:rPr>
                        <a:t>Cr</a:t>
                      </a:r>
                      <a:r>
                        <a:rPr lang="en-US" sz="1600" dirty="0">
                          <a:latin typeface="Times New Roman" panose="02020603050405020304" pitchFamily="18" charset="0"/>
                          <a:cs typeface="Times New Roman" panose="02020603050405020304" pitchFamily="18" charset="0"/>
                        </a:rPr>
                        <a:t>ystals</a:t>
                      </a:r>
                    </a:p>
                  </a:txBody>
                  <a:tcPr marL="9525" marR="9525" marT="9525" marB="0" anchor="ctr">
                    <a:noFill/>
                  </a:tcPr>
                </a:tc>
                <a:tc>
                  <a:txBody>
                    <a:bodyPr/>
                    <a:lstStyle/>
                    <a:p>
                      <a:pPr indent="0" algn="ctr">
                        <a:lnSpc>
                          <a:spcPct val="100000"/>
                        </a:lnSpc>
                        <a:spcBef>
                          <a:spcPts val="0"/>
                        </a:spcBef>
                        <a:spcAft>
                          <a:spcPts val="0"/>
                        </a:spcAft>
                      </a:pPr>
                      <a:r>
                        <a:rPr lang="en-US" sz="1600" dirty="0">
                          <a:latin typeface="Times New Roman" panose="02020603050405020304" pitchFamily="18" charset="0"/>
                          <a:cs typeface="Times New Roman" panose="02020603050405020304" pitchFamily="18" charset="0"/>
                        </a:rPr>
                        <a:t>60 mm in diameter</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latin typeface="Times New Roman" panose="02020603050405020304" pitchFamily="18" charset="0"/>
                          <a:cs typeface="Times New Roman" panose="02020603050405020304" pitchFamily="18" charset="0"/>
                        </a:rPr>
                        <a:t>90 mm </a:t>
                      </a:r>
                      <a:r>
                        <a:rPr lang="en-US" altLang="zh-CN" sz="1600" dirty="0">
                          <a:latin typeface="Times New Roman" panose="02020603050405020304" pitchFamily="18" charset="0"/>
                          <a:cs typeface="Times New Roman" panose="02020603050405020304" pitchFamily="18" charset="0"/>
                        </a:rPr>
                        <a:t>in length</a:t>
                      </a:r>
                      <a:endParaRPr lang="en-US" sz="1600" dirty="0">
                        <a:latin typeface="Times New Roman" panose="02020603050405020304" pitchFamily="18" charset="0"/>
                        <a:cs typeface="Times New Roman" panose="02020603050405020304" pitchFamily="18" charset="0"/>
                      </a:endParaRPr>
                    </a:p>
                    <a:p>
                      <a:pPr indent="0" algn="ctr">
                        <a:lnSpc>
                          <a:spcPct val="100000"/>
                        </a:lnSpc>
                        <a:spcBef>
                          <a:spcPts val="0"/>
                        </a:spcBef>
                        <a:spcAft>
                          <a:spcPts val="0"/>
                        </a:spcAft>
                      </a:pPr>
                      <a:r>
                        <a:rPr lang="en-US" sz="1600" dirty="0">
                          <a:latin typeface="Times New Roman" panose="02020603050405020304" pitchFamily="18" charset="0"/>
                          <a:cs typeface="Times New Roman" panose="02020603050405020304" pitchFamily="18" charset="0"/>
                        </a:rPr>
                        <a:t>tapered at 22.5</a:t>
                      </a:r>
                      <a:r>
                        <a:rPr lang="en-US" altLang="zh-CN" sz="1600" dirty="0">
                          <a:latin typeface="Times New Roman" panose="02020603050405020304" pitchFamily="18" charset="0"/>
                          <a:cs typeface="Times New Roman" panose="02020603050405020304" pitchFamily="18" charset="0"/>
                        </a:rPr>
                        <a:t>°</a:t>
                      </a:r>
                      <a:r>
                        <a:rPr lang="en-US" sz="1600" dirty="0">
                          <a:latin typeface="Times New Roman" panose="02020603050405020304" pitchFamily="18" charset="0"/>
                          <a:cs typeface="Times New Roman" panose="02020603050405020304" pitchFamily="18" charset="0"/>
                        </a:rPr>
                        <a:t>over the first 30 mm</a:t>
                      </a:r>
                    </a:p>
                  </a:txBody>
                  <a:tcPr marL="9525" marR="9525" marT="9525" marB="0" anchor="c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dirty="0">
                          <a:latin typeface="Times New Roman" panose="02020603050405020304" pitchFamily="18" charset="0"/>
                          <a:cs typeface="Times New Roman" panose="02020603050405020304" pitchFamily="18" charset="0"/>
                        </a:rPr>
                        <a:t>60 mm in diameter</a:t>
                      </a:r>
                    </a:p>
                    <a:p>
                      <a:pPr marL="0" marR="0" indent="0" algn="ctr" defTabSz="914400" rtl="0" eaLnBrk="1" fontAlgn="ctr" latinLnBrk="0" hangingPunct="1">
                        <a:lnSpc>
                          <a:spcPct val="100000"/>
                        </a:lnSpc>
                        <a:spcBef>
                          <a:spcPts val="0"/>
                        </a:spcBef>
                        <a:spcAft>
                          <a:spcPts val="0"/>
                        </a:spcAft>
                        <a:buClrTx/>
                        <a:buSzTx/>
                        <a:buFontTx/>
                        <a:buNone/>
                        <a:tabLst/>
                        <a:defRPr/>
                      </a:pPr>
                      <a:r>
                        <a:rPr lang="en-US" sz="1600" dirty="0">
                          <a:latin typeface="Times New Roman" panose="02020603050405020304" pitchFamily="18" charset="0"/>
                          <a:cs typeface="Times New Roman" panose="02020603050405020304" pitchFamily="18" charset="0"/>
                        </a:rPr>
                        <a:t>90 mm </a:t>
                      </a:r>
                      <a:r>
                        <a:rPr lang="en-US" altLang="zh-CN" sz="1600" dirty="0">
                          <a:latin typeface="Times New Roman" panose="02020603050405020304" pitchFamily="18" charset="0"/>
                          <a:cs typeface="Times New Roman" panose="02020603050405020304" pitchFamily="18" charset="0"/>
                        </a:rPr>
                        <a:t>in length</a:t>
                      </a:r>
                    </a:p>
                    <a:p>
                      <a:pPr marL="0" marR="0" indent="0" algn="ctr" defTabSz="914400" rtl="0" eaLnBrk="1" fontAlgn="ctr" latinLnBrk="0" hangingPunct="1">
                        <a:lnSpc>
                          <a:spcPct val="100000"/>
                        </a:lnSpc>
                        <a:spcBef>
                          <a:spcPts val="0"/>
                        </a:spcBef>
                        <a:spcAft>
                          <a:spcPts val="0"/>
                        </a:spcAft>
                        <a:buClrTx/>
                        <a:buSzTx/>
                        <a:buFontTx/>
                        <a:buNone/>
                        <a:tabLst/>
                        <a:defRPr/>
                      </a:pPr>
                      <a:r>
                        <a:rPr lang="en-US" sz="1600" dirty="0">
                          <a:latin typeface="Times New Roman" panose="02020603050405020304" pitchFamily="18" charset="0"/>
                          <a:cs typeface="Times New Roman" panose="02020603050405020304" pitchFamily="18" charset="0"/>
                        </a:rPr>
                        <a:t>tapered at 22.5</a:t>
                      </a:r>
                      <a:r>
                        <a:rPr lang="en-US" altLang="zh-CN" sz="1600" dirty="0">
                          <a:latin typeface="Times New Roman" panose="02020603050405020304" pitchFamily="18" charset="0"/>
                          <a:cs typeface="Times New Roman" panose="02020603050405020304" pitchFamily="18" charset="0"/>
                        </a:rPr>
                        <a:t>°</a:t>
                      </a:r>
                      <a:r>
                        <a:rPr lang="en-US" sz="1600" dirty="0">
                          <a:latin typeface="Times New Roman" panose="02020603050405020304" pitchFamily="18" charset="0"/>
                          <a:cs typeface="Times New Roman" panose="02020603050405020304" pitchFamily="18" charset="0"/>
                        </a:rPr>
                        <a:t>over the first 30 mm</a:t>
                      </a:r>
                    </a:p>
                  </a:txBody>
                  <a:tcPr marL="9525" marR="9525" marT="9525" marB="0" anchor="ctr">
                    <a:noFill/>
                  </a:tcPr>
                </a:tc>
                <a:extLst>
                  <a:ext uri="{0D108BD9-81ED-4DB2-BD59-A6C34878D82A}">
                    <a16:rowId xmlns:a16="http://schemas.microsoft.com/office/drawing/2014/main" val="10003"/>
                  </a:ext>
                </a:extLst>
              </a:tr>
              <a:tr h="0">
                <a:tc>
                  <a:txBody>
                    <a:bodyPr/>
                    <a:lstStyle/>
                    <a:p>
                      <a:pPr indent="0" algn="ctr" fontAlgn="ctr">
                        <a:lnSpc>
                          <a:spcPct val="100000"/>
                        </a:lnSpc>
                        <a:spcBef>
                          <a:spcPts val="0"/>
                        </a:spcBef>
                        <a:spcAft>
                          <a:spcPts val="0"/>
                        </a:spcAft>
                      </a:pPr>
                      <a:r>
                        <a:rPr lang="en-US" altLang="zh-CN" sz="1600" b="0" i="0" u="none" strike="noStrike"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Photopeak</a:t>
                      </a:r>
                      <a:r>
                        <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efficiency for each crystal</a:t>
                      </a:r>
                    </a:p>
                  </a:txBody>
                  <a:tcPr marL="9525" marR="9525" marT="9525" marB="0" anchor="ctr">
                    <a:noFill/>
                  </a:tcPr>
                </a:tc>
                <a:tc>
                  <a:txBody>
                    <a:bodyPr/>
                    <a:lstStyle/>
                    <a:p>
                      <a:pPr indent="0" algn="ctr" fontAlgn="ctr">
                        <a:lnSpc>
                          <a:spcPct val="100000"/>
                        </a:lnSpc>
                        <a:spcBef>
                          <a:spcPts val="0"/>
                        </a:spcBef>
                        <a:spcAft>
                          <a:spcPts val="0"/>
                        </a:spcAft>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~40% relative to </a:t>
                      </a:r>
                      <a:r>
                        <a:rPr lang="en-US" altLang="zh-CN" sz="1600" b="0" i="0" u="none" strike="noStrike" dirty="0" err="1">
                          <a:solidFill>
                            <a:srgbClr val="000000"/>
                          </a:solidFill>
                          <a:effectLst/>
                          <a:latin typeface="Times New Roman" panose="02020603050405020304" pitchFamily="18" charset="0"/>
                          <a:ea typeface="+mn-ea"/>
                          <a:cs typeface="Times New Roman" panose="02020603050405020304" pitchFamily="18" charset="0"/>
                        </a:rPr>
                        <a:t>NaI</a:t>
                      </a: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a:t>
                      </a:r>
                      <a:r>
                        <a:rPr lang="en-US" altLang="zh-CN" sz="1600" b="0" i="0" u="none" strike="noStrike" dirty="0" err="1">
                          <a:solidFill>
                            <a:srgbClr val="000000"/>
                          </a:solidFill>
                          <a:effectLst/>
                          <a:latin typeface="Times New Roman" panose="02020603050405020304" pitchFamily="18" charset="0"/>
                          <a:ea typeface="+mn-ea"/>
                          <a:cs typeface="Times New Roman" panose="02020603050405020304" pitchFamily="18" charset="0"/>
                        </a:rPr>
                        <a:t>Tl</a:t>
                      </a: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a:t>
                      </a:r>
                    </a:p>
                  </a:txBody>
                  <a:tcPr marL="9525" marR="9525" marT="9525" marB="0" anchor="c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~40% relative to </a:t>
                      </a:r>
                      <a:r>
                        <a:rPr lang="en-US" altLang="zh-CN" sz="1600" b="0" i="0" u="none" strike="noStrike" dirty="0" err="1">
                          <a:solidFill>
                            <a:srgbClr val="000000"/>
                          </a:solidFill>
                          <a:effectLst/>
                          <a:latin typeface="Times New Roman" panose="02020603050405020304" pitchFamily="18" charset="0"/>
                          <a:ea typeface="+mn-ea"/>
                          <a:cs typeface="Times New Roman" panose="02020603050405020304" pitchFamily="18" charset="0"/>
                        </a:rPr>
                        <a:t>NaI</a:t>
                      </a: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a:t>
                      </a:r>
                      <a:r>
                        <a:rPr lang="en-US" altLang="zh-CN" sz="1600" b="0" i="0" u="none" strike="noStrike" dirty="0" err="1">
                          <a:solidFill>
                            <a:srgbClr val="000000"/>
                          </a:solidFill>
                          <a:effectLst/>
                          <a:latin typeface="Times New Roman" panose="02020603050405020304" pitchFamily="18" charset="0"/>
                          <a:ea typeface="+mn-ea"/>
                          <a:cs typeface="Times New Roman" panose="02020603050405020304" pitchFamily="18" charset="0"/>
                        </a:rPr>
                        <a:t>Tl</a:t>
                      </a: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a:t>
                      </a:r>
                    </a:p>
                  </a:txBody>
                  <a:tcPr marL="9525" marR="9525" marT="9525" marB="0" anchor="ctr">
                    <a:noFill/>
                  </a:tcPr>
                </a:tc>
                <a:extLst>
                  <a:ext uri="{0D108BD9-81ED-4DB2-BD59-A6C34878D82A}">
                    <a16:rowId xmlns:a16="http://schemas.microsoft.com/office/drawing/2014/main" val="10004"/>
                  </a:ext>
                </a:extLst>
              </a:tr>
              <a:tr h="0">
                <a:tc>
                  <a:txBody>
                    <a:bodyPr/>
                    <a:lstStyle/>
                    <a:p>
                      <a:pPr indent="0" algn="ctr" fontAlgn="ctr">
                        <a:lnSpc>
                          <a:spcPct val="100000"/>
                        </a:lnSpc>
                        <a:spcBef>
                          <a:spcPts val="0"/>
                        </a:spcBef>
                        <a:spcAft>
                          <a:spcPts val="0"/>
                        </a:spcAft>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Stopper</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a:txBody>
                    <a:bodyPr/>
                    <a:lstStyle/>
                    <a:p>
                      <a:pPr indent="0" algn="ctr" fontAlgn="ctr">
                        <a:lnSpc>
                          <a:spcPct val="100000"/>
                        </a:lnSpc>
                        <a:spcBef>
                          <a:spcPts val="0"/>
                        </a:spcBef>
                        <a:spcAft>
                          <a:spcPts val="0"/>
                        </a:spcAft>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Moving tape collector</a:t>
                      </a:r>
                    </a:p>
                  </a:txBody>
                  <a:tcPr marL="9525" marR="9525" marT="9525" marB="0" anchor="ctr">
                    <a:noFill/>
                  </a:tcPr>
                </a:tc>
                <a:tc>
                  <a:txBody>
                    <a:bodyPr/>
                    <a:lstStyle/>
                    <a:p>
                      <a:pPr indent="0" algn="ctr" fontAlgn="ctr">
                        <a:lnSpc>
                          <a:spcPct val="100000"/>
                        </a:lnSpc>
                        <a:spcBef>
                          <a:spcPts val="0"/>
                        </a:spcBef>
                        <a:spcAft>
                          <a:spcPts val="0"/>
                        </a:spcAft>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 Plastic scintillator</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extLst>
                  <a:ext uri="{0D108BD9-81ED-4DB2-BD59-A6C34878D82A}">
                    <a16:rowId xmlns:a16="http://schemas.microsoft.com/office/drawing/2014/main" val="10005"/>
                  </a:ext>
                </a:extLst>
              </a:tr>
              <a:tr h="0">
                <a:tc>
                  <a:txBody>
                    <a:bodyPr/>
                    <a:lstStyle/>
                    <a:p>
                      <a:pPr indent="0" algn="ctr" fontAlgn="ctr">
                        <a:lnSpc>
                          <a:spcPct val="100000"/>
                        </a:lnSpc>
                        <a:spcBef>
                          <a:spcPts val="0"/>
                        </a:spcBef>
                        <a:spcAft>
                          <a:spcPts val="0"/>
                        </a:spcAft>
                      </a:pPr>
                      <a:r>
                        <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Beam delivery</a:t>
                      </a:r>
                    </a:p>
                  </a:txBody>
                  <a:tcPr marL="9525" marR="9525" marT="9525" marB="0" anchor="c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Cycling mode</a:t>
                      </a:r>
                    </a:p>
                  </a:txBody>
                  <a:tcPr marL="9525" marR="9525" marT="9525" marB="0" anchor="c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Continuous mode</a:t>
                      </a:r>
                    </a:p>
                  </a:txBody>
                  <a:tcPr marL="9525" marR="9525" marT="9525" marB="0" anchor="ctr">
                    <a:noFill/>
                  </a:tcPr>
                </a:tc>
                <a:extLst>
                  <a:ext uri="{0D108BD9-81ED-4DB2-BD59-A6C34878D82A}">
                    <a16:rowId xmlns:a16="http://schemas.microsoft.com/office/drawing/2014/main" val="10006"/>
                  </a:ext>
                </a:extLst>
              </a:tr>
              <a:tr h="0">
                <a:tc>
                  <a:txBody>
                    <a:bodyPr/>
                    <a:lstStyle/>
                    <a:p>
                      <a:pPr indent="0" algn="ctr" fontAlgn="ctr">
                        <a:lnSpc>
                          <a:spcPct val="100000"/>
                        </a:lnSpc>
                        <a:spcBef>
                          <a:spcPts val="0"/>
                        </a:spcBef>
                        <a:spcAft>
                          <a:spcPts val="0"/>
                        </a:spcAft>
                      </a:pPr>
                      <a:r>
                        <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Inside chamber</a:t>
                      </a:r>
                    </a:p>
                  </a:txBody>
                  <a:tcPr marL="9525" marR="9525" marT="9525" marB="0" anchor="ctr">
                    <a:noFill/>
                  </a:tcPr>
                </a:tc>
                <a:tc>
                  <a:txBody>
                    <a:bodyPr/>
                    <a:lstStyle/>
                    <a:p>
                      <a:pPr indent="0" algn="ctr" fontAlgn="ctr">
                        <a:lnSpc>
                          <a:spcPct val="100000"/>
                        </a:lnSpc>
                        <a:spcBef>
                          <a:spcPts val="0"/>
                        </a:spcBef>
                        <a:spcAft>
                          <a:spcPts val="0"/>
                        </a:spcAft>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SCEPTAR (20 plastic scintillators)</a:t>
                      </a:r>
                    </a:p>
                  </a:txBody>
                  <a:tcPr marL="9525" marR="9525" marT="9525" marB="0" anchor="ctr">
                    <a:noFill/>
                  </a:tcPr>
                </a:tc>
                <a:tc>
                  <a:txBody>
                    <a:bodyPr/>
                    <a:lstStyle/>
                    <a:p>
                      <a:pPr indent="0" algn="ctr">
                        <a:lnSpc>
                          <a:spcPct val="100000"/>
                        </a:lnSpc>
                        <a:spcBef>
                          <a:spcPts val="0"/>
                        </a:spcBef>
                        <a:spcAft>
                          <a:spcPts val="0"/>
                        </a:spcAft>
                      </a:pPr>
                      <a:endParaRPr lang="en-US" sz="1600" dirty="0">
                        <a:latin typeface="Times New Roman" panose="02020603050405020304" pitchFamily="18" charset="0"/>
                        <a:cs typeface="Times New Roman" panose="02020603050405020304" pitchFamily="18" charset="0"/>
                      </a:endParaRPr>
                    </a:p>
                  </a:txBody>
                  <a:tcPr marL="9525" marR="9525" marT="9525" marB="0" anchor="ctr">
                    <a:noFill/>
                  </a:tcPr>
                </a:tc>
                <a:extLst>
                  <a:ext uri="{0D108BD9-81ED-4DB2-BD59-A6C34878D82A}">
                    <a16:rowId xmlns:a16="http://schemas.microsoft.com/office/drawing/2014/main" val="10007"/>
                  </a:ext>
                </a:extLst>
              </a:tr>
              <a:tr h="0">
                <a:tc>
                  <a:txBody>
                    <a:bodyPr/>
                    <a:lstStyle/>
                    <a:p>
                      <a:pPr indent="0" algn="ctr" fontAlgn="ctr">
                        <a:lnSpc>
                          <a:spcPct val="100000"/>
                        </a:lnSpc>
                        <a:spcBef>
                          <a:spcPts val="0"/>
                        </a:spcBef>
                        <a:spcAft>
                          <a:spcPts val="0"/>
                        </a:spcAft>
                      </a:pPr>
                      <a:r>
                        <a:rPr lang="en-US" altLang="zh-CN" sz="1600" b="0" i="1" u="none" strike="noStrike" dirty="0">
                          <a:solidFill>
                            <a:srgbClr val="000000"/>
                          </a:solidFill>
                          <a:effectLst/>
                          <a:latin typeface="Times New Roman" panose="02020603050405020304" pitchFamily="18" charset="0"/>
                          <a:ea typeface="+mn-ea"/>
                          <a:cs typeface="Times New Roman" panose="02020603050405020304" pitchFamily="18" charset="0"/>
                        </a:rPr>
                        <a:t>β</a:t>
                      </a: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-particle absorber</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a:txBody>
                    <a:bodyPr/>
                    <a:lstStyle/>
                    <a:p>
                      <a:pPr indent="0" algn="ctr" fontAlgn="ctr">
                        <a:lnSpc>
                          <a:spcPct val="100000"/>
                        </a:lnSpc>
                        <a:spcBef>
                          <a:spcPts val="0"/>
                        </a:spcBef>
                        <a:spcAft>
                          <a:spcPts val="0"/>
                        </a:spcAft>
                      </a:pPr>
                      <a:r>
                        <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10-20 mm thick </a:t>
                      </a:r>
                      <a:r>
                        <a:rPr lang="en-US" altLang="zh-CN" sz="1600" b="0" i="0" u="none" strike="noStrike"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Delrin</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a:txBody>
                    <a:bodyPr/>
                    <a:lstStyle/>
                    <a:p>
                      <a:pPr indent="0" algn="ctr" fontAlgn="ctr">
                        <a:lnSpc>
                          <a:spcPct val="100000"/>
                        </a:lnSpc>
                        <a:spcBef>
                          <a:spcPts val="0"/>
                        </a:spcBef>
                        <a:spcAft>
                          <a:spcPts val="0"/>
                        </a:spcAft>
                      </a:pP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extLst>
                  <a:ext uri="{0D108BD9-81ED-4DB2-BD59-A6C34878D82A}">
                    <a16:rowId xmlns:a16="http://schemas.microsoft.com/office/drawing/2014/main" val="10008"/>
                  </a:ext>
                </a:extLst>
              </a:tr>
              <a:tr h="0">
                <a:tc>
                  <a:txBody>
                    <a:bodyPr/>
                    <a:lstStyle/>
                    <a:p>
                      <a:pPr indent="0" algn="ctr" fontAlgn="ctr">
                        <a:lnSpc>
                          <a:spcPct val="100000"/>
                        </a:lnSpc>
                        <a:spcBef>
                          <a:spcPts val="0"/>
                        </a:spcBef>
                        <a:spcAft>
                          <a:spcPts val="0"/>
                        </a:spcAft>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Suppression shields</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a:txBody>
                    <a:bodyPr/>
                    <a:lstStyle/>
                    <a:p>
                      <a:pPr indent="0" algn="ctr" fontAlgn="ctr">
                        <a:lnSpc>
                          <a:spcPct val="100000"/>
                        </a:lnSpc>
                        <a:spcBef>
                          <a:spcPts val="0"/>
                        </a:spcBef>
                        <a:spcAft>
                          <a:spcPts val="0"/>
                        </a:spcAft>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BGO</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a:txBody>
                    <a:bodyPr/>
                    <a:lstStyle/>
                    <a:p>
                      <a:pPr indent="0" algn="ctr">
                        <a:lnSpc>
                          <a:spcPct val="100000"/>
                        </a:lnSpc>
                        <a:spcBef>
                          <a:spcPts val="0"/>
                        </a:spcBef>
                        <a:spcAft>
                          <a:spcPts val="0"/>
                        </a:spcAft>
                      </a:pPr>
                      <a:r>
                        <a:rPr lang="en-US" sz="1600" dirty="0">
                          <a:latin typeface="Times New Roman" panose="02020603050405020304" pitchFamily="18" charset="0"/>
                          <a:cs typeface="Times New Roman" panose="02020603050405020304" pitchFamily="18" charset="0"/>
                        </a:rPr>
                        <a:t>20 channels for </a:t>
                      </a:r>
                      <a:r>
                        <a:rPr lang="en-US" sz="1600" dirty="0" err="1">
                          <a:latin typeface="Times New Roman" panose="02020603050405020304" pitchFamily="18" charset="0"/>
                          <a:cs typeface="Times New Roman" panose="02020603050405020304" pitchFamily="18" charset="0"/>
                        </a:rPr>
                        <a:t>BGO+CsI</a:t>
                      </a:r>
                      <a:r>
                        <a:rPr lang="en-US" sz="1600" dirty="0">
                          <a:latin typeface="Times New Roman" panose="02020603050405020304" pitchFamily="18" charset="0"/>
                          <a:cs typeface="Times New Roman" panose="02020603050405020304" pitchFamily="18" charset="0"/>
                        </a:rPr>
                        <a:t>(</a:t>
                      </a:r>
                      <a:r>
                        <a:rPr lang="en-US" sz="1600" dirty="0" err="1">
                          <a:latin typeface="Times New Roman" panose="02020603050405020304" pitchFamily="18" charset="0"/>
                          <a:cs typeface="Times New Roman" panose="02020603050405020304" pitchFamily="18" charset="0"/>
                        </a:rPr>
                        <a:t>Tl</a:t>
                      </a:r>
                      <a:r>
                        <a:rPr lang="en-US" sz="1600" dirty="0">
                          <a:latin typeface="Times New Roman" panose="02020603050405020304" pitchFamily="18" charset="0"/>
                          <a:cs typeface="Times New Roman" panose="02020603050405020304" pitchFamily="18" charset="0"/>
                        </a:rPr>
                        <a:t>) per clover</a:t>
                      </a:r>
                    </a:p>
                  </a:txBody>
                  <a:tcPr marL="9525" marR="9525" marT="9525" marB="0" anchor="ctr">
                    <a:noFill/>
                  </a:tcPr>
                </a:tc>
                <a:extLst>
                  <a:ext uri="{0D108BD9-81ED-4DB2-BD59-A6C34878D82A}">
                    <a16:rowId xmlns:a16="http://schemas.microsoft.com/office/drawing/2014/main" val="10009"/>
                  </a:ext>
                </a:extLst>
              </a:tr>
              <a:tr h="0">
                <a:tc>
                  <a:txBody>
                    <a:bodyPr/>
                    <a:lstStyle/>
                    <a:p>
                      <a:pPr indent="0" algn="ctr" fontAlgn="ctr">
                        <a:lnSpc>
                          <a:spcPct val="100000"/>
                        </a:lnSpc>
                        <a:spcBef>
                          <a:spcPts val="0"/>
                        </a:spcBef>
                        <a:spcAft>
                          <a:spcPts val="0"/>
                        </a:spcAft>
                      </a:pPr>
                      <a:r>
                        <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Outer radius of vacuum chamber</a:t>
                      </a:r>
                    </a:p>
                  </a:txBody>
                  <a:tcPr marL="9525" marR="9525" marT="9525" marB="0" anchor="ctr">
                    <a:noFill/>
                  </a:tcPr>
                </a:tc>
                <a:tc>
                  <a:txBody>
                    <a:bodyPr/>
                    <a:lstStyle/>
                    <a:p>
                      <a:pPr indent="0" algn="ctr" fontAlgn="ctr">
                        <a:lnSpc>
                          <a:spcPct val="100000"/>
                        </a:lnSpc>
                        <a:spcBef>
                          <a:spcPts val="0"/>
                        </a:spcBef>
                        <a:spcAft>
                          <a:spcPts val="0"/>
                        </a:spcAft>
                      </a:pPr>
                      <a:r>
                        <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89 mm</a:t>
                      </a:r>
                    </a:p>
                  </a:txBody>
                  <a:tcPr marL="9525" marR="9525" marT="9525" marB="0" anchor="ctr">
                    <a:noFill/>
                  </a:tcPr>
                </a:tc>
                <a:tc>
                  <a:txBody>
                    <a:bodyPr/>
                    <a:lstStyle/>
                    <a:p>
                      <a:pPr indent="0" algn="ctr" fontAlgn="ctr">
                        <a:lnSpc>
                          <a:spcPct val="100000"/>
                        </a:lnSpc>
                        <a:spcBef>
                          <a:spcPts val="0"/>
                        </a:spcBef>
                        <a:spcAft>
                          <a:spcPts val="0"/>
                        </a:spcAft>
                      </a:pPr>
                      <a:r>
                        <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102 mm</a:t>
                      </a:r>
                    </a:p>
                  </a:txBody>
                  <a:tcPr marL="9525" marR="9525" marT="9525" marB="0" anchor="ctr">
                    <a:noFill/>
                  </a:tcPr>
                </a:tc>
                <a:extLst>
                  <a:ext uri="{0D108BD9-81ED-4DB2-BD59-A6C34878D82A}">
                    <a16:rowId xmlns:a16="http://schemas.microsoft.com/office/drawing/2014/main" val="10010"/>
                  </a:ext>
                </a:extLst>
              </a:tr>
              <a:tr h="0">
                <a:tc>
                  <a:txBody>
                    <a:bodyPr/>
                    <a:lstStyle/>
                    <a:p>
                      <a:pPr indent="0" algn="ctr" fontAlgn="ctr">
                        <a:lnSpc>
                          <a:spcPct val="100000"/>
                        </a:lnSpc>
                        <a:spcBef>
                          <a:spcPts val="0"/>
                        </a:spcBef>
                        <a:spcAft>
                          <a:spcPts val="0"/>
                        </a:spcAft>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Distance of source-to-HPGe (Maximum efficiency)</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a:txBody>
                    <a:bodyPr/>
                    <a:lstStyle/>
                    <a:p>
                      <a:pPr indent="0" algn="ctr" fontAlgn="ctr">
                        <a:lnSpc>
                          <a:spcPct val="100000"/>
                        </a:lnSpc>
                        <a:spcBef>
                          <a:spcPts val="0"/>
                        </a:spcBef>
                        <a:spcAft>
                          <a:spcPts val="0"/>
                        </a:spcAft>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110 mm</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a:txBody>
                    <a:bodyPr/>
                    <a:lstStyle/>
                    <a:p>
                      <a:pPr indent="0" algn="ctr" fontAlgn="ctr">
                        <a:lnSpc>
                          <a:spcPct val="100000"/>
                        </a:lnSpc>
                        <a:spcBef>
                          <a:spcPts val="0"/>
                        </a:spcBef>
                        <a:spcAft>
                          <a:spcPts val="0"/>
                        </a:spcAft>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110 mm</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extLst>
                  <a:ext uri="{0D108BD9-81ED-4DB2-BD59-A6C34878D82A}">
                    <a16:rowId xmlns:a16="http://schemas.microsoft.com/office/drawing/2014/main" val="10011"/>
                  </a:ext>
                </a:extLst>
              </a:tr>
              <a:tr h="0">
                <a:tc>
                  <a:txBody>
                    <a:bodyPr/>
                    <a:lstStyle/>
                    <a:p>
                      <a:pPr indent="0" algn="ctr" fontAlgn="ctr">
                        <a:lnSpc>
                          <a:spcPct val="100000"/>
                        </a:lnSpc>
                        <a:spcBef>
                          <a:spcPts val="0"/>
                        </a:spcBef>
                        <a:spcAft>
                          <a:spcPts val="0"/>
                        </a:spcAft>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Distance of source-to-HPGe (</a:t>
                      </a:r>
                      <a:r>
                        <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Maximum</a:t>
                      </a:r>
                      <a:r>
                        <a:rPr lang="en-US" altLang="zh-CN" sz="1600" b="0" i="0" u="none" strike="noStrike" baseline="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peak-to-total)</a:t>
                      </a: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a:txBody>
                    <a:bodyPr/>
                    <a:lstStyle/>
                    <a:p>
                      <a:pPr indent="0" algn="ctr" fontAlgn="ctr">
                        <a:lnSpc>
                          <a:spcPct val="100000"/>
                        </a:lnSpc>
                        <a:spcBef>
                          <a:spcPts val="0"/>
                        </a:spcBef>
                        <a:spcAft>
                          <a:spcPts val="0"/>
                        </a:spcAft>
                      </a:pPr>
                      <a:r>
                        <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145 mm</a:t>
                      </a:r>
                    </a:p>
                  </a:txBody>
                  <a:tcPr marL="9525" marR="9525" marT="9525" marB="0" anchor="ctr">
                    <a:noFill/>
                  </a:tcPr>
                </a:tc>
                <a:tc>
                  <a:txBody>
                    <a:bodyPr/>
                    <a:lstStyle/>
                    <a:p>
                      <a:pPr indent="0" algn="ctr" fontAlgn="ctr">
                        <a:lnSpc>
                          <a:spcPct val="100000"/>
                        </a:lnSpc>
                        <a:spcBef>
                          <a:spcPts val="0"/>
                        </a:spcBef>
                        <a:spcAft>
                          <a:spcPts val="0"/>
                        </a:spcAft>
                      </a:pPr>
                      <a:r>
                        <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145 mm</a:t>
                      </a:r>
                    </a:p>
                  </a:txBody>
                  <a:tcPr marL="9525" marR="9525" marT="9525" marB="0" anchor="ctr">
                    <a:noFill/>
                  </a:tcPr>
                </a:tc>
                <a:extLst>
                  <a:ext uri="{0D108BD9-81ED-4DB2-BD59-A6C34878D82A}">
                    <a16:rowId xmlns:a16="http://schemas.microsoft.com/office/drawing/2014/main" val="10012"/>
                  </a:ext>
                </a:extLst>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DAQ</a:t>
                      </a:r>
                    </a:p>
                  </a:txBody>
                  <a:tcPr marL="9525" marR="9525" marT="9525" marB="0" anchor="c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600" b="0" i="0" u="none" strike="noStrike" dirty="0">
                          <a:solidFill>
                            <a:srgbClr val="000000"/>
                          </a:solidFill>
                          <a:effectLst/>
                          <a:latin typeface="Times New Roman" panose="02020603050405020304" pitchFamily="18" charset="0"/>
                          <a:ea typeface="+mn-ea"/>
                          <a:cs typeface="Times New Roman" panose="02020603050405020304" pitchFamily="18" charset="0"/>
                        </a:rPr>
                        <a:t>50 kHz per crystal</a:t>
                      </a:r>
                    </a:p>
                  </a:txBody>
                  <a:tcPr marL="9525" marR="9525" marT="9525" marB="0" anchor="ctr">
                    <a:noFill/>
                  </a:tcPr>
                </a:tc>
                <a:tc>
                  <a:txBody>
                    <a:bodyPr/>
                    <a:lstStyle/>
                    <a:p>
                      <a:pPr indent="0" algn="ctr">
                        <a:lnSpc>
                          <a:spcPct val="100000"/>
                        </a:lnSpc>
                        <a:spcBef>
                          <a:spcPts val="0"/>
                        </a:spcBef>
                        <a:spcAft>
                          <a:spcPts val="0"/>
                        </a:spcAft>
                      </a:pPr>
                      <a:endParaRPr lang="en-US" sz="1600" dirty="0">
                        <a:latin typeface="Times New Roman" panose="02020603050405020304" pitchFamily="18" charset="0"/>
                        <a:cs typeface="Times New Roman" panose="02020603050405020304" pitchFamily="18" charset="0"/>
                      </a:endParaRPr>
                    </a:p>
                  </a:txBody>
                  <a:tcPr marL="9525" marR="9525" marT="9525" marB="0" anchor="ctr">
                    <a:noFill/>
                  </a:tcPr>
                </a:tc>
                <a:extLst>
                  <a:ext uri="{0D108BD9-81ED-4DB2-BD59-A6C34878D82A}">
                    <a16:rowId xmlns:a16="http://schemas.microsoft.com/office/drawing/2014/main" val="10013"/>
                  </a:ext>
                </a:extLst>
              </a:tr>
              <a:tr h="0">
                <a:tc>
                  <a:txBody>
                    <a:bodyPr/>
                    <a:lstStyle/>
                    <a:p>
                      <a:pPr indent="0" algn="ctr" fontAlgn="ctr">
                        <a:lnSpc>
                          <a:spcPct val="100000"/>
                        </a:lnSpc>
                        <a:spcBef>
                          <a:spcPts val="0"/>
                        </a:spcBef>
                        <a:spcAft>
                          <a:spcPts val="0"/>
                        </a:spcAft>
                      </a:pP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gridSpan="2">
                  <a:txBody>
                    <a:bodyPr/>
                    <a:lstStyle/>
                    <a:p>
                      <a:pPr indent="0" algn="ctr" fontAlgn="ctr">
                        <a:lnSpc>
                          <a:spcPct val="100000"/>
                        </a:lnSpc>
                        <a:spcBef>
                          <a:spcPts val="0"/>
                        </a:spcBef>
                        <a:spcAft>
                          <a:spcPts val="0"/>
                        </a:spcAft>
                      </a:pPr>
                      <a:endParaRPr lang="en-US" altLang="zh-CN" sz="16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hMerge="1">
                  <a:txBody>
                    <a:bodyPr/>
                    <a:lstStyle/>
                    <a:p>
                      <a:endParaRPr lang="en-US"/>
                    </a:p>
                  </a:txBody>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244185696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4320000" cy="2571683"/>
          </a:xfrm>
          <a:prstGeom prst="rect">
            <a:avLst/>
          </a:prstGeom>
        </p:spPr>
      </p:pic>
      <p:sp>
        <p:nvSpPr>
          <p:cNvPr id="5" name="矩形 4"/>
          <p:cNvSpPr/>
          <p:nvPr/>
        </p:nvSpPr>
        <p:spPr>
          <a:xfrm>
            <a:off x="0" y="2571683"/>
            <a:ext cx="9144000" cy="1754326"/>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The first stage of the preamplifier electronics is located with the HPGe crystal inside the aluminum crystal housing. The components are in thermal contact with the same cold finger as</a:t>
            </a:r>
          </a:p>
          <a:p>
            <a:pPr algn="just"/>
            <a:r>
              <a:rPr lang="en-US" dirty="0">
                <a:latin typeface="Times New Roman" panose="02020603050405020304" pitchFamily="18" charset="0"/>
                <a:cs typeface="Times New Roman" panose="02020603050405020304" pitchFamily="18" charset="0"/>
              </a:rPr>
              <a:t>the crystals and therefore also receive active cooling in order to achieve the best noise conditions of the field-effect transistor. A room-temperature preamplifier is provided for each crystal and</a:t>
            </a:r>
          </a:p>
          <a:p>
            <a:pPr algn="just"/>
            <a:r>
              <a:rPr lang="en-US" dirty="0">
                <a:latin typeface="Times New Roman" panose="02020603050405020304" pitchFamily="18" charset="0"/>
                <a:cs typeface="Times New Roman" panose="02020603050405020304" pitchFamily="18" charset="0"/>
              </a:rPr>
              <a:t>located in an enclosure attached to the </a:t>
            </a:r>
            <a:r>
              <a:rPr lang="en-US" dirty="0" err="1">
                <a:latin typeface="Times New Roman" panose="02020603050405020304" pitchFamily="18" charset="0"/>
                <a:cs typeface="Times New Roman" panose="02020603050405020304" pitchFamily="18" charset="0"/>
              </a:rPr>
              <a:t>dewar</a:t>
            </a:r>
            <a:r>
              <a:rPr lang="en-US" dirty="0">
                <a:latin typeface="Times New Roman" panose="02020603050405020304" pitchFamily="18" charset="0"/>
                <a:cs typeface="Times New Roman" panose="02020603050405020304" pitchFamily="18" charset="0"/>
              </a:rPr>
              <a:t>. No active cooling or heating is provided to this stage of the preamplifier electronics. </a:t>
            </a:r>
            <a:r>
              <a:rPr lang="en-US" altLang="zh-CN" dirty="0">
                <a:latin typeface="Times New Roman" panose="02020603050405020304" pitchFamily="18" charset="0"/>
                <a:cs typeface="Times New Roman" panose="02020603050405020304" pitchFamily="18" charset="0"/>
              </a:rPr>
              <a:t>FET</a:t>
            </a:r>
            <a:r>
              <a:rPr lang="zh-CN" altLang="en-US" dirty="0">
                <a:latin typeface="Times New Roman" panose="02020603050405020304" pitchFamily="18" charset="0"/>
                <a:cs typeface="Times New Roman" panose="02020603050405020304" pitchFamily="18" charset="0"/>
              </a:rPr>
              <a:t>也被液氮冷却，前放就置于室温了。</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119641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6374731" y="0"/>
            <a:ext cx="2647950" cy="5610225"/>
          </a:xfrm>
          <a:prstGeom prst="rect">
            <a:avLst/>
          </a:prstGeom>
        </p:spPr>
      </p:pic>
      <p:pic>
        <p:nvPicPr>
          <p:cNvPr id="2" name="图片 1"/>
          <p:cNvPicPr>
            <a:picLocks noChangeAspect="1"/>
          </p:cNvPicPr>
          <p:nvPr/>
        </p:nvPicPr>
        <p:blipFill>
          <a:blip r:embed="rId3"/>
          <a:stretch>
            <a:fillRect/>
          </a:stretch>
        </p:blipFill>
        <p:spPr>
          <a:xfrm>
            <a:off x="0" y="0"/>
            <a:ext cx="4886325" cy="6638925"/>
          </a:xfrm>
          <a:prstGeom prst="rect">
            <a:avLst/>
          </a:prstGeom>
        </p:spPr>
      </p:pic>
      <p:pic>
        <p:nvPicPr>
          <p:cNvPr id="3" name="图片 2"/>
          <p:cNvPicPr>
            <a:picLocks noChangeAspect="1"/>
          </p:cNvPicPr>
          <p:nvPr/>
        </p:nvPicPr>
        <p:blipFill>
          <a:blip r:embed="rId4"/>
          <a:stretch>
            <a:fillRect/>
          </a:stretch>
        </p:blipFill>
        <p:spPr>
          <a:xfrm>
            <a:off x="4719637" y="0"/>
            <a:ext cx="2371725" cy="1962150"/>
          </a:xfrm>
          <a:prstGeom prst="rect">
            <a:avLst/>
          </a:prstGeom>
        </p:spPr>
      </p:pic>
      <p:sp>
        <p:nvSpPr>
          <p:cNvPr id="5" name="矩形 4"/>
          <p:cNvSpPr/>
          <p:nvPr/>
        </p:nvSpPr>
        <p:spPr>
          <a:xfrm>
            <a:off x="4450681" y="6269593"/>
            <a:ext cx="4572000" cy="369332"/>
          </a:xfrm>
          <a:prstGeom prst="rect">
            <a:avLst/>
          </a:prstGeom>
        </p:spPr>
        <p:txBody>
          <a:bodyPr>
            <a:spAutoFit/>
          </a:bodyPr>
          <a:lstStyle/>
          <a:p>
            <a:r>
              <a:rPr lang="en-US" i="0" dirty="0">
                <a:solidFill>
                  <a:srgbClr val="000000"/>
                </a:solidFill>
                <a:effectLst/>
                <a:latin typeface="Times New Roman" panose="02020603050405020304" pitchFamily="18" charset="0"/>
                <a:cs typeface="Times New Roman" panose="02020603050405020304" pitchFamily="18" charset="0"/>
              </a:rPr>
              <a:t>The </a:t>
            </a:r>
            <a:r>
              <a:rPr lang="en-US" i="0" dirty="0" err="1">
                <a:solidFill>
                  <a:srgbClr val="000000"/>
                </a:solidFill>
                <a:effectLst/>
                <a:latin typeface="Times New Roman" panose="02020603050405020304" pitchFamily="18" charset="0"/>
                <a:cs typeface="Times New Roman" panose="02020603050405020304" pitchFamily="18" charset="0"/>
              </a:rPr>
              <a:t>Hammamatsu</a:t>
            </a:r>
            <a:r>
              <a:rPr lang="en-US" i="0" dirty="0">
                <a:solidFill>
                  <a:srgbClr val="000000"/>
                </a:solidFill>
                <a:effectLst/>
                <a:latin typeface="Times New Roman" panose="02020603050405020304" pitchFamily="18" charset="0"/>
                <a:cs typeface="Times New Roman" panose="02020603050405020304" pitchFamily="18" charset="0"/>
              </a:rPr>
              <a:t> EJ200 Plastic Scintillator</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584445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787037"/>
            <a:ext cx="6105525" cy="1285875"/>
          </a:xfrm>
          <a:prstGeom prst="rect">
            <a:avLst/>
          </a:prstGeom>
        </p:spPr>
      </p:pic>
      <p:sp>
        <p:nvSpPr>
          <p:cNvPr id="3" name="矩形 2"/>
          <p:cNvSpPr/>
          <p:nvPr/>
        </p:nvSpPr>
        <p:spPr>
          <a:xfrm>
            <a:off x="0" y="2072912"/>
            <a:ext cx="3948517" cy="369332"/>
          </a:xfrm>
          <a:prstGeom prst="rect">
            <a:avLst/>
          </a:prstGeom>
        </p:spPr>
        <p:txBody>
          <a:bodyPr wrap="none">
            <a:spAutoFit/>
          </a:bodyPr>
          <a:lstStyle/>
          <a:p>
            <a:r>
              <a:rPr lang="en-US" dirty="0"/>
              <a:t>DOI: 10.1088/1742-6596/889/1/012009</a:t>
            </a:r>
          </a:p>
        </p:txBody>
      </p:sp>
      <p:sp>
        <p:nvSpPr>
          <p:cNvPr id="4" name="矩形 3"/>
          <p:cNvSpPr/>
          <p:nvPr/>
        </p:nvSpPr>
        <p:spPr>
          <a:xfrm>
            <a:off x="0" y="2459504"/>
            <a:ext cx="9144000" cy="646331"/>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Results from the tests performed indicate no change in the optical and structural properties of the scintillators.</a:t>
            </a:r>
          </a:p>
        </p:txBody>
      </p:sp>
      <p:sp>
        <p:nvSpPr>
          <p:cNvPr id="5" name="矩形 4"/>
          <p:cNvSpPr/>
          <p:nvPr/>
        </p:nvSpPr>
        <p:spPr>
          <a:xfrm>
            <a:off x="0" y="23074"/>
            <a:ext cx="5080000" cy="369332"/>
          </a:xfrm>
          <a:prstGeom prst="rect">
            <a:avLst/>
          </a:prstGeom>
        </p:spPr>
        <p:txBody>
          <a:bodyPr wrap="square">
            <a:spAutoFit/>
          </a:bodyPr>
          <a:lstStyle/>
          <a:p>
            <a:r>
              <a:rPr lang="en-US" b="1" dirty="0">
                <a:solidFill>
                  <a:srgbClr val="231F20"/>
                </a:solidFill>
                <a:latin typeface="Times New Roman" panose="02020603050405020304" pitchFamily="18" charset="0"/>
                <a:cs typeface="Times New Roman" panose="02020603050405020304" pitchFamily="18" charset="0"/>
              </a:rPr>
              <a:t>Neutron Damage of EJ-200 Plastic Scintillators</a:t>
            </a:r>
            <a:endParaRPr lang="en-US" b="1" dirty="0">
              <a:latin typeface="Times New Roman" panose="02020603050405020304" pitchFamily="18" charset="0"/>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234812" y="3492427"/>
            <a:ext cx="4646750" cy="1768331"/>
          </a:xfrm>
          <a:prstGeom prst="rect">
            <a:avLst/>
          </a:prstGeom>
        </p:spPr>
      </p:pic>
      <p:sp>
        <p:nvSpPr>
          <p:cNvPr id="8" name="矩形 7"/>
          <p:cNvSpPr/>
          <p:nvPr/>
        </p:nvSpPr>
        <p:spPr>
          <a:xfrm>
            <a:off x="0" y="5260758"/>
            <a:ext cx="3541354" cy="369332"/>
          </a:xfrm>
          <a:prstGeom prst="rect">
            <a:avLst/>
          </a:prstGeom>
        </p:spPr>
        <p:txBody>
          <a:bodyPr wrap="none">
            <a:spAutoFit/>
          </a:bodyPr>
          <a:lstStyle/>
          <a:p>
            <a:r>
              <a:rPr lang="en-US" dirty="0"/>
              <a:t>DOI: 10.1109/nssmic.2016.8069802</a:t>
            </a:r>
          </a:p>
        </p:txBody>
      </p:sp>
      <p:sp>
        <p:nvSpPr>
          <p:cNvPr id="10" name="矩形 9"/>
          <p:cNvSpPr/>
          <p:nvPr/>
        </p:nvSpPr>
        <p:spPr>
          <a:xfrm>
            <a:off x="0" y="5630090"/>
            <a:ext cx="9144000" cy="646331"/>
          </a:xfrm>
          <a:prstGeom prst="rect">
            <a:avLst/>
          </a:prstGeom>
        </p:spPr>
        <p:txBody>
          <a:bodyPr wrap="square">
            <a:spAutoFit/>
          </a:bodyPr>
          <a:lstStyle/>
          <a:p>
            <a:r>
              <a:rPr lang="en-US" altLang="zh-CN" dirty="0">
                <a:latin typeface="Times New Roman" panose="02020603050405020304" pitchFamily="18" charset="0"/>
                <a:cs typeface="Times New Roman" panose="02020603050405020304" pitchFamily="18" charset="0"/>
              </a:rPr>
              <a:t>A</a:t>
            </a:r>
            <a:r>
              <a:rPr lang="en-US" dirty="0">
                <a:latin typeface="Times New Roman" panose="02020603050405020304" pitchFamily="18" charset="0"/>
                <a:cs typeface="Times New Roman" panose="02020603050405020304" pitchFamily="18" charset="0"/>
              </a:rPr>
              <a:t>t some </a:t>
            </a:r>
            <a:r>
              <a:rPr lang="en-US" dirty="0" err="1">
                <a:latin typeface="Times New Roman" panose="02020603050405020304" pitchFamily="18" charset="0"/>
                <a:cs typeface="Times New Roman" panose="02020603050405020304" pitchFamily="18" charset="0"/>
              </a:rPr>
              <a:t>fluence</a:t>
            </a:r>
            <a:r>
              <a:rPr lang="en-US" dirty="0">
                <a:latin typeface="Times New Roman" panose="02020603050405020304" pitchFamily="18" charset="0"/>
                <a:cs typeface="Times New Roman" panose="02020603050405020304" pitchFamily="18" charset="0"/>
              </a:rPr>
              <a:t> between 2.29 x 10</a:t>
            </a:r>
            <a:r>
              <a:rPr lang="en-US" baseline="30000" dirty="0">
                <a:latin typeface="Times New Roman" panose="02020603050405020304" pitchFamily="18" charset="0"/>
                <a:cs typeface="Times New Roman" panose="02020603050405020304" pitchFamily="18" charset="0"/>
              </a:rPr>
              <a:t>15</a:t>
            </a:r>
            <a:r>
              <a:rPr lang="en-US" dirty="0">
                <a:latin typeface="Times New Roman" panose="02020603050405020304" pitchFamily="18" charset="0"/>
                <a:cs typeface="Times New Roman" panose="02020603050405020304" pitchFamily="18" charset="0"/>
              </a:rPr>
              <a:t> and 2.34 x 10</a:t>
            </a:r>
            <a:r>
              <a:rPr lang="en-US" baseline="30000" dirty="0">
                <a:latin typeface="Times New Roman" panose="02020603050405020304" pitchFamily="18" charset="0"/>
                <a:cs typeface="Times New Roman" panose="02020603050405020304" pitchFamily="18" charset="0"/>
              </a:rPr>
              <a:t>16</a:t>
            </a:r>
            <a:r>
              <a:rPr lang="en-US"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n</a:t>
            </a:r>
            <a:r>
              <a:rPr lang="en-US" i="1" baseline="-25000" dirty="0" err="1">
                <a:latin typeface="Times New Roman" panose="02020603050405020304" pitchFamily="18" charset="0"/>
                <a:cs typeface="Times New Roman" panose="02020603050405020304" pitchFamily="18" charset="0"/>
              </a:rPr>
              <a:t>f</a:t>
            </a:r>
            <a:r>
              <a:rPr lang="en-US" dirty="0">
                <a:latin typeface="Times New Roman" panose="02020603050405020304" pitchFamily="18" charset="0"/>
                <a:cs typeface="Times New Roman" panose="02020603050405020304" pitchFamily="18" charset="0"/>
              </a:rPr>
              <a:t>/cm</a:t>
            </a:r>
            <a:r>
              <a:rPr lang="en-US" baseline="30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the scintillator becomes irreparably damaged and ceases to respond as a scintillation detector is required to do so.</a:t>
            </a:r>
          </a:p>
        </p:txBody>
      </p:sp>
    </p:spTree>
    <p:extLst>
      <p:ext uri="{BB962C8B-B14F-4D97-AF65-F5344CB8AC3E}">
        <p14:creationId xmlns:p14="http://schemas.microsoft.com/office/powerpoint/2010/main" val="357088707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0"/>
            <a:ext cx="3244098" cy="2637994"/>
          </a:xfrm>
          <a:prstGeom prst="rect">
            <a:avLst/>
          </a:prstGeom>
        </p:spPr>
      </p:pic>
      <p:pic>
        <p:nvPicPr>
          <p:cNvPr id="3" name="图片 2"/>
          <p:cNvPicPr>
            <a:picLocks noChangeAspect="1"/>
          </p:cNvPicPr>
          <p:nvPr/>
        </p:nvPicPr>
        <p:blipFill>
          <a:blip r:embed="rId3"/>
          <a:stretch>
            <a:fillRect/>
          </a:stretch>
        </p:blipFill>
        <p:spPr>
          <a:xfrm>
            <a:off x="2" y="2846020"/>
            <a:ext cx="3139710" cy="2691180"/>
          </a:xfrm>
          <a:prstGeom prst="rect">
            <a:avLst/>
          </a:prstGeom>
        </p:spPr>
      </p:pic>
      <p:pic>
        <p:nvPicPr>
          <p:cNvPr id="4" name="图片 3"/>
          <p:cNvPicPr>
            <a:picLocks noChangeAspect="1"/>
          </p:cNvPicPr>
          <p:nvPr/>
        </p:nvPicPr>
        <p:blipFill>
          <a:blip r:embed="rId4"/>
          <a:stretch>
            <a:fillRect/>
          </a:stretch>
        </p:blipFill>
        <p:spPr>
          <a:xfrm>
            <a:off x="3105457" y="2846020"/>
            <a:ext cx="3122060" cy="2605913"/>
          </a:xfrm>
          <a:prstGeom prst="rect">
            <a:avLst/>
          </a:prstGeom>
        </p:spPr>
      </p:pic>
      <p:pic>
        <p:nvPicPr>
          <p:cNvPr id="5" name="图片 4"/>
          <p:cNvPicPr>
            <a:picLocks noChangeAspect="1"/>
          </p:cNvPicPr>
          <p:nvPr/>
        </p:nvPicPr>
        <p:blipFill>
          <a:blip r:embed="rId5"/>
          <a:stretch>
            <a:fillRect/>
          </a:stretch>
        </p:blipFill>
        <p:spPr>
          <a:xfrm>
            <a:off x="6131232" y="2846020"/>
            <a:ext cx="2996438" cy="2498045"/>
          </a:xfrm>
          <a:prstGeom prst="rect">
            <a:avLst/>
          </a:prstGeom>
        </p:spPr>
      </p:pic>
      <p:pic>
        <p:nvPicPr>
          <p:cNvPr id="6" name="图片 5"/>
          <p:cNvPicPr>
            <a:picLocks noChangeAspect="1"/>
          </p:cNvPicPr>
          <p:nvPr/>
        </p:nvPicPr>
        <p:blipFill>
          <a:blip r:embed="rId6"/>
          <a:stretch>
            <a:fillRect/>
          </a:stretch>
        </p:blipFill>
        <p:spPr>
          <a:xfrm>
            <a:off x="3105457" y="0"/>
            <a:ext cx="3025775" cy="2580449"/>
          </a:xfrm>
          <a:prstGeom prst="rect">
            <a:avLst/>
          </a:prstGeom>
        </p:spPr>
      </p:pic>
      <p:pic>
        <p:nvPicPr>
          <p:cNvPr id="7" name="图片 6"/>
          <p:cNvPicPr>
            <a:picLocks noChangeAspect="1"/>
          </p:cNvPicPr>
          <p:nvPr/>
        </p:nvPicPr>
        <p:blipFill>
          <a:blip r:embed="rId7"/>
          <a:stretch>
            <a:fillRect/>
          </a:stretch>
        </p:blipFill>
        <p:spPr>
          <a:xfrm>
            <a:off x="6131232" y="0"/>
            <a:ext cx="3012768" cy="2562374"/>
          </a:xfrm>
          <a:prstGeom prst="rect">
            <a:avLst/>
          </a:prstGeom>
        </p:spPr>
      </p:pic>
    </p:spTree>
    <p:extLst>
      <p:ext uri="{BB962C8B-B14F-4D97-AF65-F5344CB8AC3E}">
        <p14:creationId xmlns:p14="http://schemas.microsoft.com/office/powerpoint/2010/main" val="151098923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1" y="3317966"/>
            <a:ext cx="4180114" cy="3521708"/>
          </a:xfrm>
          <a:prstGeom prst="rect">
            <a:avLst/>
          </a:prstGeom>
        </p:spPr>
      </p:pic>
      <p:sp>
        <p:nvSpPr>
          <p:cNvPr id="5" name="矩形 4"/>
          <p:cNvSpPr/>
          <p:nvPr/>
        </p:nvSpPr>
        <p:spPr>
          <a:xfrm>
            <a:off x="7367451" y="3317966"/>
            <a:ext cx="1358537" cy="2743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直接箭头连接符 6"/>
          <p:cNvCxnSpPr/>
          <p:nvPr/>
        </p:nvCxnSpPr>
        <p:spPr>
          <a:xfrm>
            <a:off x="6583680" y="4501724"/>
            <a:ext cx="990748"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5839967" y="4257710"/>
            <a:ext cx="1131913" cy="646331"/>
          </a:xfrm>
          <a:prstGeom prst="rect">
            <a:avLst/>
          </a:prstGeom>
          <a:noFill/>
        </p:spPr>
        <p:txBody>
          <a:bodyPr wrap="square" rtlCol="0">
            <a:spAutoFit/>
          </a:bodyPr>
          <a:lstStyle/>
          <a:p>
            <a:r>
              <a:rPr lang="en-US" baseline="30000" dirty="0"/>
              <a:t>29</a:t>
            </a:r>
            <a:r>
              <a:rPr lang="en-US" altLang="zh-CN" dirty="0"/>
              <a:t>Na</a:t>
            </a:r>
          </a:p>
          <a:p>
            <a:r>
              <a:rPr lang="en-US" dirty="0"/>
              <a:t>150 keV/u</a:t>
            </a:r>
          </a:p>
        </p:txBody>
      </p:sp>
      <p:cxnSp>
        <p:nvCxnSpPr>
          <p:cNvPr id="10" name="直接箭头连接符 9"/>
          <p:cNvCxnSpPr/>
          <p:nvPr/>
        </p:nvCxnSpPr>
        <p:spPr>
          <a:xfrm>
            <a:off x="7373816" y="4693362"/>
            <a:ext cx="200612"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7308141" y="4751824"/>
            <a:ext cx="957313" cy="369332"/>
          </a:xfrm>
          <a:prstGeom prst="rect">
            <a:avLst/>
          </a:prstGeom>
          <a:noFill/>
        </p:spPr>
        <p:txBody>
          <a:bodyPr wrap="none" rtlCol="0">
            <a:spAutoFit/>
          </a:bodyPr>
          <a:lstStyle/>
          <a:p>
            <a:r>
              <a:rPr lang="en-US" dirty="0"/>
              <a:t>5.86 </a:t>
            </a:r>
            <a:r>
              <a:rPr lang="en-US" altLang="zh-CN" dirty="0"/>
              <a:t>μm</a:t>
            </a:r>
            <a:endParaRPr lang="en-US" dirty="0"/>
          </a:p>
        </p:txBody>
      </p:sp>
      <p:sp>
        <p:nvSpPr>
          <p:cNvPr id="12" name="矩形 11"/>
          <p:cNvSpPr/>
          <p:nvPr/>
        </p:nvSpPr>
        <p:spPr>
          <a:xfrm>
            <a:off x="7574427" y="6174687"/>
            <a:ext cx="1015021" cy="369332"/>
          </a:xfrm>
          <a:prstGeom prst="rect">
            <a:avLst/>
          </a:prstGeom>
        </p:spPr>
        <p:txBody>
          <a:bodyPr wrap="none">
            <a:spAutoFit/>
          </a:bodyPr>
          <a:lstStyle/>
          <a:p>
            <a:r>
              <a:rPr lang="en-US" dirty="0"/>
              <a:t>26.7 mm</a:t>
            </a:r>
          </a:p>
        </p:txBody>
      </p:sp>
      <p:sp>
        <p:nvSpPr>
          <p:cNvPr id="9" name="矩形 8"/>
          <p:cNvSpPr/>
          <p:nvPr/>
        </p:nvSpPr>
        <p:spPr>
          <a:xfrm>
            <a:off x="4937760" y="601573"/>
            <a:ext cx="4206240" cy="2031325"/>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beam energies up to 50 MeV/u, using the stopping power of the BC408 plastic to model the likely energy the beam at ten different implantation depths, up to the depth at which the beam stopped (approximately 2.5 mm according to </a:t>
            </a:r>
            <a:r>
              <a:rPr lang="en-US" dirty="0" err="1">
                <a:latin typeface="Times New Roman" panose="02020603050405020304" pitchFamily="18" charset="0"/>
                <a:cs typeface="Times New Roman" panose="02020603050405020304" pitchFamily="18" charset="0"/>
              </a:rPr>
              <a:t>Lise</a:t>
            </a:r>
            <a:r>
              <a:rPr lang="en-US" dirty="0">
                <a:latin typeface="Times New Roman" panose="02020603050405020304" pitchFamily="18" charset="0"/>
                <a:cs typeface="Times New Roman" panose="02020603050405020304" pitchFamily="18" charset="0"/>
              </a:rPr>
              <a:t>++).</a:t>
            </a:r>
          </a:p>
        </p:txBody>
      </p:sp>
      <p:cxnSp>
        <p:nvCxnSpPr>
          <p:cNvPr id="15" name="直接箭头连接符 14"/>
          <p:cNvCxnSpPr/>
          <p:nvPr/>
        </p:nvCxnSpPr>
        <p:spPr>
          <a:xfrm>
            <a:off x="6583680" y="3515652"/>
            <a:ext cx="1152144"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839967" y="3271638"/>
            <a:ext cx="1131913" cy="646331"/>
          </a:xfrm>
          <a:prstGeom prst="rect">
            <a:avLst/>
          </a:prstGeom>
          <a:noFill/>
        </p:spPr>
        <p:txBody>
          <a:bodyPr wrap="square" rtlCol="0">
            <a:spAutoFit/>
          </a:bodyPr>
          <a:lstStyle/>
          <a:p>
            <a:r>
              <a:rPr lang="en-US" baseline="30000" dirty="0"/>
              <a:t>31</a:t>
            </a:r>
            <a:r>
              <a:rPr lang="en-US" altLang="zh-CN" dirty="0"/>
              <a:t>Cl</a:t>
            </a:r>
          </a:p>
          <a:p>
            <a:r>
              <a:rPr lang="en-US" dirty="0"/>
              <a:t>50 MeV/u</a:t>
            </a:r>
          </a:p>
        </p:txBody>
      </p:sp>
      <p:cxnSp>
        <p:nvCxnSpPr>
          <p:cNvPr id="17" name="直接箭头连接符 16"/>
          <p:cNvCxnSpPr/>
          <p:nvPr/>
        </p:nvCxnSpPr>
        <p:spPr>
          <a:xfrm>
            <a:off x="7373816" y="3707290"/>
            <a:ext cx="362008"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7326429" y="3754125"/>
            <a:ext cx="898003" cy="369332"/>
          </a:xfrm>
          <a:prstGeom prst="rect">
            <a:avLst/>
          </a:prstGeom>
          <a:noFill/>
        </p:spPr>
        <p:txBody>
          <a:bodyPr wrap="none" rtlCol="0">
            <a:spAutoFit/>
          </a:bodyPr>
          <a:lstStyle/>
          <a:p>
            <a:r>
              <a:rPr lang="en-US" dirty="0"/>
              <a:t>2.5 </a:t>
            </a:r>
            <a:r>
              <a:rPr lang="en-US" altLang="zh-CN" dirty="0"/>
              <a:t>mm</a:t>
            </a:r>
            <a:endParaRPr lang="en-US" dirty="0"/>
          </a:p>
        </p:txBody>
      </p:sp>
      <p:cxnSp>
        <p:nvCxnSpPr>
          <p:cNvPr id="19" name="直接箭头连接符 18"/>
          <p:cNvCxnSpPr/>
          <p:nvPr/>
        </p:nvCxnSpPr>
        <p:spPr>
          <a:xfrm>
            <a:off x="7373816" y="6144028"/>
            <a:ext cx="1352172"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5839967" y="6470342"/>
            <a:ext cx="2688813" cy="369332"/>
          </a:xfrm>
          <a:prstGeom prst="rect">
            <a:avLst/>
          </a:prstGeom>
        </p:spPr>
        <p:txBody>
          <a:bodyPr wrap="none">
            <a:spAutoFit/>
          </a:bodyPr>
          <a:lstStyle/>
          <a:p>
            <a:r>
              <a:rPr lang="en-US" dirty="0"/>
              <a:t>implant at shallow depths</a:t>
            </a:r>
          </a:p>
        </p:txBody>
      </p:sp>
      <p:pic>
        <p:nvPicPr>
          <p:cNvPr id="21" name="图片 20"/>
          <p:cNvPicPr>
            <a:picLocks noChangeAspect="1"/>
          </p:cNvPicPr>
          <p:nvPr/>
        </p:nvPicPr>
        <p:blipFill>
          <a:blip r:embed="rId4"/>
          <a:stretch>
            <a:fillRect/>
          </a:stretch>
        </p:blipFill>
        <p:spPr>
          <a:xfrm>
            <a:off x="0" y="723958"/>
            <a:ext cx="4162425" cy="1981200"/>
          </a:xfrm>
          <a:prstGeom prst="rect">
            <a:avLst/>
          </a:prstGeom>
        </p:spPr>
      </p:pic>
      <p:sp>
        <p:nvSpPr>
          <p:cNvPr id="22" name="文本框 21"/>
          <p:cNvSpPr txBox="1"/>
          <p:nvPr/>
        </p:nvSpPr>
        <p:spPr>
          <a:xfrm>
            <a:off x="4525327" y="5205952"/>
            <a:ext cx="1131913" cy="646331"/>
          </a:xfrm>
          <a:prstGeom prst="rect">
            <a:avLst/>
          </a:prstGeom>
          <a:noFill/>
        </p:spPr>
        <p:txBody>
          <a:bodyPr wrap="square" rtlCol="0">
            <a:spAutoFit/>
          </a:bodyPr>
          <a:lstStyle/>
          <a:p>
            <a:r>
              <a:rPr lang="en-US" baseline="30000" dirty="0"/>
              <a:t>29</a:t>
            </a:r>
            <a:r>
              <a:rPr lang="en-US" altLang="zh-CN" dirty="0"/>
              <a:t>Na</a:t>
            </a:r>
          </a:p>
          <a:p>
            <a:r>
              <a:rPr lang="en-US" dirty="0"/>
              <a:t>150 keV/u</a:t>
            </a:r>
          </a:p>
        </p:txBody>
      </p:sp>
      <p:sp>
        <p:nvSpPr>
          <p:cNvPr id="24" name="文本框 23"/>
          <p:cNvSpPr txBox="1"/>
          <p:nvPr/>
        </p:nvSpPr>
        <p:spPr>
          <a:xfrm>
            <a:off x="5733696" y="4043546"/>
            <a:ext cx="957313" cy="369332"/>
          </a:xfrm>
          <a:prstGeom prst="rect">
            <a:avLst/>
          </a:prstGeom>
          <a:noFill/>
        </p:spPr>
        <p:txBody>
          <a:bodyPr wrap="none" rtlCol="0">
            <a:spAutoFit/>
          </a:bodyPr>
          <a:lstStyle/>
          <a:p>
            <a:r>
              <a:rPr lang="en-US" dirty="0"/>
              <a:t>5.86 </a:t>
            </a:r>
            <a:r>
              <a:rPr lang="en-US" altLang="zh-CN" dirty="0"/>
              <a:t>μm</a:t>
            </a:r>
            <a:endParaRPr lang="en-US" dirty="0"/>
          </a:p>
        </p:txBody>
      </p:sp>
      <p:cxnSp>
        <p:nvCxnSpPr>
          <p:cNvPr id="25" name="直接箭头连接符 24"/>
          <p:cNvCxnSpPr/>
          <p:nvPr/>
        </p:nvCxnSpPr>
        <p:spPr>
          <a:xfrm>
            <a:off x="5653256" y="5422052"/>
            <a:ext cx="602228"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5594725" y="5426417"/>
            <a:ext cx="1247457" cy="369332"/>
          </a:xfrm>
          <a:prstGeom prst="rect">
            <a:avLst/>
          </a:prstGeom>
          <a:noFill/>
        </p:spPr>
        <p:txBody>
          <a:bodyPr wrap="none" rtlCol="0">
            <a:spAutoFit/>
          </a:bodyPr>
          <a:lstStyle/>
          <a:p>
            <a:r>
              <a:rPr lang="en-US" dirty="0"/>
              <a:t>7 </a:t>
            </a:r>
            <a:r>
              <a:rPr lang="en-US" altLang="zh-CN" dirty="0"/>
              <a:t>mm in air</a:t>
            </a:r>
            <a:endParaRPr lang="en-US" dirty="0"/>
          </a:p>
        </p:txBody>
      </p:sp>
    </p:spTree>
    <p:extLst>
      <p:ext uri="{BB962C8B-B14F-4D97-AF65-F5344CB8AC3E}">
        <p14:creationId xmlns:p14="http://schemas.microsoft.com/office/powerpoint/2010/main" val="163822053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27484" y="0"/>
            <a:ext cx="1358537" cy="2743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 name="直接箭头连接符 2"/>
          <p:cNvCxnSpPr/>
          <p:nvPr/>
        </p:nvCxnSpPr>
        <p:spPr>
          <a:xfrm>
            <a:off x="743713" y="1802320"/>
            <a:ext cx="990748"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0" y="1558306"/>
            <a:ext cx="1131913" cy="646331"/>
          </a:xfrm>
          <a:prstGeom prst="rect">
            <a:avLst/>
          </a:prstGeom>
          <a:noFill/>
        </p:spPr>
        <p:txBody>
          <a:bodyPr wrap="square" rtlCol="0">
            <a:spAutoFit/>
          </a:bodyPr>
          <a:lstStyle/>
          <a:p>
            <a:r>
              <a:rPr lang="en-US" baseline="30000" dirty="0"/>
              <a:t>29</a:t>
            </a:r>
            <a:r>
              <a:rPr lang="en-US" altLang="zh-CN" dirty="0"/>
              <a:t>Na</a:t>
            </a:r>
          </a:p>
          <a:p>
            <a:r>
              <a:rPr lang="en-US" dirty="0"/>
              <a:t>150 keV/u</a:t>
            </a:r>
          </a:p>
        </p:txBody>
      </p:sp>
      <p:cxnSp>
        <p:nvCxnSpPr>
          <p:cNvPr id="5" name="直接箭头连接符 4"/>
          <p:cNvCxnSpPr/>
          <p:nvPr/>
        </p:nvCxnSpPr>
        <p:spPr>
          <a:xfrm>
            <a:off x="1533849" y="1993958"/>
            <a:ext cx="200612"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468174" y="2052420"/>
            <a:ext cx="957313" cy="369332"/>
          </a:xfrm>
          <a:prstGeom prst="rect">
            <a:avLst/>
          </a:prstGeom>
          <a:noFill/>
        </p:spPr>
        <p:txBody>
          <a:bodyPr wrap="none" rtlCol="0">
            <a:spAutoFit/>
          </a:bodyPr>
          <a:lstStyle/>
          <a:p>
            <a:r>
              <a:rPr lang="en-US" dirty="0"/>
              <a:t>5.86 </a:t>
            </a:r>
            <a:r>
              <a:rPr lang="en-US" altLang="zh-CN" dirty="0"/>
              <a:t>μm</a:t>
            </a:r>
            <a:endParaRPr lang="en-US" dirty="0"/>
          </a:p>
        </p:txBody>
      </p:sp>
      <p:sp>
        <p:nvSpPr>
          <p:cNvPr id="7" name="矩形 6"/>
          <p:cNvSpPr/>
          <p:nvPr/>
        </p:nvSpPr>
        <p:spPr>
          <a:xfrm>
            <a:off x="1734460" y="2856721"/>
            <a:ext cx="1015021" cy="369332"/>
          </a:xfrm>
          <a:prstGeom prst="rect">
            <a:avLst/>
          </a:prstGeom>
        </p:spPr>
        <p:txBody>
          <a:bodyPr wrap="none">
            <a:spAutoFit/>
          </a:bodyPr>
          <a:lstStyle/>
          <a:p>
            <a:r>
              <a:rPr lang="en-US" dirty="0"/>
              <a:t>26.7 mm</a:t>
            </a:r>
          </a:p>
        </p:txBody>
      </p:sp>
      <p:cxnSp>
        <p:nvCxnSpPr>
          <p:cNvPr id="8" name="直接箭头连接符 7"/>
          <p:cNvCxnSpPr/>
          <p:nvPr/>
        </p:nvCxnSpPr>
        <p:spPr>
          <a:xfrm>
            <a:off x="743713" y="345603"/>
            <a:ext cx="1152144"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0" y="101589"/>
            <a:ext cx="1131913" cy="646331"/>
          </a:xfrm>
          <a:prstGeom prst="rect">
            <a:avLst/>
          </a:prstGeom>
          <a:noFill/>
        </p:spPr>
        <p:txBody>
          <a:bodyPr wrap="square" rtlCol="0">
            <a:spAutoFit/>
          </a:bodyPr>
          <a:lstStyle/>
          <a:p>
            <a:r>
              <a:rPr lang="en-US" baseline="30000" dirty="0"/>
              <a:t>31</a:t>
            </a:r>
            <a:r>
              <a:rPr lang="en-US" altLang="zh-CN" dirty="0"/>
              <a:t>Cl</a:t>
            </a:r>
          </a:p>
          <a:p>
            <a:r>
              <a:rPr lang="en-US" dirty="0"/>
              <a:t>50 MeV/u</a:t>
            </a:r>
          </a:p>
        </p:txBody>
      </p:sp>
      <p:cxnSp>
        <p:nvCxnSpPr>
          <p:cNvPr id="10" name="直接箭头连接符 9"/>
          <p:cNvCxnSpPr/>
          <p:nvPr/>
        </p:nvCxnSpPr>
        <p:spPr>
          <a:xfrm>
            <a:off x="1533849" y="537241"/>
            <a:ext cx="362008"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486462" y="584076"/>
            <a:ext cx="898003" cy="369332"/>
          </a:xfrm>
          <a:prstGeom prst="rect">
            <a:avLst/>
          </a:prstGeom>
          <a:noFill/>
        </p:spPr>
        <p:txBody>
          <a:bodyPr wrap="none" rtlCol="0">
            <a:spAutoFit/>
          </a:bodyPr>
          <a:lstStyle/>
          <a:p>
            <a:r>
              <a:rPr lang="en-US" dirty="0"/>
              <a:t>2.5 </a:t>
            </a:r>
            <a:r>
              <a:rPr lang="en-US" altLang="zh-CN" dirty="0"/>
              <a:t>mm</a:t>
            </a:r>
            <a:endParaRPr lang="en-US" dirty="0"/>
          </a:p>
        </p:txBody>
      </p:sp>
      <p:cxnSp>
        <p:nvCxnSpPr>
          <p:cNvPr id="12" name="直接箭头连接符 11"/>
          <p:cNvCxnSpPr/>
          <p:nvPr/>
        </p:nvCxnSpPr>
        <p:spPr>
          <a:xfrm>
            <a:off x="1533849" y="2826062"/>
            <a:ext cx="1352172"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0" y="3152376"/>
            <a:ext cx="2688813" cy="369332"/>
          </a:xfrm>
          <a:prstGeom prst="rect">
            <a:avLst/>
          </a:prstGeom>
        </p:spPr>
        <p:txBody>
          <a:bodyPr wrap="none">
            <a:spAutoFit/>
          </a:bodyPr>
          <a:lstStyle/>
          <a:p>
            <a:r>
              <a:rPr lang="en-US" dirty="0"/>
              <a:t>implant at shallow depths</a:t>
            </a:r>
          </a:p>
        </p:txBody>
      </p:sp>
      <p:sp>
        <p:nvSpPr>
          <p:cNvPr id="14" name="文本框 13"/>
          <p:cNvSpPr txBox="1"/>
          <p:nvPr/>
        </p:nvSpPr>
        <p:spPr>
          <a:xfrm>
            <a:off x="3281592" y="260910"/>
            <a:ext cx="4614340" cy="646331"/>
          </a:xfrm>
          <a:prstGeom prst="rect">
            <a:avLst/>
          </a:prstGeom>
          <a:noFill/>
        </p:spPr>
        <p:txBody>
          <a:bodyPr wrap="none" rtlCol="0">
            <a:spAutoFit/>
          </a:bodyPr>
          <a:lstStyle/>
          <a:p>
            <a:r>
              <a:rPr lang="en-US" altLang="zh-CN" dirty="0"/>
              <a:t>For a </a:t>
            </a:r>
            <a:r>
              <a:rPr lang="en-US" dirty="0"/>
              <a:t>3-</a:t>
            </a:r>
            <a:r>
              <a:rPr lang="en-US" altLang="zh-CN" dirty="0"/>
              <a:t>MeV β particle</a:t>
            </a:r>
          </a:p>
          <a:p>
            <a:r>
              <a:rPr lang="en-US" altLang="zh-CN" dirty="0"/>
              <a:t>Deposit an energy of 376 keV in the scintillator </a:t>
            </a:r>
            <a:endParaRPr lang="en-US" dirty="0"/>
          </a:p>
        </p:txBody>
      </p:sp>
      <p:sp>
        <p:nvSpPr>
          <p:cNvPr id="17" name="文本框 16"/>
          <p:cNvSpPr txBox="1"/>
          <p:nvPr/>
        </p:nvSpPr>
        <p:spPr>
          <a:xfrm>
            <a:off x="3281592" y="1670792"/>
            <a:ext cx="4555030" cy="646331"/>
          </a:xfrm>
          <a:prstGeom prst="rect">
            <a:avLst/>
          </a:prstGeom>
          <a:noFill/>
        </p:spPr>
        <p:txBody>
          <a:bodyPr wrap="none" rtlCol="0">
            <a:spAutoFit/>
          </a:bodyPr>
          <a:lstStyle/>
          <a:p>
            <a:r>
              <a:rPr lang="en-US" altLang="zh-CN" dirty="0"/>
              <a:t>For a </a:t>
            </a:r>
            <a:r>
              <a:rPr lang="en-US" dirty="0"/>
              <a:t>3-</a:t>
            </a:r>
            <a:r>
              <a:rPr lang="en-US" altLang="zh-CN" dirty="0"/>
              <a:t>MeV β particle</a:t>
            </a:r>
          </a:p>
          <a:p>
            <a:r>
              <a:rPr lang="en-US" altLang="zh-CN" dirty="0"/>
              <a:t>Deposit an energy of 0.9 keV in the scintillator </a:t>
            </a:r>
            <a:endParaRPr lang="en-US" dirty="0"/>
          </a:p>
        </p:txBody>
      </p:sp>
      <p:pic>
        <p:nvPicPr>
          <p:cNvPr id="18" name="图片 17"/>
          <p:cNvPicPr>
            <a:picLocks noChangeAspect="1"/>
          </p:cNvPicPr>
          <p:nvPr/>
        </p:nvPicPr>
        <p:blipFill>
          <a:blip r:embed="rId2"/>
          <a:stretch>
            <a:fillRect/>
          </a:stretch>
        </p:blipFill>
        <p:spPr>
          <a:xfrm>
            <a:off x="4559784" y="2826062"/>
            <a:ext cx="4584216" cy="3914775"/>
          </a:xfrm>
          <a:prstGeom prst="rect">
            <a:avLst/>
          </a:prstGeom>
        </p:spPr>
      </p:pic>
      <p:pic>
        <p:nvPicPr>
          <p:cNvPr id="19" name="图片 18"/>
          <p:cNvPicPr>
            <a:picLocks noChangeAspect="1"/>
          </p:cNvPicPr>
          <p:nvPr/>
        </p:nvPicPr>
        <p:blipFill>
          <a:blip r:embed="rId3"/>
          <a:stretch>
            <a:fillRect/>
          </a:stretch>
        </p:blipFill>
        <p:spPr>
          <a:xfrm>
            <a:off x="0" y="3166035"/>
            <a:ext cx="4573581" cy="3686965"/>
          </a:xfrm>
          <a:prstGeom prst="rect">
            <a:avLst/>
          </a:prstGeom>
        </p:spPr>
      </p:pic>
      <p:sp>
        <p:nvSpPr>
          <p:cNvPr id="21" name="矩形 20"/>
          <p:cNvSpPr/>
          <p:nvPr/>
        </p:nvSpPr>
        <p:spPr>
          <a:xfrm>
            <a:off x="5267325" y="911975"/>
            <a:ext cx="3876675" cy="646331"/>
          </a:xfrm>
          <a:prstGeom prst="rect">
            <a:avLst/>
          </a:prstGeom>
        </p:spPr>
        <p:txBody>
          <a:bodyPr wrap="square">
            <a:spAutoFit/>
          </a:bodyPr>
          <a:lstStyle/>
          <a:p>
            <a:r>
              <a:rPr lang="en-US" dirty="0"/>
              <a:t>18 micron </a:t>
            </a:r>
            <a:r>
              <a:rPr lang="en-US" dirty="0" err="1"/>
              <a:t>thk</a:t>
            </a:r>
            <a:r>
              <a:rPr lang="en-US" dirty="0"/>
              <a:t>. Mylar entrance window</a:t>
            </a:r>
          </a:p>
          <a:p>
            <a:r>
              <a:rPr lang="en-US" dirty="0"/>
              <a:t>a layer of light-tight wrapping material.</a:t>
            </a:r>
          </a:p>
        </p:txBody>
      </p:sp>
    </p:spTree>
    <p:extLst>
      <p:ext uri="{BB962C8B-B14F-4D97-AF65-F5344CB8AC3E}">
        <p14:creationId xmlns:p14="http://schemas.microsoft.com/office/powerpoint/2010/main" val="165524600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1135101" y="3367309"/>
            <a:ext cx="400050" cy="5642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图片 10"/>
          <p:cNvPicPr>
            <a:picLocks noChangeAspect="1"/>
          </p:cNvPicPr>
          <p:nvPr/>
        </p:nvPicPr>
        <p:blipFill>
          <a:blip r:embed="rId3"/>
          <a:stretch>
            <a:fillRect/>
          </a:stretch>
        </p:blipFill>
        <p:spPr>
          <a:xfrm>
            <a:off x="5169296" y="1"/>
            <a:ext cx="3974704" cy="3044308"/>
          </a:xfrm>
          <a:prstGeom prst="rect">
            <a:avLst/>
          </a:prstGeom>
        </p:spPr>
      </p:pic>
      <p:pic>
        <p:nvPicPr>
          <p:cNvPr id="2" name="图片 1"/>
          <p:cNvPicPr>
            <a:picLocks noChangeAspect="1"/>
          </p:cNvPicPr>
          <p:nvPr/>
        </p:nvPicPr>
        <p:blipFill>
          <a:blip r:embed="rId4"/>
          <a:stretch>
            <a:fillRect/>
          </a:stretch>
        </p:blipFill>
        <p:spPr>
          <a:xfrm>
            <a:off x="0" y="0"/>
            <a:ext cx="5184938" cy="2771775"/>
          </a:xfrm>
          <a:prstGeom prst="rect">
            <a:avLst/>
          </a:prstGeom>
        </p:spPr>
      </p:pic>
      <p:cxnSp>
        <p:nvCxnSpPr>
          <p:cNvPr id="4" name="直接箭头连接符 3"/>
          <p:cNvCxnSpPr/>
          <p:nvPr/>
        </p:nvCxnSpPr>
        <p:spPr>
          <a:xfrm>
            <a:off x="3619500" y="3000375"/>
            <a:ext cx="311055"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4638918" y="304800"/>
            <a:ext cx="123825" cy="150495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829050" y="1495425"/>
            <a:ext cx="101505" cy="1504950"/>
          </a:xfrm>
          <a:prstGeom prst="line">
            <a:avLst/>
          </a:prstGeom>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326025" y="3044309"/>
            <a:ext cx="898003" cy="369332"/>
          </a:xfrm>
          <a:prstGeom prst="rect">
            <a:avLst/>
          </a:prstGeom>
          <a:noFill/>
        </p:spPr>
        <p:txBody>
          <a:bodyPr wrap="none" rtlCol="0">
            <a:spAutoFit/>
          </a:bodyPr>
          <a:lstStyle/>
          <a:p>
            <a:r>
              <a:rPr lang="en-US" dirty="0"/>
              <a:t>3.2 </a:t>
            </a:r>
            <a:r>
              <a:rPr lang="en-US" altLang="zh-CN" dirty="0"/>
              <a:t>mm</a:t>
            </a:r>
            <a:endParaRPr lang="en-US" dirty="0"/>
          </a:p>
        </p:txBody>
      </p:sp>
      <p:sp>
        <p:nvSpPr>
          <p:cNvPr id="12" name="矩形 11"/>
          <p:cNvSpPr/>
          <p:nvPr/>
        </p:nvSpPr>
        <p:spPr>
          <a:xfrm>
            <a:off x="1594159" y="3316843"/>
            <a:ext cx="1358537" cy="2743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直接箭头连接符 12"/>
          <p:cNvCxnSpPr/>
          <p:nvPr/>
        </p:nvCxnSpPr>
        <p:spPr>
          <a:xfrm>
            <a:off x="810388" y="5119163"/>
            <a:ext cx="990748"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6675" y="4875149"/>
            <a:ext cx="1131913" cy="646331"/>
          </a:xfrm>
          <a:prstGeom prst="rect">
            <a:avLst/>
          </a:prstGeom>
          <a:noFill/>
        </p:spPr>
        <p:txBody>
          <a:bodyPr wrap="square" rtlCol="0">
            <a:spAutoFit/>
          </a:bodyPr>
          <a:lstStyle/>
          <a:p>
            <a:r>
              <a:rPr lang="en-US" baseline="30000" dirty="0"/>
              <a:t>29</a:t>
            </a:r>
            <a:r>
              <a:rPr lang="en-US" altLang="zh-CN" dirty="0"/>
              <a:t>Na</a:t>
            </a:r>
          </a:p>
          <a:p>
            <a:r>
              <a:rPr lang="en-US" dirty="0"/>
              <a:t>150 keV/u</a:t>
            </a:r>
          </a:p>
        </p:txBody>
      </p:sp>
      <p:cxnSp>
        <p:nvCxnSpPr>
          <p:cNvPr id="15" name="直接箭头连接符 14"/>
          <p:cNvCxnSpPr/>
          <p:nvPr/>
        </p:nvCxnSpPr>
        <p:spPr>
          <a:xfrm>
            <a:off x="1600524" y="5310801"/>
            <a:ext cx="200612"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1534849" y="5369263"/>
            <a:ext cx="957313" cy="369332"/>
          </a:xfrm>
          <a:prstGeom prst="rect">
            <a:avLst/>
          </a:prstGeom>
          <a:noFill/>
        </p:spPr>
        <p:txBody>
          <a:bodyPr wrap="none" rtlCol="0">
            <a:spAutoFit/>
          </a:bodyPr>
          <a:lstStyle/>
          <a:p>
            <a:r>
              <a:rPr lang="en-US" dirty="0"/>
              <a:t>5.86 </a:t>
            </a:r>
            <a:r>
              <a:rPr lang="en-US" altLang="zh-CN" dirty="0"/>
              <a:t>μm</a:t>
            </a:r>
            <a:endParaRPr lang="en-US" dirty="0"/>
          </a:p>
        </p:txBody>
      </p:sp>
      <p:sp>
        <p:nvSpPr>
          <p:cNvPr id="17" name="矩形 16"/>
          <p:cNvSpPr/>
          <p:nvPr/>
        </p:nvSpPr>
        <p:spPr>
          <a:xfrm>
            <a:off x="1801135" y="6173564"/>
            <a:ext cx="1015021" cy="369332"/>
          </a:xfrm>
          <a:prstGeom prst="rect">
            <a:avLst/>
          </a:prstGeom>
        </p:spPr>
        <p:txBody>
          <a:bodyPr wrap="none">
            <a:spAutoFit/>
          </a:bodyPr>
          <a:lstStyle/>
          <a:p>
            <a:r>
              <a:rPr lang="en-US" dirty="0"/>
              <a:t>26.7 mm</a:t>
            </a:r>
          </a:p>
        </p:txBody>
      </p:sp>
      <p:cxnSp>
        <p:nvCxnSpPr>
          <p:cNvPr id="22" name="直接箭头连接符 21"/>
          <p:cNvCxnSpPr/>
          <p:nvPr/>
        </p:nvCxnSpPr>
        <p:spPr>
          <a:xfrm>
            <a:off x="1600524" y="6142905"/>
            <a:ext cx="1352172"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6675" y="6469219"/>
            <a:ext cx="2688813" cy="369332"/>
          </a:xfrm>
          <a:prstGeom prst="rect">
            <a:avLst/>
          </a:prstGeom>
        </p:spPr>
        <p:txBody>
          <a:bodyPr wrap="none">
            <a:spAutoFit/>
          </a:bodyPr>
          <a:lstStyle/>
          <a:p>
            <a:r>
              <a:rPr lang="en-US" dirty="0"/>
              <a:t>implant at shallow depths</a:t>
            </a:r>
          </a:p>
        </p:txBody>
      </p:sp>
      <p:sp>
        <p:nvSpPr>
          <p:cNvPr id="24" name="文本框 23"/>
          <p:cNvSpPr txBox="1"/>
          <p:nvPr/>
        </p:nvSpPr>
        <p:spPr>
          <a:xfrm>
            <a:off x="3348267" y="3577753"/>
            <a:ext cx="4729756" cy="646331"/>
          </a:xfrm>
          <a:prstGeom prst="rect">
            <a:avLst/>
          </a:prstGeom>
          <a:noFill/>
        </p:spPr>
        <p:txBody>
          <a:bodyPr wrap="none" rtlCol="0">
            <a:spAutoFit/>
          </a:bodyPr>
          <a:lstStyle/>
          <a:p>
            <a:r>
              <a:rPr lang="en-US" altLang="zh-CN" dirty="0"/>
              <a:t>For a </a:t>
            </a:r>
            <a:r>
              <a:rPr lang="en-US" dirty="0"/>
              <a:t>3-</a:t>
            </a:r>
            <a:r>
              <a:rPr lang="en-US" altLang="zh-CN" dirty="0"/>
              <a:t>MeV β particle pass through 3.2 mm</a:t>
            </a:r>
          </a:p>
          <a:p>
            <a:r>
              <a:rPr lang="en-US" altLang="zh-CN" dirty="0"/>
              <a:t>Deposit an energy of 481 keV in the scintillator </a:t>
            </a:r>
            <a:endParaRPr lang="en-US" dirty="0"/>
          </a:p>
        </p:txBody>
      </p:sp>
      <p:sp>
        <p:nvSpPr>
          <p:cNvPr id="25" name="文本框 24"/>
          <p:cNvSpPr txBox="1"/>
          <p:nvPr/>
        </p:nvSpPr>
        <p:spPr>
          <a:xfrm>
            <a:off x="3348267" y="4987635"/>
            <a:ext cx="4670446" cy="646331"/>
          </a:xfrm>
          <a:prstGeom prst="rect">
            <a:avLst/>
          </a:prstGeom>
          <a:noFill/>
        </p:spPr>
        <p:txBody>
          <a:bodyPr wrap="none" rtlCol="0">
            <a:spAutoFit/>
          </a:bodyPr>
          <a:lstStyle/>
          <a:p>
            <a:r>
              <a:rPr lang="en-US" altLang="zh-CN" dirty="0"/>
              <a:t>For a </a:t>
            </a:r>
            <a:r>
              <a:rPr lang="en-US" dirty="0"/>
              <a:t>3-</a:t>
            </a:r>
            <a:r>
              <a:rPr lang="en-US" altLang="zh-CN" dirty="0"/>
              <a:t>MeV β particle pass through 5.86 μm</a:t>
            </a:r>
          </a:p>
          <a:p>
            <a:r>
              <a:rPr lang="en-US" altLang="zh-CN" dirty="0"/>
              <a:t>Deposit an energy of 0.9 keV in the scintillator </a:t>
            </a:r>
            <a:endParaRPr lang="en-US" dirty="0"/>
          </a:p>
        </p:txBody>
      </p:sp>
      <p:cxnSp>
        <p:nvCxnSpPr>
          <p:cNvPr id="30" name="直接箭头连接符 29"/>
          <p:cNvCxnSpPr/>
          <p:nvPr/>
        </p:nvCxnSpPr>
        <p:spPr>
          <a:xfrm>
            <a:off x="810388" y="3657655"/>
            <a:ext cx="495374"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66675" y="3413641"/>
            <a:ext cx="1131913" cy="646331"/>
          </a:xfrm>
          <a:prstGeom prst="rect">
            <a:avLst/>
          </a:prstGeom>
          <a:noFill/>
        </p:spPr>
        <p:txBody>
          <a:bodyPr wrap="square" rtlCol="0">
            <a:spAutoFit/>
          </a:bodyPr>
          <a:lstStyle/>
          <a:p>
            <a:r>
              <a:rPr lang="en-US" baseline="30000" dirty="0"/>
              <a:t>29</a:t>
            </a:r>
            <a:r>
              <a:rPr lang="en-US" altLang="zh-CN" dirty="0"/>
              <a:t>Na</a:t>
            </a:r>
          </a:p>
          <a:p>
            <a:r>
              <a:rPr lang="en-US" dirty="0"/>
              <a:t>150 keV/u</a:t>
            </a:r>
          </a:p>
        </p:txBody>
      </p:sp>
      <p:cxnSp>
        <p:nvCxnSpPr>
          <p:cNvPr id="32" name="直接箭头连接符 31"/>
          <p:cNvCxnSpPr/>
          <p:nvPr/>
        </p:nvCxnSpPr>
        <p:spPr>
          <a:xfrm>
            <a:off x="1134514" y="3747524"/>
            <a:ext cx="200612"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917717" y="3973585"/>
            <a:ext cx="957313" cy="369332"/>
          </a:xfrm>
          <a:prstGeom prst="rect">
            <a:avLst/>
          </a:prstGeom>
          <a:noFill/>
        </p:spPr>
        <p:txBody>
          <a:bodyPr wrap="none" rtlCol="0">
            <a:spAutoFit/>
          </a:bodyPr>
          <a:lstStyle/>
          <a:p>
            <a:r>
              <a:rPr lang="en-US" dirty="0"/>
              <a:t>5.86 </a:t>
            </a:r>
            <a:r>
              <a:rPr lang="en-US" altLang="zh-CN" dirty="0"/>
              <a:t>μm</a:t>
            </a:r>
            <a:endParaRPr lang="en-US" dirty="0"/>
          </a:p>
        </p:txBody>
      </p:sp>
      <p:sp>
        <p:nvSpPr>
          <p:cNvPr id="34" name="矩形 33"/>
          <p:cNvSpPr/>
          <p:nvPr/>
        </p:nvSpPr>
        <p:spPr>
          <a:xfrm>
            <a:off x="1801135" y="2858924"/>
            <a:ext cx="898003" cy="369332"/>
          </a:xfrm>
          <a:prstGeom prst="rect">
            <a:avLst/>
          </a:prstGeom>
        </p:spPr>
        <p:txBody>
          <a:bodyPr wrap="none">
            <a:spAutoFit/>
          </a:bodyPr>
          <a:lstStyle/>
          <a:p>
            <a:r>
              <a:rPr lang="en-US" dirty="0"/>
              <a:t>3.2 mm</a:t>
            </a:r>
          </a:p>
        </p:txBody>
      </p:sp>
      <p:cxnSp>
        <p:nvCxnSpPr>
          <p:cNvPr id="35" name="直接箭头连接符 34"/>
          <p:cNvCxnSpPr/>
          <p:nvPr/>
        </p:nvCxnSpPr>
        <p:spPr>
          <a:xfrm>
            <a:off x="1600524" y="3256890"/>
            <a:ext cx="1352172"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2574513" y="581025"/>
            <a:ext cx="125453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2883424" y="581024"/>
            <a:ext cx="636713" cy="369332"/>
          </a:xfrm>
          <a:prstGeom prst="rect">
            <a:avLst/>
          </a:prstGeom>
          <a:noFill/>
        </p:spPr>
        <p:txBody>
          <a:bodyPr wrap="none" rtlCol="0">
            <a:spAutoFit/>
          </a:bodyPr>
          <a:lstStyle/>
          <a:p>
            <a:r>
              <a:rPr lang="en-US" dirty="0"/>
              <a:t>5 c</a:t>
            </a:r>
            <a:r>
              <a:rPr lang="en-US" altLang="zh-CN" dirty="0"/>
              <a:t>m</a:t>
            </a:r>
            <a:endParaRPr lang="en-US" dirty="0"/>
          </a:p>
        </p:txBody>
      </p:sp>
      <p:cxnSp>
        <p:nvCxnSpPr>
          <p:cNvPr id="45" name="直接箭头连接符 44"/>
          <p:cNvCxnSpPr/>
          <p:nvPr/>
        </p:nvCxnSpPr>
        <p:spPr>
          <a:xfrm>
            <a:off x="2592469" y="1285874"/>
            <a:ext cx="0" cy="20002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2578633" y="1189580"/>
            <a:ext cx="723275" cy="369332"/>
          </a:xfrm>
          <a:prstGeom prst="rect">
            <a:avLst/>
          </a:prstGeom>
          <a:noFill/>
        </p:spPr>
        <p:txBody>
          <a:bodyPr wrap="none" rtlCol="0">
            <a:spAutoFit/>
          </a:bodyPr>
          <a:lstStyle/>
          <a:p>
            <a:r>
              <a:rPr lang="en-US" dirty="0"/>
              <a:t>6 </a:t>
            </a:r>
            <a:r>
              <a:rPr lang="en-US" altLang="zh-CN" dirty="0"/>
              <a:t>mm</a:t>
            </a:r>
            <a:endParaRPr lang="en-US" dirty="0"/>
          </a:p>
        </p:txBody>
      </p:sp>
      <p:sp>
        <p:nvSpPr>
          <p:cNvPr id="48" name="矩形 47"/>
          <p:cNvSpPr/>
          <p:nvPr/>
        </p:nvSpPr>
        <p:spPr>
          <a:xfrm>
            <a:off x="593679" y="1920334"/>
            <a:ext cx="1758996" cy="369332"/>
          </a:xfrm>
          <a:prstGeom prst="rect">
            <a:avLst/>
          </a:prstGeom>
        </p:spPr>
        <p:txBody>
          <a:bodyPr wrap="square">
            <a:spAutoFit/>
          </a:bodyPr>
          <a:lstStyle/>
          <a:p>
            <a:r>
              <a:rPr lang="en-US" dirty="0"/>
              <a:t>&gt;99% coverage</a:t>
            </a:r>
          </a:p>
        </p:txBody>
      </p:sp>
      <p:cxnSp>
        <p:nvCxnSpPr>
          <p:cNvPr id="51" name="直接箭头连接符 50"/>
          <p:cNvCxnSpPr/>
          <p:nvPr/>
        </p:nvCxnSpPr>
        <p:spPr>
          <a:xfrm>
            <a:off x="1134514" y="3427365"/>
            <a:ext cx="400335" cy="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810388" y="2994697"/>
            <a:ext cx="782587" cy="369332"/>
          </a:xfrm>
          <a:prstGeom prst="rect">
            <a:avLst/>
          </a:prstGeom>
          <a:noFill/>
        </p:spPr>
        <p:txBody>
          <a:bodyPr wrap="none" rtlCol="0">
            <a:spAutoFit/>
          </a:bodyPr>
          <a:lstStyle/>
          <a:p>
            <a:r>
              <a:rPr lang="en-US" dirty="0"/>
              <a:t>18 </a:t>
            </a:r>
            <a:r>
              <a:rPr lang="en-US" altLang="zh-CN" dirty="0"/>
              <a:t>μm</a:t>
            </a:r>
            <a:endParaRPr lang="en-US" dirty="0"/>
          </a:p>
        </p:txBody>
      </p:sp>
      <p:sp>
        <p:nvSpPr>
          <p:cNvPr id="5" name="矩形 4"/>
          <p:cNvSpPr/>
          <p:nvPr/>
        </p:nvSpPr>
        <p:spPr>
          <a:xfrm>
            <a:off x="3197372" y="6043574"/>
            <a:ext cx="5946628" cy="707886"/>
          </a:xfrm>
          <a:prstGeom prst="rect">
            <a:avLst/>
          </a:prstGeom>
        </p:spPr>
        <p:txBody>
          <a:bodyPr wrap="square">
            <a:spAutoFit/>
          </a:bodyPr>
          <a:lstStyle/>
          <a:p>
            <a:r>
              <a:rPr lang="en-US" sz="2000" dirty="0"/>
              <a:t>In ISAC-II, typical beam characteristics include a 0.2% FWHM energy spread and 2 mm beam spot size.</a:t>
            </a:r>
          </a:p>
        </p:txBody>
      </p:sp>
    </p:spTree>
    <p:extLst>
      <p:ext uri="{BB962C8B-B14F-4D97-AF65-F5344CB8AC3E}">
        <p14:creationId xmlns:p14="http://schemas.microsoft.com/office/powerpoint/2010/main" val="354976636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2585323"/>
          </a:xfrm>
          <a:prstGeom prst="rect">
            <a:avLst/>
          </a:prstGeom>
        </p:spPr>
        <p:txBody>
          <a:bodyPr wrap="square">
            <a:spAutoFit/>
          </a:bodyPr>
          <a:lstStyle/>
          <a:p>
            <a:r>
              <a:rPr lang="en-US" dirty="0"/>
              <a:t>The final beam focus at GRIFFIN is typically &lt;3 mm in diameter with a transverse, 2</a:t>
            </a:r>
            <a:r>
              <a:rPr lang="en-US" altLang="zh-CN" dirty="0"/>
              <a:t>σ </a:t>
            </a:r>
            <a:r>
              <a:rPr lang="en-US" dirty="0" err="1"/>
              <a:t>emittance</a:t>
            </a:r>
            <a:r>
              <a:rPr lang="en-US" dirty="0"/>
              <a:t> of 10 </a:t>
            </a:r>
            <a:r>
              <a:rPr lang="en-US" altLang="zh-CN" dirty="0"/>
              <a:t>μ</a:t>
            </a:r>
            <a:r>
              <a:rPr lang="en-US" dirty="0"/>
              <a:t>m.</a:t>
            </a:r>
          </a:p>
          <a:p>
            <a:r>
              <a:rPr lang="en-US" dirty="0"/>
              <a:t>implanted into the collimator instead of the scintillator</a:t>
            </a:r>
            <a:br>
              <a:rPr lang="en-US" dirty="0"/>
            </a:br>
            <a:endParaRPr lang="en-US" dirty="0"/>
          </a:p>
          <a:p>
            <a:r>
              <a:rPr lang="en-US" dirty="0"/>
              <a:t>Data from the ring buffer was thus segmented into 1-µs event windows and stored in an event file, a file format that stores data in “words” denoting the time of an incoming event, the channel on which the event arrived, and the size of the event (that is, the pulse height), all organized by event windows</a:t>
            </a:r>
            <a:br>
              <a:rPr lang="en-US" dirty="0"/>
            </a:br>
            <a:endParaRPr lang="en-US" dirty="0"/>
          </a:p>
        </p:txBody>
      </p:sp>
      <p:pic>
        <p:nvPicPr>
          <p:cNvPr id="4" name="图片 3"/>
          <p:cNvPicPr>
            <a:picLocks noChangeAspect="1"/>
          </p:cNvPicPr>
          <p:nvPr/>
        </p:nvPicPr>
        <p:blipFill>
          <a:blip r:embed="rId2"/>
          <a:stretch>
            <a:fillRect/>
          </a:stretch>
        </p:blipFill>
        <p:spPr>
          <a:xfrm>
            <a:off x="3468531" y="2879678"/>
            <a:ext cx="5141642" cy="3317966"/>
          </a:xfrm>
          <a:prstGeom prst="rect">
            <a:avLst/>
          </a:prstGeom>
        </p:spPr>
      </p:pic>
      <p:sp>
        <p:nvSpPr>
          <p:cNvPr id="5" name="矩形 4"/>
          <p:cNvSpPr/>
          <p:nvPr/>
        </p:nvSpPr>
        <p:spPr>
          <a:xfrm>
            <a:off x="3799081" y="2879678"/>
            <a:ext cx="2787494" cy="646331"/>
          </a:xfrm>
          <a:prstGeom prst="rect">
            <a:avLst/>
          </a:prstGeom>
        </p:spPr>
        <p:txBody>
          <a:bodyPr wrap="none">
            <a:spAutoFit/>
          </a:bodyPr>
          <a:lstStyle/>
          <a:p>
            <a:r>
              <a:rPr lang="en-US" dirty="0" err="1">
                <a:latin typeface="Tahoma" panose="020B0604030504040204" pitchFamily="34" charset="0"/>
              </a:rPr>
              <a:t>excitE</a:t>
            </a:r>
            <a:r>
              <a:rPr lang="en-US" dirty="0">
                <a:latin typeface="Tahoma" panose="020B0604030504040204" pitchFamily="34" charset="0"/>
              </a:rPr>
              <a:t>=5500*CLHEP::keV</a:t>
            </a:r>
          </a:p>
          <a:p>
            <a:r>
              <a:rPr lang="en-US" altLang="zh-CN" dirty="0" err="1">
                <a:latin typeface="Tahoma" panose="020B0604030504040204" pitchFamily="34" charset="0"/>
              </a:rPr>
              <a:t>Erecoil</a:t>
            </a:r>
            <a:r>
              <a:rPr lang="en-US" altLang="zh-CN" dirty="0">
                <a:latin typeface="Tahoma" panose="020B0604030504040204" pitchFamily="34" charset="0"/>
              </a:rPr>
              <a:t>=0</a:t>
            </a:r>
            <a:endParaRPr lang="en-US" dirty="0">
              <a:latin typeface="Tahoma" panose="020B0604030504040204" pitchFamily="34" charset="0"/>
            </a:endParaRPr>
          </a:p>
        </p:txBody>
      </p:sp>
    </p:spTree>
    <p:extLst>
      <p:ext uri="{BB962C8B-B14F-4D97-AF65-F5344CB8AC3E}">
        <p14:creationId xmlns:p14="http://schemas.microsoft.com/office/powerpoint/2010/main" val="45707082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369332"/>
          </a:xfrm>
          <a:prstGeom prst="rect">
            <a:avLst/>
          </a:prstGeom>
        </p:spPr>
        <p:txBody>
          <a:bodyPr wrap="square">
            <a:spAutoFit/>
          </a:bodyPr>
          <a:lstStyle/>
          <a:p>
            <a:r>
              <a:rPr lang="en-US" dirty="0">
                <a:solidFill>
                  <a:srgbClr val="000000"/>
                </a:solidFill>
                <a:latin typeface="Times New Roman" panose="02020603050405020304" pitchFamily="18" charset="0"/>
                <a:cs typeface="Times New Roman" panose="02020603050405020304" pitchFamily="18" charset="0"/>
              </a:rPr>
              <a:t>inorganic scintillator </a:t>
            </a:r>
            <a:r>
              <a:rPr lang="en-US" dirty="0" err="1">
                <a:solidFill>
                  <a:srgbClr val="000000"/>
                </a:solidFill>
                <a:latin typeface="Times New Roman" panose="02020603050405020304" pitchFamily="18" charset="0"/>
                <a:cs typeface="Times New Roman" panose="02020603050405020304" pitchFamily="18" charset="0"/>
              </a:rPr>
              <a:t>YAP:Ce</a:t>
            </a:r>
            <a:r>
              <a:rPr lang="en-US" dirty="0">
                <a:solidFill>
                  <a:srgbClr val="000000"/>
                </a:solidFill>
                <a:latin typeface="Times New Roman" panose="02020603050405020304" pitchFamily="18" charset="0"/>
                <a:cs typeface="Times New Roman" panose="02020603050405020304" pitchFamily="18" charset="0"/>
              </a:rPr>
              <a:t> (yttrium aluminum </a:t>
            </a:r>
            <a:r>
              <a:rPr lang="en-US" dirty="0" err="1">
                <a:solidFill>
                  <a:srgbClr val="000000"/>
                </a:solidFill>
                <a:latin typeface="Times New Roman" panose="02020603050405020304" pitchFamily="18" charset="0"/>
                <a:cs typeface="Times New Roman" panose="02020603050405020304" pitchFamily="18" charset="0"/>
              </a:rPr>
              <a:t>perovskite</a:t>
            </a:r>
            <a:r>
              <a:rPr lang="en-US"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Implantation-α </a:t>
            </a:r>
            <a:r>
              <a:rPr lang="en-US" dirty="0">
                <a:solidFill>
                  <a:srgbClr val="000000"/>
                </a:solidFill>
                <a:latin typeface="Times New Roman" panose="02020603050405020304" pitchFamily="18" charset="0"/>
                <a:cs typeface="Times New Roman" panose="02020603050405020304" pitchFamily="18" charset="0"/>
              </a:rPr>
              <a:t>decay </a:t>
            </a:r>
            <a:r>
              <a:rPr lang="en-US" altLang="zh-CN" dirty="0">
                <a:solidFill>
                  <a:srgbClr val="000000"/>
                </a:solidFill>
                <a:latin typeface="Times New Roman" panose="02020603050405020304" pitchFamily="18" charset="0"/>
                <a:cs typeface="Times New Roman" panose="02020603050405020304" pitchFamily="18" charset="0"/>
              </a:rPr>
              <a:t>correlation.</a:t>
            </a:r>
            <a:endParaRPr lang="en-US" dirty="0">
              <a:solidFill>
                <a:srgbClr val="000000"/>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1" y="369332"/>
            <a:ext cx="4719918" cy="2703518"/>
          </a:xfrm>
          <a:prstGeom prst="rect">
            <a:avLst/>
          </a:prstGeom>
        </p:spPr>
      </p:pic>
      <p:sp>
        <p:nvSpPr>
          <p:cNvPr id="5" name="矩形 4"/>
          <p:cNvSpPr/>
          <p:nvPr/>
        </p:nvSpPr>
        <p:spPr>
          <a:xfrm>
            <a:off x="4719919" y="936616"/>
            <a:ext cx="4424081"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a quartz segmented light guide with diffuser</a:t>
            </a:r>
          </a:p>
        </p:txBody>
      </p:sp>
      <p:sp>
        <p:nvSpPr>
          <p:cNvPr id="7" name="矩形 6"/>
          <p:cNvSpPr/>
          <p:nvPr/>
        </p:nvSpPr>
        <p:spPr>
          <a:xfrm>
            <a:off x="4719919" y="2426519"/>
            <a:ext cx="4424081" cy="646331"/>
          </a:xfrm>
          <a:prstGeom prst="rect">
            <a:avLst/>
          </a:prstGeom>
        </p:spPr>
        <p:txBody>
          <a:bodyPr wrap="square">
            <a:spAutoFit/>
          </a:bodyPr>
          <a:lstStyle/>
          <a:p>
            <a:r>
              <a:rPr lang="fr-FR" dirty="0">
                <a:latin typeface="Times New Roman" panose="02020603050405020304" pitchFamily="18" charset="0"/>
                <a:cs typeface="Times New Roman" panose="02020603050405020304" pitchFamily="18" charset="0"/>
              </a:rPr>
              <a:t>a Hamamatsu position-sensitive photomultiplier tube (PSPMT)</a:t>
            </a:r>
            <a:endParaRPr lang="en-US" dirty="0">
              <a:latin typeface="Times New Roman" panose="02020603050405020304" pitchFamily="18" charset="0"/>
              <a:cs typeface="Times New Roman" panose="02020603050405020304" pitchFamily="18" charset="0"/>
            </a:endParaRPr>
          </a:p>
        </p:txBody>
      </p:sp>
      <p:sp>
        <p:nvSpPr>
          <p:cNvPr id="9" name="矩形 8"/>
          <p:cNvSpPr/>
          <p:nvPr/>
        </p:nvSpPr>
        <p:spPr>
          <a:xfrm>
            <a:off x="0" y="3072850"/>
            <a:ext cx="9144000" cy="2308324"/>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The </a:t>
            </a:r>
            <a:r>
              <a:rPr lang="en-US" dirty="0" err="1">
                <a:latin typeface="Times New Roman" panose="02020603050405020304" pitchFamily="18" charset="0"/>
                <a:cs typeface="Times New Roman" panose="02020603050405020304" pitchFamily="18" charset="0"/>
              </a:rPr>
              <a:t>YAP:Ce</a:t>
            </a:r>
            <a:r>
              <a:rPr lang="en-US" dirty="0">
                <a:latin typeface="Times New Roman" panose="02020603050405020304" pitchFamily="18" charset="0"/>
                <a:cs typeface="Times New Roman" panose="02020603050405020304" pitchFamily="18" charset="0"/>
              </a:rPr>
              <a:t> crystal was chosen as the material for building such a detector due to its good performance at </a:t>
            </a:r>
            <a:r>
              <a:rPr lang="en-US" b="1" dirty="0">
                <a:latin typeface="Times New Roman" panose="02020603050405020304" pitchFamily="18" charset="0"/>
                <a:cs typeface="Times New Roman" panose="02020603050405020304" pitchFamily="18" charset="0"/>
              </a:rPr>
              <a:t>fast timing</a:t>
            </a:r>
            <a:r>
              <a:rPr lang="en-US" dirty="0">
                <a:latin typeface="Times New Roman" panose="02020603050405020304" pitchFamily="18" charset="0"/>
                <a:cs typeface="Times New Roman" panose="02020603050405020304" pitchFamily="18" charset="0"/>
              </a:rPr>
              <a:t>. The very short scintillation decay time for this crystal makes it possible to observe successive events within less than </a:t>
            </a:r>
            <a:r>
              <a:rPr lang="en-US" b="1" dirty="0">
                <a:latin typeface="Times New Roman" panose="02020603050405020304" pitchFamily="18" charset="0"/>
                <a:cs typeface="Times New Roman" panose="02020603050405020304" pitchFamily="18" charset="0"/>
              </a:rPr>
              <a:t>100 ns </a:t>
            </a:r>
            <a:r>
              <a:rPr lang="en-US" dirty="0">
                <a:latin typeface="Times New Roman" panose="02020603050405020304" pitchFamily="18" charset="0"/>
                <a:cs typeface="Times New Roman" panose="02020603050405020304" pitchFamily="18" charset="0"/>
              </a:rPr>
              <a:t>time difference. </a:t>
            </a:r>
          </a:p>
          <a:p>
            <a:pPr algn="just"/>
            <a:r>
              <a:rPr lang="en-US" dirty="0">
                <a:latin typeface="Times New Roman" panose="02020603050405020304" pitchFamily="18" charset="0"/>
                <a:cs typeface="Times New Roman" panose="02020603050405020304" pitchFamily="18" charset="0"/>
              </a:rPr>
              <a:t>Due to the </a:t>
            </a:r>
            <a:r>
              <a:rPr lang="en-US" b="1" dirty="0">
                <a:latin typeface="Times New Roman" panose="02020603050405020304" pitchFamily="18" charset="0"/>
                <a:cs typeface="Times New Roman" panose="02020603050405020304" pitchFamily="18" charset="0"/>
              </a:rPr>
              <a:t>fast scintillation decay constant </a:t>
            </a:r>
            <a:r>
              <a:rPr lang="en-US" dirty="0">
                <a:latin typeface="Times New Roman" panose="02020603050405020304" pitchFamily="18" charset="0"/>
                <a:cs typeface="Times New Roman" panose="02020603050405020304" pitchFamily="18" charset="0"/>
              </a:rPr>
              <a:t>of </a:t>
            </a:r>
            <a:r>
              <a:rPr lang="en-US" dirty="0" err="1">
                <a:latin typeface="Times New Roman" panose="02020603050405020304" pitchFamily="18" charset="0"/>
                <a:cs typeface="Times New Roman" panose="02020603050405020304" pitchFamily="18" charset="0"/>
              </a:rPr>
              <a:t>YAP:Ce</a:t>
            </a:r>
            <a:r>
              <a:rPr lang="en-US" dirty="0">
                <a:latin typeface="Times New Roman" panose="02020603050405020304" pitchFamily="18" charset="0"/>
                <a:cs typeface="Times New Roman" panose="02020603050405020304" pitchFamily="18" charset="0"/>
              </a:rPr>
              <a:t>.</a:t>
            </a:r>
          </a:p>
          <a:p>
            <a:pPr algn="just"/>
            <a:r>
              <a:rPr lang="en-US" dirty="0">
                <a:latin typeface="Times New Roman" panose="02020603050405020304" pitchFamily="18" charset="0"/>
                <a:cs typeface="Times New Roman" panose="02020603050405020304" pitchFamily="18" charset="0"/>
              </a:rPr>
              <a:t>Inorganic, its </a:t>
            </a:r>
            <a:r>
              <a:rPr lang="en-US" b="1" dirty="0">
                <a:latin typeface="Times New Roman" panose="02020603050405020304" pitchFamily="18" charset="0"/>
                <a:cs typeface="Times New Roman" panose="02020603050405020304" pitchFamily="18" charset="0"/>
              </a:rPr>
              <a:t>resistance to radiation damage</a:t>
            </a:r>
          </a:p>
          <a:p>
            <a:pPr algn="just"/>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fast response </a:t>
            </a:r>
            <a:r>
              <a:rPr lang="en-US" dirty="0">
                <a:latin typeface="Times New Roman" panose="02020603050405020304" pitchFamily="18" charset="0"/>
                <a:cs typeface="Times New Roman" panose="02020603050405020304" pitchFamily="18" charset="0"/>
              </a:rPr>
              <a:t>and </a:t>
            </a:r>
            <a:r>
              <a:rPr lang="en-US" b="1" dirty="0">
                <a:latin typeface="Times New Roman" panose="02020603050405020304" pitchFamily="18" charset="0"/>
                <a:cs typeface="Times New Roman" panose="02020603050405020304" pitchFamily="18" charset="0"/>
              </a:rPr>
              <a:t>radiation hardness </a:t>
            </a:r>
            <a:r>
              <a:rPr lang="en-US" dirty="0">
                <a:latin typeface="Times New Roman" panose="02020603050405020304" pitchFamily="18" charset="0"/>
                <a:cs typeface="Times New Roman" panose="02020603050405020304" pitchFamily="18" charset="0"/>
              </a:rPr>
              <a:t>of the </a:t>
            </a:r>
            <a:r>
              <a:rPr lang="en-US" dirty="0" err="1">
                <a:latin typeface="Times New Roman" panose="02020603050405020304" pitchFamily="18" charset="0"/>
                <a:cs typeface="Times New Roman" panose="02020603050405020304" pitchFamily="18" charset="0"/>
              </a:rPr>
              <a:t>YAP:Ce</a:t>
            </a:r>
            <a:r>
              <a:rPr lang="en-US" dirty="0">
                <a:latin typeface="Times New Roman" panose="02020603050405020304" pitchFamily="18" charset="0"/>
                <a:cs typeface="Times New Roman" panose="02020603050405020304" pitchFamily="18" charset="0"/>
              </a:rPr>
              <a:t> detector makes it an ideal tool for studying </a:t>
            </a:r>
            <a:r>
              <a:rPr lang="en-US" b="1" dirty="0">
                <a:latin typeface="Times New Roman" panose="02020603050405020304" pitchFamily="18" charset="0"/>
                <a:cs typeface="Times New Roman" panose="02020603050405020304" pitchFamily="18" charset="0"/>
              </a:rPr>
              <a:t>short-lived </a:t>
            </a:r>
            <a:r>
              <a:rPr lang="el-GR" b="1" i="1" dirty="0">
                <a:latin typeface="Times New Roman" panose="02020603050405020304" pitchFamily="18" charset="0"/>
                <a:cs typeface="Times New Roman" panose="02020603050405020304" pitchFamily="18" charset="0"/>
              </a:rPr>
              <a:t>α</a:t>
            </a:r>
            <a:r>
              <a:rPr lang="en-US" b="1" dirty="0">
                <a:latin typeface="Times New Roman" panose="02020603050405020304" pitchFamily="18" charset="0"/>
                <a:cs typeface="Times New Roman" panose="02020603050405020304" pitchFamily="18" charset="0"/>
              </a:rPr>
              <a:t>-decay </a:t>
            </a:r>
            <a:r>
              <a:rPr lang="en-US" b="1" dirty="0" err="1">
                <a:latin typeface="Times New Roman" panose="02020603050405020304" pitchFamily="18" charset="0"/>
                <a:cs typeface="Times New Roman" panose="02020603050405020304" pitchFamily="18" charset="0"/>
              </a:rPr>
              <a:t>radioactivities</a:t>
            </a:r>
            <a:r>
              <a:rPr lang="en-US" b="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a:t>
            </a:r>
            <a:r>
              <a:rPr lang="en-US" i="1" dirty="0">
                <a:latin typeface="Times New Roman" panose="02020603050405020304" pitchFamily="18" charset="0"/>
                <a:cs typeface="Times New Roman" panose="02020603050405020304" pitchFamily="18" charset="0"/>
              </a:rPr>
              <a:t>T</a:t>
            </a:r>
            <a:r>
              <a:rPr lang="en-US" baseline="-25000" dirty="0">
                <a:latin typeface="Times New Roman" panose="02020603050405020304" pitchFamily="18" charset="0"/>
                <a:cs typeface="Times New Roman" panose="02020603050405020304" pitchFamily="18" charset="0"/>
              </a:rPr>
              <a:t>1</a:t>
            </a:r>
            <a:r>
              <a:rPr lang="en-US" i="1" baseline="-25000" dirty="0">
                <a:latin typeface="Times New Roman" panose="02020603050405020304" pitchFamily="18" charset="0"/>
                <a:cs typeface="Times New Roman" panose="02020603050405020304" pitchFamily="18" charset="0"/>
              </a:rPr>
              <a:t>/</a:t>
            </a:r>
            <a:r>
              <a:rPr lang="en-US" baseline="-25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a:t>
            </a:r>
            <a:r>
              <a:rPr lang="en-US" i="1" dirty="0">
                <a:latin typeface="Times New Roman" panose="02020603050405020304" pitchFamily="18" charset="0"/>
                <a:cs typeface="Times New Roman" panose="02020603050405020304" pitchFamily="18" charset="0"/>
              </a:rPr>
              <a:t>&lt; </a:t>
            </a:r>
            <a:r>
              <a:rPr lang="en-US" dirty="0">
                <a:latin typeface="Times New Roman" panose="02020603050405020304" pitchFamily="18" charset="0"/>
                <a:cs typeface="Times New Roman" panose="02020603050405020304" pitchFamily="18" charset="0"/>
              </a:rPr>
              <a:t>1 </a:t>
            </a:r>
            <a:r>
              <a:rPr lang="en-US" i="1" dirty="0" err="1">
                <a:latin typeface="Times New Roman" panose="02020603050405020304" pitchFamily="18" charset="0"/>
                <a:cs typeface="Times New Roman" panose="02020603050405020304" pitchFamily="18" charset="0"/>
              </a:rPr>
              <a:t>μ</a:t>
            </a:r>
            <a:r>
              <a:rPr lang="en-US" dirty="0" err="1">
                <a:latin typeface="Times New Roman" panose="02020603050405020304" pitchFamily="18" charset="0"/>
                <a:cs typeface="Times New Roman" panose="02020603050405020304" pitchFamily="18" charset="0"/>
              </a:rPr>
              <a:t>s</a:t>
            </a:r>
            <a:r>
              <a:rPr lang="en-US" dirty="0">
                <a:latin typeface="Times New Roman" panose="02020603050405020304" pitchFamily="18" charset="0"/>
                <a:cs typeface="Times New Roman" panose="02020603050405020304" pitchFamily="18" charset="0"/>
              </a:rPr>
              <a:t>).</a:t>
            </a:r>
          </a:p>
        </p:txBody>
      </p:sp>
      <p:graphicFrame>
        <p:nvGraphicFramePr>
          <p:cNvPr id="10" name="表格 9"/>
          <p:cNvGraphicFramePr>
            <a:graphicFrameLocks noGrp="1"/>
          </p:cNvGraphicFramePr>
          <p:nvPr>
            <p:extLst>
              <p:ext uri="{D42A27DB-BD31-4B8C-83A1-F6EECF244321}">
                <p14:modId xmlns:p14="http://schemas.microsoft.com/office/powerpoint/2010/main" val="930718161"/>
              </p:ext>
            </p:extLst>
          </p:nvPr>
        </p:nvGraphicFramePr>
        <p:xfrm>
          <a:off x="1459149" y="5381173"/>
          <a:ext cx="6662304" cy="1385116"/>
        </p:xfrm>
        <a:graphic>
          <a:graphicData uri="http://schemas.openxmlformats.org/drawingml/2006/table">
            <a:tbl>
              <a:tblPr/>
              <a:tblGrid>
                <a:gridCol w="2220768">
                  <a:extLst>
                    <a:ext uri="{9D8B030D-6E8A-4147-A177-3AD203B41FA5}">
                      <a16:colId xmlns:a16="http://schemas.microsoft.com/office/drawing/2014/main" val="20000"/>
                    </a:ext>
                  </a:extLst>
                </a:gridCol>
                <a:gridCol w="2220768">
                  <a:extLst>
                    <a:ext uri="{9D8B030D-6E8A-4147-A177-3AD203B41FA5}">
                      <a16:colId xmlns:a16="http://schemas.microsoft.com/office/drawing/2014/main" val="20001"/>
                    </a:ext>
                  </a:extLst>
                </a:gridCol>
                <a:gridCol w="2220768">
                  <a:extLst>
                    <a:ext uri="{9D8B030D-6E8A-4147-A177-3AD203B41FA5}">
                      <a16:colId xmlns:a16="http://schemas.microsoft.com/office/drawing/2014/main" val="20002"/>
                    </a:ext>
                  </a:extLst>
                </a:gridCol>
              </a:tblGrid>
              <a:tr h="343335">
                <a:tc>
                  <a:txBody>
                    <a:bodyPr/>
                    <a:lstStyle/>
                    <a:p>
                      <a:pPr algn="ctr" fontAlgn="t"/>
                      <a:r>
                        <a:rPr lang="en-US" sz="1600" b="0" dirty="0">
                          <a:solidFill>
                            <a:schemeClr val="tx1"/>
                          </a:solidFill>
                          <a:effectLst/>
                          <a:latin typeface="Times New Roman" panose="02020603050405020304" pitchFamily="18" charset="0"/>
                          <a:cs typeface="Times New Roman" panose="02020603050405020304" pitchFamily="18" charset="0"/>
                        </a:rPr>
                        <a:t>PROPERTIES</a:t>
                      </a:r>
                    </a:p>
                  </a:txBody>
                  <a:tcPr marL="31550" marR="31550" marT="25240" marB="2524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US" sz="1600" b="0" dirty="0">
                          <a:solidFill>
                            <a:schemeClr val="tx1"/>
                          </a:solidFill>
                          <a:effectLst/>
                          <a:latin typeface="Times New Roman" panose="02020603050405020304" pitchFamily="18" charset="0"/>
                          <a:cs typeface="Times New Roman" panose="02020603050405020304" pitchFamily="18" charset="0"/>
                        </a:rPr>
                        <a:t>EJ-200</a:t>
                      </a:r>
                    </a:p>
                  </a:txBody>
                  <a:tcPr marL="31550" marR="31550" marT="25240" marB="2524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US" sz="1600" b="0" dirty="0" err="1">
                          <a:solidFill>
                            <a:schemeClr val="tx1"/>
                          </a:solidFill>
                          <a:effectLst/>
                          <a:latin typeface="Times New Roman" panose="02020603050405020304" pitchFamily="18" charset="0"/>
                          <a:cs typeface="Times New Roman" panose="02020603050405020304" pitchFamily="18" charset="0"/>
                        </a:rPr>
                        <a:t>YAP:Ce</a:t>
                      </a:r>
                      <a:endParaRPr lang="en-US" sz="1600" b="0" dirty="0">
                        <a:solidFill>
                          <a:schemeClr val="tx1"/>
                        </a:solidFill>
                        <a:effectLst/>
                        <a:latin typeface="Times New Roman" panose="02020603050405020304" pitchFamily="18" charset="0"/>
                        <a:cs typeface="Times New Roman" panose="02020603050405020304" pitchFamily="18" charset="0"/>
                      </a:endParaRPr>
                    </a:p>
                  </a:txBody>
                  <a:tcPr marL="31550" marR="31550" marT="25240" marB="2524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43335">
                <a:tc>
                  <a:txBody>
                    <a:bodyPr/>
                    <a:lstStyle/>
                    <a:p>
                      <a:pPr algn="ctr" fontAlgn="t"/>
                      <a:r>
                        <a:rPr lang="en-US" sz="1600" b="0" dirty="0">
                          <a:solidFill>
                            <a:schemeClr val="tx1"/>
                          </a:solidFill>
                          <a:effectLst/>
                          <a:latin typeface="Times New Roman" panose="02020603050405020304" pitchFamily="18" charset="0"/>
                          <a:cs typeface="Times New Roman" panose="02020603050405020304" pitchFamily="18" charset="0"/>
                        </a:rPr>
                        <a:t>Radiation</a:t>
                      </a:r>
                    </a:p>
                  </a:txBody>
                  <a:tcPr marL="31550" marR="31550" marT="25240" marB="2524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US" sz="1600" b="0" dirty="0">
                          <a:solidFill>
                            <a:schemeClr val="tx1"/>
                          </a:solidFill>
                          <a:effectLst/>
                          <a:latin typeface="Times New Roman" panose="02020603050405020304" pitchFamily="18" charset="0"/>
                          <a:cs typeface="Times New Roman" panose="02020603050405020304" pitchFamily="18" charset="0"/>
                        </a:rPr>
                        <a:t>10</a:t>
                      </a:r>
                      <a:r>
                        <a:rPr lang="en-US" sz="1600" b="0" baseline="30000" dirty="0">
                          <a:solidFill>
                            <a:schemeClr val="tx1"/>
                          </a:solidFill>
                          <a:effectLst/>
                          <a:latin typeface="Times New Roman" panose="02020603050405020304" pitchFamily="18" charset="0"/>
                          <a:cs typeface="Times New Roman" panose="02020603050405020304" pitchFamily="18" charset="0"/>
                        </a:rPr>
                        <a:t>15 </a:t>
                      </a:r>
                      <a:r>
                        <a:rPr lang="en-US" sz="1600" b="0" i="1" dirty="0" err="1">
                          <a:solidFill>
                            <a:schemeClr val="tx1"/>
                          </a:solidFill>
                          <a:latin typeface="Times New Roman" panose="02020603050405020304" pitchFamily="18" charset="0"/>
                          <a:cs typeface="Times New Roman" panose="02020603050405020304" pitchFamily="18" charset="0"/>
                        </a:rPr>
                        <a:t>n</a:t>
                      </a:r>
                      <a:r>
                        <a:rPr lang="en-US" sz="1600" b="0" i="1" baseline="-25000" dirty="0" err="1">
                          <a:solidFill>
                            <a:schemeClr val="tx1"/>
                          </a:solidFill>
                          <a:latin typeface="Times New Roman" panose="02020603050405020304" pitchFamily="18" charset="0"/>
                          <a:cs typeface="Times New Roman" panose="02020603050405020304" pitchFamily="18" charset="0"/>
                        </a:rPr>
                        <a:t>f</a:t>
                      </a:r>
                      <a:r>
                        <a:rPr lang="en-US" sz="1600" b="0" dirty="0">
                          <a:solidFill>
                            <a:schemeClr val="tx1"/>
                          </a:solidFill>
                          <a:latin typeface="Times New Roman" panose="02020603050405020304" pitchFamily="18" charset="0"/>
                          <a:cs typeface="Times New Roman" panose="02020603050405020304" pitchFamily="18" charset="0"/>
                        </a:rPr>
                        <a:t>/cm</a:t>
                      </a:r>
                      <a:r>
                        <a:rPr lang="en-US" sz="1600" b="0" baseline="30000" dirty="0">
                          <a:solidFill>
                            <a:schemeClr val="tx1"/>
                          </a:solidFill>
                          <a:latin typeface="Times New Roman" panose="02020603050405020304" pitchFamily="18" charset="0"/>
                          <a:cs typeface="Times New Roman" panose="02020603050405020304" pitchFamily="18" charset="0"/>
                        </a:rPr>
                        <a:t>2</a:t>
                      </a:r>
                      <a:endParaRPr lang="en-US" sz="1600" b="0" dirty="0">
                        <a:solidFill>
                          <a:schemeClr val="tx1"/>
                        </a:solidFill>
                        <a:effectLst/>
                        <a:latin typeface="Times New Roman" panose="02020603050405020304" pitchFamily="18" charset="0"/>
                        <a:cs typeface="Times New Roman" panose="02020603050405020304" pitchFamily="18" charset="0"/>
                      </a:endParaRPr>
                    </a:p>
                  </a:txBody>
                  <a:tcPr marL="31550" marR="31550" marT="25240" marB="2524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US" sz="1600" b="0" dirty="0">
                          <a:solidFill>
                            <a:schemeClr val="tx1"/>
                          </a:solidFill>
                          <a:effectLst/>
                          <a:latin typeface="Times New Roman" panose="02020603050405020304" pitchFamily="18" charset="0"/>
                          <a:cs typeface="Times New Roman" panose="02020603050405020304" pitchFamily="18" charset="0"/>
                        </a:rPr>
                        <a:t>Hard</a:t>
                      </a:r>
                      <a:endParaRPr lang="en-US" sz="1600" b="0" baseline="30000" dirty="0">
                        <a:solidFill>
                          <a:schemeClr val="tx1"/>
                        </a:solidFill>
                        <a:effectLst/>
                        <a:latin typeface="Times New Roman" panose="02020603050405020304" pitchFamily="18" charset="0"/>
                        <a:cs typeface="Times New Roman" panose="02020603050405020304" pitchFamily="18" charset="0"/>
                      </a:endParaRPr>
                    </a:p>
                  </a:txBody>
                  <a:tcPr marL="31550" marR="31550" marT="25240" marB="2524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43335">
                <a:tc>
                  <a:txBody>
                    <a:bodyPr/>
                    <a:lstStyle/>
                    <a:p>
                      <a:pPr algn="ctr" fontAlgn="t"/>
                      <a:r>
                        <a:rPr lang="en-US" sz="1600" b="0" dirty="0">
                          <a:solidFill>
                            <a:schemeClr val="tx1"/>
                          </a:solidFill>
                          <a:effectLst/>
                          <a:latin typeface="Times New Roman" panose="02020603050405020304" pitchFamily="18" charset="0"/>
                          <a:cs typeface="Times New Roman" panose="02020603050405020304" pitchFamily="18" charset="0"/>
                        </a:rPr>
                        <a:t>Rise Time (ns)</a:t>
                      </a:r>
                    </a:p>
                  </a:txBody>
                  <a:tcPr marL="31550" marR="31550" marT="25240" marB="2524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US" sz="1600" b="0" dirty="0">
                          <a:solidFill>
                            <a:schemeClr val="tx1"/>
                          </a:solidFill>
                          <a:effectLst/>
                          <a:latin typeface="Times New Roman" panose="02020603050405020304" pitchFamily="18" charset="0"/>
                          <a:cs typeface="Times New Roman" panose="02020603050405020304" pitchFamily="18" charset="0"/>
                        </a:rPr>
                        <a:t>0.9</a:t>
                      </a:r>
                    </a:p>
                  </a:txBody>
                  <a:tcPr marL="31550" marR="31550" marT="25240" marB="2524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US" sz="1600" b="0" dirty="0">
                          <a:solidFill>
                            <a:schemeClr val="tx1"/>
                          </a:solidFill>
                          <a:effectLst/>
                          <a:latin typeface="Times New Roman" panose="02020603050405020304" pitchFamily="18" charset="0"/>
                          <a:cs typeface="Times New Roman" panose="02020603050405020304" pitchFamily="18" charset="0"/>
                        </a:rPr>
                        <a:t>10</a:t>
                      </a:r>
                    </a:p>
                  </a:txBody>
                  <a:tcPr marL="31550" marR="31550" marT="25240" marB="2524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55111">
                <a:tc>
                  <a:txBody>
                    <a:bodyPr/>
                    <a:lstStyle/>
                    <a:p>
                      <a:pPr algn="ctr" fontAlgn="t"/>
                      <a:r>
                        <a:rPr lang="en-US" sz="1600" b="0" dirty="0">
                          <a:solidFill>
                            <a:schemeClr val="tx1"/>
                          </a:solidFill>
                          <a:effectLst/>
                          <a:latin typeface="Times New Roman" panose="02020603050405020304" pitchFamily="18" charset="0"/>
                          <a:cs typeface="Times New Roman" panose="02020603050405020304" pitchFamily="18" charset="0"/>
                        </a:rPr>
                        <a:t>Decay Time (ns)</a:t>
                      </a:r>
                    </a:p>
                  </a:txBody>
                  <a:tcPr marL="31550" marR="31550" marT="25240" marB="2524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US" sz="1600" b="0" dirty="0">
                          <a:solidFill>
                            <a:schemeClr val="tx1"/>
                          </a:solidFill>
                          <a:effectLst/>
                          <a:latin typeface="Times New Roman" panose="02020603050405020304" pitchFamily="18" charset="0"/>
                          <a:cs typeface="Times New Roman" panose="02020603050405020304" pitchFamily="18" charset="0"/>
                        </a:rPr>
                        <a:t>2.1</a:t>
                      </a:r>
                    </a:p>
                  </a:txBody>
                  <a:tcPr marL="31550" marR="31550" marT="25240" marB="2524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600" b="0" dirty="0">
                          <a:solidFill>
                            <a:schemeClr val="tx1"/>
                          </a:solidFill>
                          <a:latin typeface="Times New Roman" panose="02020603050405020304" pitchFamily="18" charset="0"/>
                          <a:cs typeface="Times New Roman" panose="02020603050405020304" pitchFamily="18" charset="0"/>
                        </a:rPr>
                        <a:t>~40</a:t>
                      </a:r>
                      <a:endParaRPr lang="en-US" sz="1600" b="0" dirty="0">
                        <a:solidFill>
                          <a:schemeClr val="tx1"/>
                        </a:solidFill>
                        <a:latin typeface="Times New Roman" panose="02020603050405020304" pitchFamily="18" charset="0"/>
                        <a:cs typeface="Times New Roman" panose="02020603050405020304" pitchFamily="18" charset="0"/>
                      </a:endParaRPr>
                    </a:p>
                  </a:txBody>
                  <a:tcPr marL="60575" marR="60575" marT="30288" marB="30288" anchor="ctr">
                    <a:lnL w="9525" cap="flat" cmpd="sng" algn="ctr">
                      <a:noFill/>
                      <a:prstDash val="solid"/>
                      <a:round/>
                      <a:headEnd type="none" w="med" len="med"/>
                      <a:tailEnd type="none" w="med" len="med"/>
                    </a:lnL>
                    <a:lnR w="12700" cmpd="sng">
                      <a:noFill/>
                      <a:prstDash val="soli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4879189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箭头 1"/>
          <p:cNvSpPr/>
          <p:nvPr/>
        </p:nvSpPr>
        <p:spPr>
          <a:xfrm rot="16200000">
            <a:off x="7248740" y="2375034"/>
            <a:ext cx="2047209" cy="237565"/>
          </a:xfrm>
          <a:prstGeom prst="notchedRightArrow">
            <a:avLst/>
          </a:prstGeom>
          <a:gradFill flip="none" rotWithShape="1">
            <a:gsLst>
              <a:gs pos="0">
                <a:schemeClr val="accent1">
                  <a:lumMod val="5000"/>
                  <a:lumOff val="95000"/>
                </a:schemeClr>
              </a:gs>
              <a:gs pos="71000">
                <a:srgbClr val="660066"/>
              </a:gs>
              <a:gs pos="100000">
                <a:srgbClr val="660066"/>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965219" y="3405362"/>
            <a:ext cx="990600" cy="990600"/>
          </a:xfrm>
          <a:prstGeom prst="ellipse">
            <a:avLst/>
          </a:prstGeom>
          <a:gradFill flip="none" rotWithShape="1">
            <a:gsLst>
              <a:gs pos="0">
                <a:schemeClr val="bg1"/>
              </a:gs>
              <a:gs pos="81000">
                <a:srgbClr val="000066"/>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endParaRPr>
          </a:p>
        </p:txBody>
      </p:sp>
      <p:sp>
        <p:nvSpPr>
          <p:cNvPr id="4" name="椭圆 3"/>
          <p:cNvSpPr/>
          <p:nvPr/>
        </p:nvSpPr>
        <p:spPr>
          <a:xfrm>
            <a:off x="4656789" y="3746447"/>
            <a:ext cx="308430" cy="308430"/>
          </a:xfrm>
          <a:prstGeom prst="ellipse">
            <a:avLst/>
          </a:prstGeom>
          <a:gradFill flip="none" rotWithShape="1">
            <a:gsLst>
              <a:gs pos="0">
                <a:schemeClr val="bg1"/>
              </a:gs>
              <a:gs pos="81000">
                <a:srgbClr val="FF0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1911584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decel="50000" fill="hold" grpId="0" nodeType="clickEffect">
                                  <p:stCondLst>
                                    <p:cond delay="0"/>
                                  </p:stCondLst>
                                  <p:childTnLst>
                                    <p:animMotion origin="layout" path="M -2.22222E-6 1.11022E-16 L 0.30972 1.11022E-16 " pathEditMode="relative" rAng="0" ptsTypes="AA">
                                      <p:cBhvr>
                                        <p:cTn id="6" dur="2000" fill="hold"/>
                                        <p:tgtEl>
                                          <p:spTgt spid="3"/>
                                        </p:tgtEl>
                                        <p:attrNameLst>
                                          <p:attrName>ppt_x</p:attrName>
                                          <p:attrName>ppt_y</p:attrName>
                                        </p:attrNameLst>
                                      </p:cBhvr>
                                      <p:rCtr x="15486" y="0"/>
                                    </p:animMotion>
                                  </p:childTnLst>
                                </p:cTn>
                              </p:par>
                              <p:par>
                                <p:cTn id="7" presetID="35" presetClass="path" presetSubtype="0" decel="50000" fill="hold" grpId="0" nodeType="withEffect">
                                  <p:stCondLst>
                                    <p:cond delay="0"/>
                                  </p:stCondLst>
                                  <p:childTnLst>
                                    <p:animMotion origin="layout" path="M -1.66667E-6 1.11022E-16 L -0.48003 1.11022E-16 " pathEditMode="relative" rAng="0" ptsTypes="AA">
                                      <p:cBhvr>
                                        <p:cTn id="8" dur="3000" fill="hold"/>
                                        <p:tgtEl>
                                          <p:spTgt spid="4"/>
                                        </p:tgtEl>
                                        <p:attrNameLst>
                                          <p:attrName>ppt_x</p:attrName>
                                          <p:attrName>ppt_y</p:attrName>
                                        </p:attrNameLst>
                                      </p:cBhvr>
                                      <p:rCtr x="-24010" y="0"/>
                                    </p:animMotion>
                                  </p:childTnLst>
                                </p:cTn>
                              </p:par>
                            </p:childTnLst>
                          </p:cTn>
                        </p:par>
                        <p:par>
                          <p:cTn id="9" fill="hold">
                            <p:stCondLst>
                              <p:cond delay="3000"/>
                            </p:stCondLst>
                            <p:childTnLst>
                              <p:par>
                                <p:cTn id="10" presetID="1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0"/>
            <a:ext cx="9144001" cy="3085204"/>
          </a:xfrm>
          <a:prstGeom prst="rect">
            <a:avLst/>
          </a:prstGeom>
        </p:spPr>
      </p:pic>
      <p:pic>
        <p:nvPicPr>
          <p:cNvPr id="3" name="图片 2"/>
          <p:cNvPicPr>
            <a:picLocks noChangeAspect="1"/>
          </p:cNvPicPr>
          <p:nvPr/>
        </p:nvPicPr>
        <p:blipFill>
          <a:blip r:embed="rId3"/>
          <a:stretch>
            <a:fillRect/>
          </a:stretch>
        </p:blipFill>
        <p:spPr>
          <a:xfrm>
            <a:off x="-1" y="3149600"/>
            <a:ext cx="9144000" cy="3708400"/>
          </a:xfrm>
          <a:prstGeom prst="rect">
            <a:avLst/>
          </a:prstGeom>
        </p:spPr>
      </p:pic>
      <p:sp>
        <p:nvSpPr>
          <p:cNvPr id="4" name="椭圆 3"/>
          <p:cNvSpPr/>
          <p:nvPr/>
        </p:nvSpPr>
        <p:spPr>
          <a:xfrm>
            <a:off x="5963055" y="4727643"/>
            <a:ext cx="428017" cy="428017"/>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2742519"/>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4776107" cy="3429727"/>
          </a:xfrm>
          <a:prstGeom prst="rect">
            <a:avLst/>
          </a:prstGeom>
        </p:spPr>
      </p:pic>
      <p:pic>
        <p:nvPicPr>
          <p:cNvPr id="1026" name="Picture 1" descr="image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29727"/>
            <a:ext cx="5345538" cy="3024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4"/>
          <a:stretch>
            <a:fillRect/>
          </a:stretch>
        </p:blipFill>
        <p:spPr>
          <a:xfrm>
            <a:off x="4984273" y="-1"/>
            <a:ext cx="4159728" cy="5151549"/>
          </a:xfrm>
          <a:prstGeom prst="rect">
            <a:avLst/>
          </a:prstGeom>
        </p:spPr>
      </p:pic>
    </p:spTree>
    <p:extLst>
      <p:ext uri="{BB962C8B-B14F-4D97-AF65-F5344CB8AC3E}">
        <p14:creationId xmlns:p14="http://schemas.microsoft.com/office/powerpoint/2010/main" val="157612758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4865352" cy="2962141"/>
          </a:xfrm>
          <a:prstGeom prst="rect">
            <a:avLst/>
          </a:prstGeom>
        </p:spPr>
      </p:pic>
      <p:sp>
        <p:nvSpPr>
          <p:cNvPr id="3" name="矩形 2"/>
          <p:cNvSpPr/>
          <p:nvPr/>
        </p:nvSpPr>
        <p:spPr>
          <a:xfrm>
            <a:off x="0" y="5515823"/>
            <a:ext cx="6130931" cy="1323439"/>
          </a:xfrm>
          <a:prstGeom prst="rect">
            <a:avLst/>
          </a:prstGeom>
        </p:spPr>
        <p:txBody>
          <a:bodyPr wrap="square">
            <a:spAutoFit/>
          </a:bodyPr>
          <a:lstStyle/>
          <a:p>
            <a:pPr fontAlgn="base"/>
            <a:r>
              <a:rPr lang="en-US" sz="1600" dirty="0">
                <a:latin typeface="Roboto" pitchFamily="2" charset="0"/>
              </a:rPr>
              <a:t>Excess Stock</a:t>
            </a:r>
          </a:p>
          <a:p>
            <a:r>
              <a:rPr lang="en-US" sz="1600" dirty="0">
                <a:latin typeface="Roboto" pitchFamily="2" charset="0"/>
              </a:rPr>
              <a:t>We do on occasions have excess stock which enables short delivery lead time. Please review details below and contact </a:t>
            </a:r>
            <a:r>
              <a:rPr lang="en-US" sz="1600" dirty="0">
                <a:latin typeface="Roboto" pitchFamily="2" charset="0"/>
                <a:hlinkClick r:id="rId3"/>
              </a:rPr>
              <a:t>amandaboothby@micronsemiconductor.co.uk</a:t>
            </a:r>
            <a:r>
              <a:rPr lang="en-US" sz="1600" dirty="0">
                <a:latin typeface="Roboto" pitchFamily="2" charset="0"/>
              </a:rPr>
              <a:t> for further information. *Single Sided (SS) , Double Sided (DS) </a:t>
            </a:r>
            <a:endParaRPr lang="en-US" sz="1600" dirty="0"/>
          </a:p>
        </p:txBody>
      </p:sp>
      <p:pic>
        <p:nvPicPr>
          <p:cNvPr id="4" name="Picture 2" descr="E:\WorkNew\Equipments\DetArray\LeoArray\Photos\阵列x.jpg"/>
          <p:cNvPicPr>
            <a:picLocks noChangeAspect="1" noChangeArrowheads="1"/>
          </p:cNvPicPr>
          <p:nvPr/>
        </p:nvPicPr>
        <p:blipFill>
          <a:blip r:embed="rId4" cstate="print"/>
          <a:srcRect/>
          <a:stretch>
            <a:fillRect/>
          </a:stretch>
        </p:blipFill>
        <p:spPr bwMode="auto">
          <a:xfrm>
            <a:off x="6130931" y="2962140"/>
            <a:ext cx="3013069" cy="3215403"/>
          </a:xfrm>
          <a:prstGeom prst="rect">
            <a:avLst/>
          </a:prstGeom>
          <a:noFill/>
        </p:spPr>
      </p:pic>
      <p:pic>
        <p:nvPicPr>
          <p:cNvPr id="5" name="Picture 2" descr="E:\WorkNew\Documents\基金项目\2018重点研发\正式申报\课题4申请书\Pics\Leo-1.jpg"/>
          <p:cNvPicPr>
            <a:picLocks noChangeAspect="1" noChangeArrowheads="1"/>
          </p:cNvPicPr>
          <p:nvPr/>
        </p:nvPicPr>
        <p:blipFill>
          <a:blip r:embed="rId5" cstate="print"/>
          <a:srcRect/>
          <a:stretch>
            <a:fillRect/>
          </a:stretch>
        </p:blipFill>
        <p:spPr bwMode="auto">
          <a:xfrm>
            <a:off x="6130931" y="0"/>
            <a:ext cx="3013069" cy="2880000"/>
          </a:xfrm>
          <a:prstGeom prst="rect">
            <a:avLst/>
          </a:prstGeom>
          <a:noFill/>
        </p:spPr>
      </p:pic>
      <p:graphicFrame>
        <p:nvGraphicFramePr>
          <p:cNvPr id="6" name="图表 5"/>
          <p:cNvGraphicFramePr/>
          <p:nvPr>
            <p:extLst>
              <p:ext uri="{D42A27DB-BD31-4B8C-83A1-F6EECF244321}">
                <p14:modId xmlns:p14="http://schemas.microsoft.com/office/powerpoint/2010/main" val="2070572469"/>
              </p:ext>
            </p:extLst>
          </p:nvPr>
        </p:nvGraphicFramePr>
        <p:xfrm>
          <a:off x="2386931" y="2962140"/>
          <a:ext cx="3744000" cy="2767012"/>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211011509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 y="-1"/>
            <a:ext cx="4667681" cy="3492000"/>
          </a:xfrm>
          <a:prstGeom prst="rect">
            <a:avLst/>
          </a:prstGeom>
        </p:spPr>
      </p:pic>
      <p:sp>
        <p:nvSpPr>
          <p:cNvPr id="3" name="矩形 2"/>
          <p:cNvSpPr/>
          <p:nvPr/>
        </p:nvSpPr>
        <p:spPr>
          <a:xfrm>
            <a:off x="779377" y="3491999"/>
            <a:ext cx="3108921" cy="369332"/>
          </a:xfrm>
          <a:prstGeom prst="rect">
            <a:avLst/>
          </a:prstGeom>
        </p:spPr>
        <p:txBody>
          <a:bodyPr wrap="square">
            <a:spAutoFit/>
          </a:bodyPr>
          <a:lstStyle/>
          <a:p>
            <a:r>
              <a:rPr lang="en-US" dirty="0">
                <a:solidFill>
                  <a:srgbClr val="131413"/>
                </a:solidFill>
                <a:latin typeface="Times New Roman" panose="02020603050405020304" pitchFamily="18" charset="0"/>
                <a:cs typeface="Times New Roman" panose="02020603050405020304" pitchFamily="18" charset="0"/>
              </a:rPr>
              <a:t>SHARC reaction chamber</a:t>
            </a:r>
            <a:endParaRPr lang="en-US" dirty="0">
              <a:latin typeface="Times New Roman" panose="02020603050405020304" pitchFamily="18" charset="0"/>
              <a:cs typeface="Times New Roman" panose="02020603050405020304" pitchFamily="18" charset="0"/>
            </a:endParaRPr>
          </a:p>
        </p:txBody>
      </p:sp>
      <p:sp>
        <p:nvSpPr>
          <p:cNvPr id="4" name="矩形 3"/>
          <p:cNvSpPr/>
          <p:nvPr/>
        </p:nvSpPr>
        <p:spPr>
          <a:xfrm>
            <a:off x="-2" y="3861331"/>
            <a:ext cx="9144002" cy="1815882"/>
          </a:xfrm>
          <a:prstGeom prst="rect">
            <a:avLst/>
          </a:prstGeom>
        </p:spPr>
        <p:txBody>
          <a:bodyPr wrap="square">
            <a:spAutoFit/>
          </a:bodyPr>
          <a:lstStyle/>
          <a:p>
            <a:r>
              <a:rPr lang="en-US" sz="1600" dirty="0">
                <a:solidFill>
                  <a:srgbClr val="000000"/>
                </a:solidFill>
                <a:latin typeface="Times New Roman" panose="02020603050405020304" pitchFamily="18" charset="0"/>
                <a:cs typeface="Times New Roman" panose="02020603050405020304" pitchFamily="18" charset="0"/>
              </a:rPr>
              <a:t>SHARC: Silicon Highly-segmented Array for Reactions and </a:t>
            </a:r>
            <a:r>
              <a:rPr lang="en-US" sz="1600" dirty="0">
                <a:latin typeface="Times New Roman" panose="02020603050405020304" pitchFamily="18" charset="0"/>
                <a:cs typeface="Times New Roman" panose="02020603050405020304" pitchFamily="18" charset="0"/>
              </a:rPr>
              <a:t>Coulomb excitation </a:t>
            </a:r>
            <a:r>
              <a:rPr lang="en-US" sz="1600" dirty="0">
                <a:solidFill>
                  <a:srgbClr val="000000"/>
                </a:solidFill>
                <a:latin typeface="Times New Roman" panose="02020603050405020304" pitchFamily="18" charset="0"/>
                <a:cs typeface="Times New Roman" panose="02020603050405020304" pitchFamily="18" charset="0"/>
              </a:rPr>
              <a:t>used in conjunction with the TIGRESS γ-ray spectrometer.</a:t>
            </a:r>
          </a:p>
          <a:p>
            <a:r>
              <a:rPr lang="en-US" sz="1600" dirty="0">
                <a:solidFill>
                  <a:srgbClr val="000000"/>
                </a:solidFill>
                <a:latin typeface="Times New Roman" panose="02020603050405020304" pitchFamily="18" charset="0"/>
                <a:cs typeface="Times New Roman" panose="02020603050405020304" pitchFamily="18" charset="0"/>
              </a:rPr>
              <a:t>12 clover detectors were used.</a:t>
            </a:r>
          </a:p>
          <a:p>
            <a:r>
              <a:rPr lang="en-US" sz="1600" dirty="0">
                <a:latin typeface="Times New Roman" panose="02020603050405020304" pitchFamily="18" charset="0"/>
                <a:cs typeface="Times New Roman" panose="02020603050405020304" pitchFamily="18" charset="0"/>
              </a:rPr>
              <a:t>For CD detectors, we use the 4-quadrant Micron-QQQ2 annular detectors. Each detector quadrant is segmented in 16 rings and 24 radial sectors.</a:t>
            </a:r>
          </a:p>
          <a:p>
            <a:r>
              <a:rPr lang="en-US" sz="1600" dirty="0">
                <a:latin typeface="Times New Roman" panose="02020603050405020304" pitchFamily="18" charset="0"/>
                <a:cs typeface="Times New Roman" panose="02020603050405020304" pitchFamily="18" charset="0"/>
              </a:rPr>
              <a:t>These QQQ2 detectors may, if necessary, be utilized in a ∆E-E configuration with the Micron-QQQ1 annular pad detector.</a:t>
            </a:r>
          </a:p>
        </p:txBody>
      </p:sp>
      <p:pic>
        <p:nvPicPr>
          <p:cNvPr id="5" name="图片 4"/>
          <p:cNvPicPr>
            <a:picLocks noChangeAspect="1"/>
          </p:cNvPicPr>
          <p:nvPr/>
        </p:nvPicPr>
        <p:blipFill>
          <a:blip r:embed="rId3"/>
          <a:stretch>
            <a:fillRect/>
          </a:stretch>
        </p:blipFill>
        <p:spPr>
          <a:xfrm>
            <a:off x="4644000" y="1975"/>
            <a:ext cx="4500000" cy="3490024"/>
          </a:xfrm>
          <a:prstGeom prst="rect">
            <a:avLst/>
          </a:prstGeom>
        </p:spPr>
      </p:pic>
      <p:sp>
        <p:nvSpPr>
          <p:cNvPr id="7" name="矩形 6"/>
          <p:cNvSpPr/>
          <p:nvPr/>
        </p:nvSpPr>
        <p:spPr>
          <a:xfrm>
            <a:off x="0" y="6273225"/>
            <a:ext cx="4762842" cy="584775"/>
          </a:xfrm>
          <a:prstGeom prst="rect">
            <a:avLst/>
          </a:prstGeom>
        </p:spPr>
        <p:txBody>
          <a:bodyPr wrap="none">
            <a:spAutoFit/>
          </a:bodyPr>
          <a:lstStyle/>
          <a:p>
            <a:r>
              <a:rPr lang="en-US" sz="1600" dirty="0">
                <a:solidFill>
                  <a:srgbClr val="002060"/>
                </a:solidFill>
                <a:latin typeface="Times New Roman" panose="02020603050405020304" pitchFamily="18" charset="0"/>
                <a:cs typeface="Times New Roman" panose="02020603050405020304" pitchFamily="18" charset="0"/>
              </a:rPr>
              <a:t>C. </a:t>
            </a:r>
            <a:r>
              <a:rPr lang="en-US" sz="1600" dirty="0" err="1">
                <a:solidFill>
                  <a:srgbClr val="002060"/>
                </a:solidFill>
                <a:latin typeface="Times New Roman" panose="02020603050405020304" pitchFamily="18" charset="0"/>
                <a:cs typeface="Times New Roman" panose="02020603050405020304" pitchFamily="18" charset="0"/>
              </a:rPr>
              <a:t>Aa</a:t>
            </a:r>
            <a:r>
              <a:rPr lang="en-US" sz="1600" dirty="0">
                <a:solidFill>
                  <a:srgbClr val="002060"/>
                </a:solidFill>
                <a:latin typeface="Times New Roman" panose="02020603050405020304" pitchFamily="18" charset="0"/>
                <a:cs typeface="Times New Roman" panose="02020603050405020304" pitchFamily="18" charset="0"/>
              </a:rPr>
              <a:t>. </a:t>
            </a:r>
            <a:r>
              <a:rPr lang="en-US" sz="1600" dirty="0" err="1">
                <a:solidFill>
                  <a:srgbClr val="002060"/>
                </a:solidFill>
                <a:latin typeface="Times New Roman" panose="02020603050405020304" pitchFamily="18" charset="0"/>
                <a:cs typeface="Times New Roman" panose="02020603050405020304" pitchFamily="18" charset="0"/>
              </a:rPr>
              <a:t>Diget</a:t>
            </a:r>
            <a:r>
              <a:rPr lang="en-US" sz="1600" dirty="0">
                <a:solidFill>
                  <a:srgbClr val="002060"/>
                </a:solidFill>
                <a:latin typeface="Times New Roman" panose="02020603050405020304" pitchFamily="18" charset="0"/>
                <a:cs typeface="Times New Roman" panose="02020603050405020304" pitchFamily="18" charset="0"/>
              </a:rPr>
              <a:t> et al., J. </a:t>
            </a:r>
            <a:r>
              <a:rPr lang="en-US" sz="1600" dirty="0" err="1">
                <a:solidFill>
                  <a:srgbClr val="002060"/>
                </a:solidFill>
                <a:latin typeface="Times New Roman" panose="02020603050405020304" pitchFamily="18" charset="0"/>
                <a:cs typeface="Times New Roman" panose="02020603050405020304" pitchFamily="18" charset="0"/>
              </a:rPr>
              <a:t>Instrum</a:t>
            </a:r>
            <a:r>
              <a:rPr lang="en-US" sz="1600" dirty="0">
                <a:solidFill>
                  <a:srgbClr val="002060"/>
                </a:solidFill>
                <a:latin typeface="Times New Roman" panose="02020603050405020304" pitchFamily="18" charset="0"/>
                <a:cs typeface="Times New Roman" panose="02020603050405020304" pitchFamily="18" charset="0"/>
              </a:rPr>
              <a:t>. 6, 02005 (2011).</a:t>
            </a:r>
          </a:p>
          <a:p>
            <a:r>
              <a:rPr lang="en-US" sz="1600" dirty="0">
                <a:solidFill>
                  <a:srgbClr val="002060"/>
                </a:solidFill>
                <a:latin typeface="Times New Roman" panose="02020603050405020304" pitchFamily="18" charset="0"/>
                <a:cs typeface="Times New Roman" panose="02020603050405020304" pitchFamily="18" charset="0"/>
              </a:rPr>
              <a:t>G. Hackman et al., Hyperfine Interact. 225, 241 (2014).</a:t>
            </a:r>
          </a:p>
        </p:txBody>
      </p:sp>
    </p:spTree>
    <p:extLst>
      <p:ext uri="{BB962C8B-B14F-4D97-AF65-F5344CB8AC3E}">
        <p14:creationId xmlns:p14="http://schemas.microsoft.com/office/powerpoint/2010/main" val="332000722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7810500" cy="2552700"/>
          </a:xfrm>
          <a:prstGeom prst="rect">
            <a:avLst/>
          </a:prstGeom>
        </p:spPr>
      </p:pic>
      <p:sp>
        <p:nvSpPr>
          <p:cNvPr id="3" name="矩形 2"/>
          <p:cNvSpPr/>
          <p:nvPr/>
        </p:nvSpPr>
        <p:spPr>
          <a:xfrm>
            <a:off x="5572590" y="2651906"/>
            <a:ext cx="857927"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QQQ2 </a:t>
            </a:r>
            <a:endParaRPr lang="en-US" dirty="0"/>
          </a:p>
        </p:txBody>
      </p:sp>
      <p:sp>
        <p:nvSpPr>
          <p:cNvPr id="4" name="矩形 3"/>
          <p:cNvSpPr/>
          <p:nvPr/>
        </p:nvSpPr>
        <p:spPr>
          <a:xfrm>
            <a:off x="1489988" y="2552700"/>
            <a:ext cx="857927"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QQQ1 </a:t>
            </a:r>
            <a:endParaRPr lang="en-US" dirty="0"/>
          </a:p>
        </p:txBody>
      </p:sp>
      <p:sp>
        <p:nvSpPr>
          <p:cNvPr id="5" name="矩形 4"/>
          <p:cNvSpPr/>
          <p:nvPr/>
        </p:nvSpPr>
        <p:spPr>
          <a:xfrm>
            <a:off x="4844826" y="3120444"/>
            <a:ext cx="2313454" cy="369332"/>
          </a:xfrm>
          <a:prstGeom prst="rect">
            <a:avLst/>
          </a:prstGeom>
        </p:spPr>
        <p:txBody>
          <a:bodyPr wrap="none">
            <a:spAutoFit/>
          </a:bodyPr>
          <a:lstStyle/>
          <a:p>
            <a:r>
              <a:rPr lang="en-US" altLang="zh-CN" dirty="0">
                <a:latin typeface="Times New Roman" panose="02020603050405020304" pitchFamily="18" charset="0"/>
                <a:cs typeface="Times New Roman" panose="02020603050405020304" pitchFamily="18" charset="0"/>
              </a:rPr>
              <a:t>16 sectors and 24 rings</a:t>
            </a:r>
            <a:endParaRPr lang="en-US" dirty="0"/>
          </a:p>
        </p:txBody>
      </p:sp>
      <p:sp>
        <p:nvSpPr>
          <p:cNvPr id="6" name="文本框 5"/>
          <p:cNvSpPr txBox="1"/>
          <p:nvPr/>
        </p:nvSpPr>
        <p:spPr>
          <a:xfrm>
            <a:off x="5772965" y="3588982"/>
            <a:ext cx="506870" cy="400110"/>
          </a:xfrm>
          <a:prstGeom prst="rect">
            <a:avLst/>
          </a:prstGeom>
          <a:noFill/>
        </p:spPr>
        <p:txBody>
          <a:bodyPr wrap="none" rtlCol="0">
            <a:spAutoFit/>
          </a:bodyPr>
          <a:lstStyle/>
          <a:p>
            <a:r>
              <a:rPr lang="en-US" altLang="zh-CN" sz="2000" dirty="0">
                <a:latin typeface="Times New Roman" panose="02020603050405020304" pitchFamily="18" charset="0"/>
                <a:ea typeface="Tahoma" panose="020B0604030504040204" pitchFamily="34" charset="0"/>
                <a:cs typeface="Times New Roman" panose="02020603050405020304" pitchFamily="18" charset="0"/>
              </a:rPr>
              <a:t>Δ</a:t>
            </a:r>
            <a:r>
              <a:rPr lang="en-US" altLang="zh-CN" sz="2000" i="1" dirty="0">
                <a:latin typeface="Times New Roman" panose="02020603050405020304" pitchFamily="18" charset="0"/>
                <a:ea typeface="Tahoma" panose="020B0604030504040204" pitchFamily="34" charset="0"/>
                <a:cs typeface="Times New Roman" panose="02020603050405020304" pitchFamily="18" charset="0"/>
              </a:rPr>
              <a:t>E</a:t>
            </a:r>
            <a:endParaRPr lang="en-US" sz="2000" i="1" dirty="0">
              <a:latin typeface="Times New Roman" panose="02020603050405020304" pitchFamily="18" charset="0"/>
              <a:ea typeface="Tahoma" panose="020B0604030504040204" pitchFamily="34" charset="0"/>
              <a:cs typeface="Times New Roman" panose="02020603050405020304" pitchFamily="18" charset="0"/>
            </a:endParaRPr>
          </a:p>
        </p:txBody>
      </p:sp>
      <p:sp>
        <p:nvSpPr>
          <p:cNvPr id="7" name="文本框 6"/>
          <p:cNvSpPr txBox="1"/>
          <p:nvPr/>
        </p:nvSpPr>
        <p:spPr>
          <a:xfrm>
            <a:off x="1690363" y="3588982"/>
            <a:ext cx="341760" cy="400110"/>
          </a:xfrm>
          <a:prstGeom prst="rect">
            <a:avLst/>
          </a:prstGeom>
          <a:noFill/>
        </p:spPr>
        <p:txBody>
          <a:bodyPr wrap="none" rtlCol="0">
            <a:spAutoFit/>
          </a:bodyPr>
          <a:lstStyle/>
          <a:p>
            <a:r>
              <a:rPr lang="en-US" altLang="zh-CN" sz="2000" i="1" dirty="0">
                <a:latin typeface="Times New Roman" panose="02020603050405020304" pitchFamily="18" charset="0"/>
                <a:ea typeface="Tahoma" panose="020B0604030504040204" pitchFamily="34" charset="0"/>
                <a:cs typeface="Times New Roman" panose="02020603050405020304" pitchFamily="18" charset="0"/>
              </a:rPr>
              <a:t>E</a:t>
            </a:r>
            <a:endParaRPr lang="en-US" sz="2000" i="1" dirty="0">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395286351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 y="0"/>
            <a:ext cx="4621101" cy="3466792"/>
          </a:xfrm>
          <a:prstGeom prst="rect">
            <a:avLst/>
          </a:prstGeom>
        </p:spPr>
      </p:pic>
      <p:sp>
        <p:nvSpPr>
          <p:cNvPr id="4" name="矩形 3"/>
          <p:cNvSpPr/>
          <p:nvPr/>
        </p:nvSpPr>
        <p:spPr>
          <a:xfrm>
            <a:off x="1" y="3491217"/>
            <a:ext cx="4457700" cy="830997"/>
          </a:xfrm>
          <a:prstGeom prst="rect">
            <a:avLst/>
          </a:prstGeom>
        </p:spPr>
        <p:txBody>
          <a:bodyPr wrap="square">
            <a:spAutoFit/>
          </a:bodyPr>
          <a:lstStyle/>
          <a:p>
            <a:pPr algn="just"/>
            <a:r>
              <a:rPr lang="en-US" altLang="zh-CN" sz="1600" dirty="0">
                <a:solidFill>
                  <a:srgbClr val="131413"/>
                </a:solidFill>
                <a:latin typeface="Times New Roman" panose="02020603050405020304" pitchFamily="18" charset="0"/>
                <a:cs typeface="Times New Roman" panose="02020603050405020304" pitchFamily="18" charset="0"/>
              </a:rPr>
              <a:t>One</a:t>
            </a:r>
            <a:r>
              <a:rPr lang="en-US" sz="1600" dirty="0">
                <a:solidFill>
                  <a:srgbClr val="131413"/>
                </a:solidFill>
                <a:latin typeface="Times New Roman" panose="02020603050405020304" pitchFamily="18" charset="0"/>
                <a:cs typeface="Times New Roman" panose="02020603050405020304" pitchFamily="18" charset="0"/>
              </a:rPr>
              <a:t> CD-S3 silicon detector mounted downstream of the target location with a blank collimator plate in place of an upstream detector.</a:t>
            </a:r>
            <a:endParaRPr lang="en-US" sz="1600" dirty="0">
              <a:latin typeface="Times New Roman" panose="02020603050405020304" pitchFamily="18" charset="0"/>
              <a:cs typeface="Times New Roman" panose="02020603050405020304" pitchFamily="18" charset="0"/>
            </a:endParaRPr>
          </a:p>
        </p:txBody>
      </p:sp>
      <p:sp>
        <p:nvSpPr>
          <p:cNvPr id="6" name="矩形 5"/>
          <p:cNvSpPr/>
          <p:nvPr/>
        </p:nvSpPr>
        <p:spPr>
          <a:xfrm>
            <a:off x="-2" y="4910146"/>
            <a:ext cx="9144001" cy="584775"/>
          </a:xfrm>
          <a:prstGeom prst="rect">
            <a:avLst/>
          </a:prstGeom>
        </p:spPr>
        <p:txBody>
          <a:bodyPr wrap="square">
            <a:spAutoFit/>
          </a:bodyPr>
          <a:lstStyle/>
          <a:p>
            <a:pPr algn="just"/>
            <a:r>
              <a:rPr lang="en-US" sz="1600" dirty="0">
                <a:solidFill>
                  <a:srgbClr val="131413"/>
                </a:solidFill>
                <a:latin typeface="Times New Roman" panose="02020603050405020304" pitchFamily="18" charset="0"/>
                <a:cs typeface="Times New Roman" panose="02020603050405020304" pitchFamily="18" charset="0"/>
              </a:rPr>
              <a:t>The target chamber vacuum vessel is made of aluminum and has an outer radius of 102 mm and thickness of 1.5 mm.</a:t>
            </a:r>
            <a:endParaRPr lang="en-US" sz="1600" dirty="0">
              <a:latin typeface="Times New Roman" panose="02020603050405020304" pitchFamily="18" charset="0"/>
              <a:cs typeface="Times New Roman" panose="02020603050405020304" pitchFamily="18" charset="0"/>
            </a:endParaRPr>
          </a:p>
        </p:txBody>
      </p:sp>
      <p:pic>
        <p:nvPicPr>
          <p:cNvPr id="7" name="图片 6"/>
          <p:cNvPicPr>
            <a:picLocks noChangeAspect="1"/>
          </p:cNvPicPr>
          <p:nvPr/>
        </p:nvPicPr>
        <p:blipFill>
          <a:blip r:embed="rId3"/>
          <a:stretch>
            <a:fillRect/>
          </a:stretch>
        </p:blipFill>
        <p:spPr>
          <a:xfrm>
            <a:off x="4716001" y="0"/>
            <a:ext cx="4428000" cy="3466792"/>
          </a:xfrm>
          <a:prstGeom prst="rect">
            <a:avLst/>
          </a:prstGeom>
        </p:spPr>
      </p:pic>
      <p:sp>
        <p:nvSpPr>
          <p:cNvPr id="8" name="矩形 7"/>
          <p:cNvSpPr/>
          <p:nvPr/>
        </p:nvSpPr>
        <p:spPr>
          <a:xfrm>
            <a:off x="4889500" y="3491217"/>
            <a:ext cx="4254501" cy="584775"/>
          </a:xfrm>
          <a:prstGeom prst="rect">
            <a:avLst/>
          </a:prstGeom>
        </p:spPr>
        <p:txBody>
          <a:bodyPr wrap="square">
            <a:spAutoFit/>
          </a:bodyPr>
          <a:lstStyle/>
          <a:p>
            <a:r>
              <a:rPr lang="en-US" sz="1600" dirty="0">
                <a:solidFill>
                  <a:srgbClr val="000000"/>
                </a:solidFill>
                <a:latin typeface="Times New Roman" panose="02020603050405020304" pitchFamily="18" charset="0"/>
                <a:cs typeface="Times New Roman" panose="02020603050405020304" pitchFamily="18" charset="0"/>
              </a:rPr>
              <a:t>One 150 </a:t>
            </a:r>
            <a:r>
              <a:rPr lang="en-US" altLang="zh-CN" sz="1600" dirty="0">
                <a:solidFill>
                  <a:srgbClr val="000000"/>
                </a:solidFill>
                <a:latin typeface="Times New Roman" panose="02020603050405020304" pitchFamily="18" charset="0"/>
                <a:cs typeface="Times New Roman" panose="02020603050405020304" pitchFamily="18" charset="0"/>
              </a:rPr>
              <a:t>μm</a:t>
            </a:r>
            <a:r>
              <a:rPr lang="en-US" sz="1600" dirty="0">
                <a:solidFill>
                  <a:srgbClr val="000000"/>
                </a:solidFill>
                <a:latin typeface="Times New Roman" panose="02020603050405020304" pitchFamily="18" charset="0"/>
                <a:cs typeface="Times New Roman" panose="02020603050405020304" pitchFamily="18" charset="0"/>
              </a:rPr>
              <a:t> thick CD-S2 silicon detector </a:t>
            </a:r>
            <a:r>
              <a:rPr lang="en-US" sz="1600" dirty="0">
                <a:solidFill>
                  <a:srgbClr val="131413"/>
                </a:solidFill>
                <a:latin typeface="Times New Roman" panose="02020603050405020304" pitchFamily="18" charset="0"/>
                <a:cs typeface="Times New Roman" panose="02020603050405020304" pitchFamily="18" charset="0"/>
              </a:rPr>
              <a:t>mounted in its target chamber.</a:t>
            </a:r>
            <a:endParaRPr lang="en-US" sz="1600" dirty="0">
              <a:latin typeface="Times New Roman" panose="02020603050405020304" pitchFamily="18" charset="0"/>
              <a:cs typeface="Times New Roman" panose="02020603050405020304" pitchFamily="18" charset="0"/>
            </a:endParaRPr>
          </a:p>
        </p:txBody>
      </p:sp>
      <p:sp>
        <p:nvSpPr>
          <p:cNvPr id="10" name="矩形 9"/>
          <p:cNvSpPr/>
          <p:nvPr/>
        </p:nvSpPr>
        <p:spPr>
          <a:xfrm>
            <a:off x="0" y="4392153"/>
            <a:ext cx="9144000" cy="338554"/>
          </a:xfrm>
          <a:prstGeom prst="rect">
            <a:avLst/>
          </a:prstGeom>
        </p:spPr>
        <p:txBody>
          <a:bodyPr wrap="square">
            <a:spAutoFit/>
          </a:bodyPr>
          <a:lstStyle/>
          <a:p>
            <a:r>
              <a:rPr lang="en-US" sz="1600" dirty="0">
                <a:latin typeface="Times New Roman" panose="02020603050405020304" pitchFamily="18" charset="0"/>
                <a:cs typeface="Times New Roman" panose="02020603050405020304" pitchFamily="18" charset="0"/>
              </a:rPr>
              <a:t>The active outer and inner diameters for S2 are 70 mm and 22 mm, respectively, and the same for S3.</a:t>
            </a:r>
          </a:p>
        </p:txBody>
      </p:sp>
      <p:sp>
        <p:nvSpPr>
          <p:cNvPr id="5" name="矩形 4"/>
          <p:cNvSpPr/>
          <p:nvPr/>
        </p:nvSpPr>
        <p:spPr>
          <a:xfrm>
            <a:off x="-2" y="5804729"/>
            <a:ext cx="6438902" cy="830997"/>
          </a:xfrm>
          <a:prstGeom prst="rect">
            <a:avLst/>
          </a:prstGeom>
        </p:spPr>
        <p:txBody>
          <a:bodyPr wrap="square">
            <a:spAutoFit/>
          </a:bodyPr>
          <a:lstStyle/>
          <a:p>
            <a:r>
              <a:rPr lang="en-US" sz="1600" dirty="0">
                <a:solidFill>
                  <a:srgbClr val="002060"/>
                </a:solidFill>
                <a:latin typeface="Times New Roman" panose="02020603050405020304" pitchFamily="18" charset="0"/>
                <a:cs typeface="Times New Roman" panose="02020603050405020304" pitchFamily="18" charset="0"/>
              </a:rPr>
              <a:t>G. Hackman et al., Hyperfine Interact. 225, 241 (2014).</a:t>
            </a:r>
          </a:p>
          <a:p>
            <a:r>
              <a:rPr lang="en-US" sz="1600" dirty="0">
                <a:solidFill>
                  <a:srgbClr val="002060"/>
                </a:solidFill>
                <a:latin typeface="Times New Roman" panose="02020603050405020304" pitchFamily="18" charset="0"/>
                <a:cs typeface="Times New Roman" panose="02020603050405020304" pitchFamily="18" charset="0"/>
              </a:rPr>
              <a:t>G. C. Ball et al., Nucl. Phys. A 787, 118 (2007).</a:t>
            </a:r>
          </a:p>
          <a:p>
            <a:r>
              <a:rPr lang="en-US" sz="1600" dirty="0">
                <a:solidFill>
                  <a:srgbClr val="002060"/>
                </a:solidFill>
                <a:latin typeface="Times New Roman" panose="02020603050405020304" pitchFamily="18" charset="0"/>
                <a:cs typeface="Times New Roman" panose="02020603050405020304" pitchFamily="18" charset="0"/>
              </a:rPr>
              <a:t>P. E. Garrett et al., Nucl. </a:t>
            </a:r>
            <a:r>
              <a:rPr lang="en-US" sz="1600" dirty="0" err="1">
                <a:solidFill>
                  <a:srgbClr val="002060"/>
                </a:solidFill>
                <a:latin typeface="Times New Roman" panose="02020603050405020304" pitchFamily="18" charset="0"/>
                <a:cs typeface="Times New Roman" panose="02020603050405020304" pitchFamily="18" charset="0"/>
              </a:rPr>
              <a:t>Instrum</a:t>
            </a:r>
            <a:r>
              <a:rPr lang="en-US" sz="1600" dirty="0">
                <a:solidFill>
                  <a:srgbClr val="002060"/>
                </a:solidFill>
                <a:latin typeface="Times New Roman" panose="02020603050405020304" pitchFamily="18" charset="0"/>
                <a:cs typeface="Times New Roman" panose="02020603050405020304" pitchFamily="18" charset="0"/>
              </a:rPr>
              <a:t>. Methods Phys. Res. B 261, 1084 (2007).</a:t>
            </a:r>
          </a:p>
        </p:txBody>
      </p:sp>
      <p:sp>
        <p:nvSpPr>
          <p:cNvPr id="12" name="矩形 11"/>
          <p:cNvSpPr/>
          <p:nvPr/>
        </p:nvSpPr>
        <p:spPr>
          <a:xfrm>
            <a:off x="4716001" y="0"/>
            <a:ext cx="1121782" cy="369332"/>
          </a:xfrm>
          <a:prstGeom prst="rect">
            <a:avLst/>
          </a:prstGeom>
        </p:spPr>
        <p:txBody>
          <a:bodyPr wrap="none">
            <a:spAutoFit/>
          </a:bodyPr>
          <a:lstStyle/>
          <a:p>
            <a:r>
              <a:rPr lang="en-US" dirty="0">
                <a:solidFill>
                  <a:schemeClr val="bg1"/>
                </a:solidFill>
              </a:rPr>
              <a:t>BAMBINO</a:t>
            </a:r>
          </a:p>
        </p:txBody>
      </p:sp>
      <p:sp>
        <p:nvSpPr>
          <p:cNvPr id="2" name="矩形 1"/>
          <p:cNvSpPr/>
          <p:nvPr/>
        </p:nvSpPr>
        <p:spPr>
          <a:xfrm>
            <a:off x="5028662" y="5898187"/>
            <a:ext cx="4115337" cy="369332"/>
          </a:xfrm>
          <a:prstGeom prst="rect">
            <a:avLst/>
          </a:prstGeom>
        </p:spPr>
        <p:txBody>
          <a:bodyPr wrap="square">
            <a:spAutoFit/>
          </a:bodyPr>
          <a:lstStyle/>
          <a:p>
            <a:pPr algn="ctr"/>
            <a:r>
              <a:rPr lang="en-US" dirty="0">
                <a:solidFill>
                  <a:srgbClr val="131413"/>
                </a:solidFill>
                <a:latin typeface="Times New Roman" panose="02020603050405020304" pitchFamily="18" charset="0"/>
                <a:ea typeface="Tahoma" panose="020B0604030504040204" pitchFamily="34" charset="0"/>
                <a:cs typeface="Times New Roman" panose="02020603050405020304" pitchFamily="18" charset="0"/>
              </a:rPr>
              <a:t>BAMBINO facility installed at TIGRESS</a:t>
            </a:r>
            <a:endParaRPr lang="en-US" dirty="0">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56220112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3423451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7798729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33474"/>
          </a:xfrm>
          <a:prstGeom prst="rect">
            <a:avLst/>
          </a:prstGeom>
        </p:spPr>
      </p:pic>
    </p:spTree>
    <p:extLst>
      <p:ext uri="{BB962C8B-B14F-4D97-AF65-F5344CB8AC3E}">
        <p14:creationId xmlns:p14="http://schemas.microsoft.com/office/powerpoint/2010/main" val="337100034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0"/>
            <a:ext cx="4353060" cy="5537093"/>
          </a:xfrm>
          <a:prstGeom prst="rect">
            <a:avLst/>
          </a:prstGeom>
        </p:spPr>
      </p:pic>
      <p:pic>
        <p:nvPicPr>
          <p:cNvPr id="3" name="图片 2"/>
          <p:cNvPicPr>
            <a:picLocks noChangeAspect="1"/>
          </p:cNvPicPr>
          <p:nvPr/>
        </p:nvPicPr>
        <p:blipFill>
          <a:blip r:embed="rId3"/>
          <a:stretch>
            <a:fillRect/>
          </a:stretch>
        </p:blipFill>
        <p:spPr>
          <a:xfrm>
            <a:off x="4348939" y="0"/>
            <a:ext cx="4795061" cy="2884868"/>
          </a:xfrm>
          <a:prstGeom prst="rect">
            <a:avLst/>
          </a:prstGeom>
        </p:spPr>
      </p:pic>
      <p:sp>
        <p:nvSpPr>
          <p:cNvPr id="4" name="文本框 3"/>
          <p:cNvSpPr txBox="1"/>
          <p:nvPr/>
        </p:nvSpPr>
        <p:spPr>
          <a:xfrm>
            <a:off x="4768127" y="3195318"/>
            <a:ext cx="4270721" cy="2031325"/>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S3: 32 sectors and 24 rings</a:t>
            </a:r>
          </a:p>
          <a:p>
            <a:r>
              <a:rPr lang="en-US" altLang="zh-CN" dirty="0">
                <a:latin typeface="Times New Roman" panose="02020603050405020304" pitchFamily="18" charset="0"/>
                <a:cs typeface="Times New Roman" panose="02020603050405020304" pitchFamily="18" charset="0"/>
              </a:rPr>
              <a:t>S2: 16 sectors and 48 rings</a:t>
            </a:r>
          </a:p>
          <a:p>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Diameter of the central hole: 20 mm</a:t>
            </a:r>
          </a:p>
          <a:p>
            <a:r>
              <a:rPr lang="en-US" altLang="zh-CN" dirty="0">
                <a:latin typeface="Times New Roman" panose="02020603050405020304" pitchFamily="18" charset="0"/>
                <a:cs typeface="Times New Roman" panose="02020603050405020304" pitchFamily="18" charset="0"/>
              </a:rPr>
              <a:t>Diameter of outer rings: 70 mm</a:t>
            </a:r>
          </a:p>
          <a:p>
            <a:r>
              <a:rPr lang="en-US" altLang="zh-CN" dirty="0">
                <a:latin typeface="Times New Roman" panose="02020603050405020304" pitchFamily="18" charset="0"/>
                <a:cs typeface="Times New Roman" panose="02020603050405020304" pitchFamily="18" charset="0"/>
              </a:rPr>
              <a:t>Dimension of chip: 76 mm</a:t>
            </a:r>
          </a:p>
          <a:p>
            <a:r>
              <a:rPr lang="en-US" altLang="zh-CN" dirty="0">
                <a:latin typeface="Times New Roman" panose="02020603050405020304" pitchFamily="18" charset="0"/>
                <a:cs typeface="Times New Roman" panose="02020603050405020304" pitchFamily="18" charset="0"/>
              </a:rPr>
              <a:t>In 2012, S3 300 μm ~</a:t>
            </a:r>
            <a:r>
              <a:rPr lang="zh-CN" altLang="en-US"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200,000 (~$30,000)</a:t>
            </a:r>
          </a:p>
        </p:txBody>
      </p:sp>
    </p:spTree>
    <p:extLst>
      <p:ext uri="{BB962C8B-B14F-4D97-AF65-F5344CB8AC3E}">
        <p14:creationId xmlns:p14="http://schemas.microsoft.com/office/powerpoint/2010/main" val="8914428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箭头 1"/>
          <p:cNvSpPr/>
          <p:nvPr/>
        </p:nvSpPr>
        <p:spPr>
          <a:xfrm rot="16200000">
            <a:off x="4451666" y="1991210"/>
            <a:ext cx="1079505" cy="237565"/>
          </a:xfrm>
          <a:prstGeom prst="notchedRightArrow">
            <a:avLst/>
          </a:prstGeom>
          <a:gradFill flip="none" rotWithShape="1">
            <a:gsLst>
              <a:gs pos="0">
                <a:schemeClr val="accent1">
                  <a:lumMod val="5000"/>
                  <a:lumOff val="95000"/>
                </a:schemeClr>
              </a:gs>
              <a:gs pos="71000">
                <a:srgbClr val="FF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786224" y="2724425"/>
            <a:ext cx="990600" cy="990600"/>
          </a:xfrm>
          <a:prstGeom prst="ellipse">
            <a:avLst/>
          </a:prstGeom>
          <a:gradFill flip="none" rotWithShape="1">
            <a:gsLst>
              <a:gs pos="0">
                <a:schemeClr val="bg1"/>
              </a:gs>
              <a:gs pos="81000">
                <a:schemeClr val="accent6">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endParaRPr>
          </a:p>
        </p:txBody>
      </p:sp>
      <p:sp>
        <p:nvSpPr>
          <p:cNvPr id="4" name="椭圆 3"/>
          <p:cNvSpPr/>
          <p:nvPr/>
        </p:nvSpPr>
        <p:spPr>
          <a:xfrm>
            <a:off x="1352499" y="1533243"/>
            <a:ext cx="308430" cy="308430"/>
          </a:xfrm>
          <a:prstGeom prst="ellipse">
            <a:avLst/>
          </a:prstGeom>
          <a:gradFill flip="none" rotWithShape="1">
            <a:gsLst>
              <a:gs pos="0">
                <a:schemeClr val="bg1"/>
              </a:gs>
              <a:gs pos="81000">
                <a:srgbClr val="00B05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endParaRPr>
          </a:p>
        </p:txBody>
      </p:sp>
      <p:sp>
        <p:nvSpPr>
          <p:cNvPr id="5" name="椭圆 4"/>
          <p:cNvSpPr/>
          <p:nvPr/>
        </p:nvSpPr>
        <p:spPr>
          <a:xfrm>
            <a:off x="1670657" y="4099929"/>
            <a:ext cx="308430" cy="308430"/>
          </a:xfrm>
          <a:prstGeom prst="ellipse">
            <a:avLst/>
          </a:prstGeom>
          <a:gradFill flip="none" rotWithShape="1">
            <a:gsLst>
              <a:gs pos="0">
                <a:schemeClr val="bg1"/>
              </a:gs>
              <a:gs pos="81000">
                <a:srgbClr val="FFC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endParaRPr>
          </a:p>
        </p:txBody>
      </p:sp>
      <p:sp>
        <p:nvSpPr>
          <p:cNvPr id="6" name="燕尾形箭头 5"/>
          <p:cNvSpPr/>
          <p:nvPr/>
        </p:nvSpPr>
        <p:spPr>
          <a:xfrm rot="8785348">
            <a:off x="1947871" y="3774102"/>
            <a:ext cx="842987" cy="237565"/>
          </a:xfrm>
          <a:prstGeom prst="notchedRightArrow">
            <a:avLst/>
          </a:prstGeom>
          <a:gradFill flip="none" rotWithShape="1">
            <a:gsLst>
              <a:gs pos="0">
                <a:schemeClr val="accent1">
                  <a:lumMod val="5000"/>
                  <a:lumOff val="95000"/>
                </a:schemeClr>
              </a:gs>
              <a:gs pos="71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燕尾形箭头 6"/>
          <p:cNvSpPr/>
          <p:nvPr/>
        </p:nvSpPr>
        <p:spPr>
          <a:xfrm rot="13279377">
            <a:off x="1522136" y="2181383"/>
            <a:ext cx="1354260" cy="237565"/>
          </a:xfrm>
          <a:prstGeom prst="notchedRightArrow">
            <a:avLst/>
          </a:prstGeom>
          <a:gradFill flip="none" rotWithShape="1">
            <a:gsLst>
              <a:gs pos="0">
                <a:schemeClr val="accent1">
                  <a:lumMod val="5000"/>
                  <a:lumOff val="95000"/>
                </a:schemeClr>
              </a:gs>
              <a:gs pos="71000">
                <a:srgbClr val="00B050"/>
              </a:gs>
              <a:gs pos="100000">
                <a:srgbClr val="00B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504768" y="2724425"/>
            <a:ext cx="990600" cy="990600"/>
          </a:xfrm>
          <a:prstGeom prst="ellipse">
            <a:avLst/>
          </a:prstGeom>
          <a:gradFill flip="none" rotWithShape="1">
            <a:gsLst>
              <a:gs pos="0">
                <a:schemeClr val="bg1"/>
              </a:gs>
              <a:gs pos="81000">
                <a:srgbClr val="00206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endParaRPr>
          </a:p>
        </p:txBody>
      </p:sp>
      <p:sp>
        <p:nvSpPr>
          <p:cNvPr id="9" name="椭圆 8"/>
          <p:cNvSpPr/>
          <p:nvPr/>
        </p:nvSpPr>
        <p:spPr>
          <a:xfrm>
            <a:off x="4837203" y="1150133"/>
            <a:ext cx="308430" cy="308430"/>
          </a:xfrm>
          <a:prstGeom prst="ellipse">
            <a:avLst/>
          </a:prstGeom>
          <a:gradFill flip="none" rotWithShape="1">
            <a:gsLst>
              <a:gs pos="0">
                <a:schemeClr val="bg1"/>
              </a:gs>
              <a:gs pos="81000">
                <a:srgbClr val="FF0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n w="22225">
                <a:solidFill>
                  <a:schemeClr val="accent2"/>
                </a:solidFill>
                <a:prstDash val="solid"/>
              </a:ln>
              <a:solidFill>
                <a:schemeClr val="accent2">
                  <a:lumMod val="40000"/>
                  <a:lumOff val="60000"/>
                </a:schemeClr>
              </a:solidFill>
            </a:endParaRPr>
          </a:p>
        </p:txBody>
      </p:sp>
      <p:cxnSp>
        <p:nvCxnSpPr>
          <p:cNvPr id="11" name="直接箭头连接符 10"/>
          <p:cNvCxnSpPr/>
          <p:nvPr/>
        </p:nvCxnSpPr>
        <p:spPr>
          <a:xfrm>
            <a:off x="3866740" y="3239180"/>
            <a:ext cx="53502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燕尾形箭头 11"/>
          <p:cNvSpPr/>
          <p:nvPr/>
        </p:nvSpPr>
        <p:spPr>
          <a:xfrm rot="20009598">
            <a:off x="5554911" y="4482550"/>
            <a:ext cx="1079505" cy="237565"/>
          </a:xfrm>
          <a:prstGeom prst="notchedRightArrow">
            <a:avLst/>
          </a:prstGeom>
          <a:gradFill flip="none" rotWithShape="1">
            <a:gsLst>
              <a:gs pos="0">
                <a:schemeClr val="accent1">
                  <a:lumMod val="5000"/>
                  <a:lumOff val="95000"/>
                </a:schemeClr>
              </a:gs>
              <a:gs pos="71000">
                <a:srgbClr val="FF00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046396" y="1140019"/>
            <a:ext cx="954107"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Positron</a:t>
            </a:r>
            <a:endParaRPr lang="en-US" dirty="0">
              <a:latin typeface="Times New Roman" panose="02020603050405020304" pitchFamily="18" charset="0"/>
              <a:cs typeface="Times New Roman" panose="02020603050405020304" pitchFamily="18" charset="0"/>
            </a:endParaRPr>
          </a:p>
        </p:txBody>
      </p:sp>
      <p:sp>
        <p:nvSpPr>
          <p:cNvPr id="23" name="文本框 22"/>
          <p:cNvSpPr txBox="1"/>
          <p:nvPr/>
        </p:nvSpPr>
        <p:spPr>
          <a:xfrm>
            <a:off x="1161870" y="4435069"/>
            <a:ext cx="1005403"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Neutrino</a:t>
            </a:r>
            <a:endParaRPr lang="en-US" dirty="0">
              <a:latin typeface="Times New Roman" panose="02020603050405020304" pitchFamily="18" charset="0"/>
              <a:cs typeface="Times New Roman" panose="02020603050405020304" pitchFamily="18" charset="0"/>
            </a:endParaRPr>
          </a:p>
        </p:txBody>
      </p:sp>
      <p:sp>
        <p:nvSpPr>
          <p:cNvPr id="25" name="文本框 24"/>
          <p:cNvSpPr txBox="1"/>
          <p:nvPr/>
        </p:nvSpPr>
        <p:spPr>
          <a:xfrm>
            <a:off x="4589703" y="705598"/>
            <a:ext cx="800219"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Proton</a:t>
            </a:r>
            <a:endParaRPr lang="en-US" dirty="0">
              <a:latin typeface="Times New Roman" panose="02020603050405020304" pitchFamily="18" charset="0"/>
              <a:cs typeface="Times New Roman" panose="02020603050405020304" pitchFamily="18" charset="0"/>
            </a:endParaRPr>
          </a:p>
        </p:txBody>
      </p:sp>
      <p:sp>
        <p:nvSpPr>
          <p:cNvPr id="29" name="椭圆 28"/>
          <p:cNvSpPr/>
          <p:nvPr/>
        </p:nvSpPr>
        <p:spPr>
          <a:xfrm>
            <a:off x="4504768" y="4558765"/>
            <a:ext cx="990600" cy="990600"/>
          </a:xfrm>
          <a:prstGeom prst="ellipse">
            <a:avLst/>
          </a:prstGeom>
          <a:gradFill flip="none" rotWithShape="1">
            <a:gsLst>
              <a:gs pos="0">
                <a:schemeClr val="bg1"/>
              </a:gs>
              <a:gs pos="81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endParaRPr>
          </a:p>
        </p:txBody>
      </p:sp>
      <p:sp>
        <p:nvSpPr>
          <p:cNvPr id="31" name="文本框 30"/>
          <p:cNvSpPr txBox="1"/>
          <p:nvPr/>
        </p:nvSpPr>
        <p:spPr>
          <a:xfrm>
            <a:off x="4628176" y="5699771"/>
            <a:ext cx="78739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Recoil</a:t>
            </a:r>
            <a:endParaRPr lang="en-US" dirty="0">
              <a:latin typeface="Times New Roman" panose="02020603050405020304" pitchFamily="18" charset="0"/>
              <a:cs typeface="Times New Roman" panose="02020603050405020304" pitchFamily="18" charset="0"/>
            </a:endParaRPr>
          </a:p>
        </p:txBody>
      </p:sp>
      <p:sp>
        <p:nvSpPr>
          <p:cNvPr id="32" name="文本框 31"/>
          <p:cNvSpPr txBox="1"/>
          <p:nvPr/>
        </p:nvSpPr>
        <p:spPr>
          <a:xfrm>
            <a:off x="6062584" y="4158070"/>
            <a:ext cx="2037737" cy="923330"/>
          </a:xfrm>
          <a:prstGeom prst="rect">
            <a:avLst/>
          </a:prstGeom>
          <a:noFill/>
        </p:spPr>
        <p:txBody>
          <a:bodyPr wrap="none" rtlCol="0" anchor="ctr">
            <a:spAutoFit/>
          </a:bodyPr>
          <a:lstStyle/>
          <a:p>
            <a:pPr algn="ctr">
              <a:lnSpc>
                <a:spcPct val="150000"/>
              </a:lnSpc>
            </a:pP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ray    </a:t>
            </a:r>
          </a:p>
          <a:p>
            <a:pPr algn="ctr">
              <a:lnSpc>
                <a:spcPct val="150000"/>
              </a:lnSpc>
            </a:pPr>
            <a:r>
              <a:rPr lang="en-US" dirty="0">
                <a:latin typeface="Times New Roman" panose="02020603050405020304" pitchFamily="18" charset="0"/>
                <a:cs typeface="Times New Roman" panose="02020603050405020304" pitchFamily="18" charset="0"/>
              </a:rPr>
              <a:t>with a Doppler shift</a:t>
            </a:r>
          </a:p>
        </p:txBody>
      </p:sp>
      <p:cxnSp>
        <p:nvCxnSpPr>
          <p:cNvPr id="36" name="直接箭头连接符 35"/>
          <p:cNvCxnSpPr/>
          <p:nvPr/>
        </p:nvCxnSpPr>
        <p:spPr>
          <a:xfrm>
            <a:off x="4991418" y="3892884"/>
            <a:ext cx="0" cy="5154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5598375" y="3035059"/>
            <a:ext cx="1043876"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Daughter</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7880083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9144000" cy="6740307"/>
          </a:xfrm>
          <a:prstGeom prst="rect">
            <a:avLst/>
          </a:prstGeom>
        </p:spPr>
        <p:txBody>
          <a:bodyPr wrap="square">
            <a:spAutoFit/>
          </a:bodyPr>
          <a:lstStyle/>
          <a:p>
            <a:r>
              <a:rPr lang="en-US" dirty="0"/>
              <a:t>Dear spokespersons of S2039, </a:t>
            </a:r>
          </a:p>
          <a:p>
            <a:endParaRPr lang="en-US" dirty="0"/>
          </a:p>
          <a:p>
            <a:r>
              <a:rPr lang="en-US" dirty="0"/>
              <a:t>The SAP-EEC committee has questions regarding your proposal. </a:t>
            </a:r>
          </a:p>
          <a:p>
            <a:r>
              <a:rPr lang="en-US" dirty="0"/>
              <a:t>Please respond to me by email and I will forward it to all the members of the committee. </a:t>
            </a:r>
          </a:p>
          <a:p>
            <a:r>
              <a:rPr lang="en-US" dirty="0"/>
              <a:t>Thanks, </a:t>
            </a:r>
          </a:p>
          <a:p>
            <a:r>
              <a:rPr lang="en-US" dirty="0"/>
              <a:t>Sonia, EEC Scientific Secretary </a:t>
            </a:r>
          </a:p>
          <a:p>
            <a:endParaRPr lang="en-US" dirty="0"/>
          </a:p>
          <a:p>
            <a:r>
              <a:rPr lang="en-US" dirty="0"/>
              <a:t>QUESTIONS:</a:t>
            </a:r>
          </a:p>
          <a:p>
            <a:r>
              <a:rPr lang="en-US" dirty="0"/>
              <a:t>1.	Can you re-write the proposal in terms of using GRIFFIN instead of TIGRESS?  In particular, with the lower beam energy, recoils will escape the plastic scintillator; how will this be addressed?  What is the expected beam intensity and does the request for the number of shifts change?  Do you expect your simulations of Figs 5 and 6 would change appreciably?  What are the energy resolution and efficiency of the GRIFFIN detectors?</a:t>
            </a:r>
          </a:p>
          <a:p>
            <a:r>
              <a:rPr lang="en-US" dirty="0"/>
              <a:t>2.	Please send a presentation as if you were going to give a talk at the EEC.  It would be appreciated if you could include key points that you would say in the notes section (if, e.g., using </a:t>
            </a:r>
            <a:r>
              <a:rPr lang="en-US" dirty="0" err="1"/>
              <a:t>powerpoint</a:t>
            </a:r>
            <a:r>
              <a:rPr lang="en-US" dirty="0"/>
              <a:t>).</a:t>
            </a:r>
          </a:p>
          <a:p>
            <a:r>
              <a:rPr lang="en-US" dirty="0"/>
              <a:t>3.	Regarding the motivation of the experiment, you say it would be "valuable" to improve data on the high-excitation-energy part of the $\beta$-decay strength, and that it becomes "increasingly important" near the drip-line.  Can you expand on this and help us understand just how "valuable" and "important" this benchmarking measurement would be?  Are there sensitivity studies or an r-process theorist that could be quoted?</a:t>
            </a:r>
          </a:p>
          <a:p>
            <a:r>
              <a:rPr lang="en-US" dirty="0"/>
              <a:t>4.	If you were to give a presentation, I would almost certainly ask to show in the very messy decay schemes what decays are of particular interest to you.  Perhaps you can highlight them (including the known ones) in the presentation you send.</a:t>
            </a:r>
          </a:p>
        </p:txBody>
      </p:sp>
    </p:spTree>
    <p:extLst>
      <p:ext uri="{BB962C8B-B14F-4D97-AF65-F5344CB8AC3E}">
        <p14:creationId xmlns:p14="http://schemas.microsoft.com/office/powerpoint/2010/main" val="232806748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632585"/>
          </a:xfrm>
          <a:prstGeom prst="rect">
            <a:avLst/>
          </a:prstGeom>
        </p:spPr>
        <p:txBody>
          <a:bodyPr wrap="square">
            <a:spAutoFit/>
          </a:bodyPr>
          <a:lstStyle/>
          <a:p>
            <a:pPr algn="just"/>
            <a:r>
              <a:rPr lang="en-US" sz="1700" dirty="0">
                <a:latin typeface="Times New Roman" panose="02020603050405020304" pitchFamily="18" charset="0"/>
                <a:ea typeface="Tahoma" panose="020B0604030504040204" pitchFamily="34" charset="0"/>
                <a:cs typeface="Times New Roman" panose="02020603050405020304" pitchFamily="18" charset="0"/>
              </a:rPr>
              <a:t>1. Can you re-write the proposal in terms of using GRIFFIN instead of TIGRESS?  In particular, with the lower beam energy, recoils will escape the plastic scintillator; how will this be addressed?  What is the expected beam intensity and does the request for the number of shifts change?  Do you expect your simulations of Figs 5 and 6 would change appreciably?  What are the energy resolution and efficiency of the GRIFFIN detectors?</a:t>
            </a:r>
          </a:p>
          <a:p>
            <a:pPr algn="just"/>
            <a:r>
              <a:rPr lang="en-US" sz="17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These are really important questions we need to address. I've attached the revised proposal S2039. Previously, to simplify the treatment of the recoil slowing-down process, we planned to use the accelerated beams transported to the ISAC-II high energy area, which will ensure that the implantation depth of the sodium ions is deep enough to completely stop the </a:t>
            </a:r>
            <a:r>
              <a:rPr lang="en-US" sz="1700" i="1"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β</a:t>
            </a:r>
            <a:r>
              <a:rPr lang="en-US" sz="17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-delayed neutron decay recoils in the scintillator. Unfortunately, we were told both the yields in the ISAC Yield Database and the charge breeding efficiencies would be much lower than we expected.</a:t>
            </a:r>
            <a:endParaRPr lang="en-US" sz="170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en-US" sz="17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Luckily, we can use GRIFFIN instead of TIGRESS to circumvent this issue. We don't need to change a word in the scientific motivation and method of our proposal due to the high similarity of the GRIFFIN array and the TIGRESS array. The only difference is that the beam ions will be stopped at a shallower position in the material (aluminized Mylar tape) and some recoils may escape, which can be modeled as part of our Monte Carlo simulation (see Fig. 4 of the revised proposal). Our collaborator, Fred </a:t>
            </a:r>
            <a:r>
              <a:rPr lang="en-US" sz="1700" dirty="0" err="1">
                <a:solidFill>
                  <a:srgbClr val="1F4E79"/>
                </a:solidFill>
                <a:latin typeface="Times New Roman" panose="02020603050405020304" pitchFamily="18" charset="0"/>
                <a:ea typeface="宋体" panose="02010600030101010101" pitchFamily="2" charset="-122"/>
                <a:cs typeface="Times New Roman" panose="02020603050405020304" pitchFamily="18" charset="0"/>
              </a:rPr>
              <a:t>Sarazin</a:t>
            </a:r>
            <a:r>
              <a:rPr lang="en-US" sz="17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 successfully addressed this escaping effect in the </a:t>
            </a:r>
            <a:r>
              <a:rPr lang="en-US" sz="1700" baseline="300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11</a:t>
            </a:r>
            <a:r>
              <a:rPr lang="en-US" sz="17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Li decay experiments at TRIUMF before. </a:t>
            </a:r>
            <a:endParaRPr lang="en-US" sz="170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en-US" sz="17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According to the ISAC Yield Database, the maximum achievable yields for </a:t>
            </a:r>
            <a:r>
              <a:rPr lang="en-US" sz="1700" baseline="300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29,30</a:t>
            </a:r>
            <a:r>
              <a:rPr lang="en-US" sz="17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Na delivered by the ISAC separator are expected to be 1.9 × 10</a:t>
            </a:r>
            <a:r>
              <a:rPr lang="en-US" sz="1700" baseline="300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5</a:t>
            </a:r>
            <a:r>
              <a:rPr lang="en-US" sz="17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 and 4.3 × 10</a:t>
            </a:r>
            <a:r>
              <a:rPr lang="en-US" sz="1700" baseline="300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4</a:t>
            </a:r>
            <a:r>
              <a:rPr lang="en-US" sz="17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 particles per second (pps), respectively. Our request for the beam rate is 5.0 × 10</a:t>
            </a:r>
            <a:r>
              <a:rPr lang="en-US" sz="1700" baseline="300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4</a:t>
            </a:r>
            <a:r>
              <a:rPr lang="en-US" sz="17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 and 1.1 × 10</a:t>
            </a:r>
            <a:r>
              <a:rPr lang="en-US" sz="1700" baseline="300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4</a:t>
            </a:r>
            <a:r>
              <a:rPr lang="en-US" sz="17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 pps, respectively, which is a more realistic estimate based on a recommendation by the Beam Scheduler Chris Ruiz. We still request 4 shifts for </a:t>
            </a:r>
            <a:r>
              <a:rPr lang="en-US" sz="1700" baseline="300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29</a:t>
            </a:r>
            <a:r>
              <a:rPr lang="en-US" sz="17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Na and 8 shifts for </a:t>
            </a:r>
            <a:r>
              <a:rPr lang="en-US" sz="1700" baseline="300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30</a:t>
            </a:r>
            <a:r>
              <a:rPr lang="en-US" sz="17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Na. </a:t>
            </a:r>
            <a:endParaRPr lang="en-US" sz="170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en-US" sz="17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The energy resolution and efficiency of the GRIFFIN detectors have been discussed on page 5 of the revised proposal S2039 based on Refs. [34-38]. Our simulations of Figs. 5 and 6 have been revised accordingly. </a:t>
            </a:r>
            <a:endParaRPr lang="en-US" sz="1700" dirty="0">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79714734"/>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7155805"/>
          </a:xfrm>
          <a:prstGeom prst="rect">
            <a:avLst/>
          </a:prstGeom>
        </p:spPr>
        <p:txBody>
          <a:bodyPr wrap="square">
            <a:spAutoFit/>
          </a:bodyPr>
          <a:lstStyle/>
          <a:p>
            <a:pPr algn="just"/>
            <a:r>
              <a:rPr lang="en-US" sz="1700" dirty="0">
                <a:latin typeface="Times New Roman" panose="02020603050405020304" pitchFamily="18" charset="0"/>
                <a:ea typeface="Tahoma" panose="020B0604030504040204" pitchFamily="34" charset="0"/>
                <a:cs typeface="Times New Roman" panose="02020603050405020304" pitchFamily="18" charset="0"/>
              </a:rPr>
              <a:t>3. Regarding the motivation of the experiment, you say it would be "valuable" to improve data on the high-excitation-energy part of the $\beta$-decay strength, and that it becomes "increasingly important" near the drip-line.  Can you expand on this and help us understand just how "valuable" and "important" this benchmarking measurement would be?  Are there sensitivity studies or an r-process theorist that could be quoted?</a:t>
            </a:r>
          </a:p>
          <a:p>
            <a:pPr algn="just"/>
            <a:r>
              <a:rPr lang="en-US" sz="17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Many bound states can be populated in </a:t>
            </a:r>
            <a:r>
              <a:rPr lang="en-US" sz="1700" i="1"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β</a:t>
            </a:r>
            <a:r>
              <a:rPr lang="en-US" sz="17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 decay and the structure can be investigated through </a:t>
            </a:r>
            <a:r>
              <a:rPr lang="en-US" sz="1700" i="1"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β</a:t>
            </a:r>
            <a:r>
              <a:rPr lang="en-US" sz="17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-delayed </a:t>
            </a:r>
            <a:r>
              <a:rPr lang="en-US" sz="1700" i="1"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γ</a:t>
            </a:r>
            <a:r>
              <a:rPr lang="en-US" sz="17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-ray measurements near stability. So in typical </a:t>
            </a:r>
            <a:r>
              <a:rPr lang="en-US" sz="1700" i="1"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γ</a:t>
            </a:r>
            <a:r>
              <a:rPr lang="en-US" sz="17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-ray spectroscopic studies, data are only available up to the neutron separation energy in the daughter nucleus. For neutron-rich nuclei far from the stability line, decay channels such as </a:t>
            </a:r>
            <a:r>
              <a:rPr lang="en-US" sz="1700" i="1"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β</a:t>
            </a:r>
            <a:r>
              <a:rPr lang="en-US" sz="17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-delayed neutron emission will open due to the high </a:t>
            </a:r>
            <a:r>
              <a:rPr lang="en-US" sz="1700" i="1"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β</a:t>
            </a:r>
            <a:r>
              <a:rPr lang="en-US" sz="17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-decay energy and low separation energy of neutrons. The closer to the neutron drip line a nucleus is, the more probable it becomes for neutron unbound states to be populated in its </a:t>
            </a:r>
            <a:r>
              <a:rPr lang="en-US" sz="1700" i="1"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β</a:t>
            </a:r>
            <a:r>
              <a:rPr lang="en-US" sz="17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 decay, i.e., more </a:t>
            </a:r>
            <a:r>
              <a:rPr lang="en-US" sz="1700" i="1"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β</a:t>
            </a:r>
            <a:r>
              <a:rPr lang="en-US" sz="17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-decay strength will go to unbound states. Measurements of the </a:t>
            </a:r>
            <a:r>
              <a:rPr lang="en-US" sz="1700" i="1"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β</a:t>
            </a:r>
            <a:r>
              <a:rPr lang="en-US" sz="17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-delayed neutron emission, therefore, become essential, but are more challenging than detecting charged particles or </a:t>
            </a:r>
            <a:r>
              <a:rPr lang="en-US" sz="1700" i="1"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γ</a:t>
            </a:r>
            <a:r>
              <a:rPr lang="en-US" sz="17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 rays, and the identification of the delayed neutron branches is often complicated due to poor energy resolution and limited statistics. We have been developing a </a:t>
            </a:r>
            <a:r>
              <a:rPr lang="en-US" sz="1700" i="1"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γ</a:t>
            </a:r>
            <a:r>
              <a:rPr lang="en-US" sz="17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-ray Doppler broadening technique to indirectly measure </a:t>
            </a:r>
            <a:r>
              <a:rPr lang="en-US" sz="1700" i="1"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β</a:t>
            </a:r>
            <a:r>
              <a:rPr lang="en-US" sz="17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-delayed nucleon emissions. In this way, we are able to provide the full </a:t>
            </a:r>
            <a:r>
              <a:rPr lang="en-US" sz="1700" i="1"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β</a:t>
            </a:r>
            <a:r>
              <a:rPr lang="en-US" sz="17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-decay strength distributions, which will be a beneficial complement to direct neutron measurements and will help improve the model predictions of properties for neutron-rich nuclei.</a:t>
            </a:r>
            <a:endParaRPr lang="en-US" sz="1700" dirty="0">
              <a:latin typeface="Times New Roman" panose="02020603050405020304" pitchFamily="18" charset="0"/>
              <a:ea typeface="Tahoma" panose="020B0604030504040204" pitchFamily="34" charset="0"/>
              <a:cs typeface="Times New Roman" panose="02020603050405020304" pitchFamily="18" charset="0"/>
            </a:endParaRPr>
          </a:p>
          <a:p>
            <a:pPr algn="just"/>
            <a:r>
              <a:rPr lang="en-US" sz="17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The only neutron-rich nuclide has ever been measured using this technique is </a:t>
            </a:r>
            <a:r>
              <a:rPr lang="en-US" sz="1700" baseline="300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11</a:t>
            </a:r>
            <a:r>
              <a:rPr lang="en-US" sz="17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Li and we plan to extend this technique to around </a:t>
            </a:r>
            <a:r>
              <a:rPr lang="en-US" sz="1700" baseline="300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29,30</a:t>
            </a:r>
            <a:r>
              <a:rPr lang="en-US" sz="17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Na. These will be the heaviest </a:t>
            </a:r>
            <a:r>
              <a:rPr lang="en-US" sz="1700" i="1"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β</a:t>
            </a:r>
            <a:r>
              <a:rPr lang="en-US" sz="17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-delayed nucleon emission cases ever measured using this method by a factor of three. Our future goal is to extend this method to astrophysically important neutron-rich nuclides. As the sensitivity study (Ref. [7] of the proposal) has shown in its Table 1, the nuclei of importance to </a:t>
            </a:r>
            <a:r>
              <a:rPr lang="en-US" sz="1700" i="1"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r</a:t>
            </a:r>
            <a:r>
              <a:rPr lang="en-US" sz="17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-process nucleosynthesis start from </a:t>
            </a:r>
            <a:r>
              <a:rPr lang="en-US" sz="1700" baseline="300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79</a:t>
            </a:r>
            <a:r>
              <a:rPr lang="en-US" sz="17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Zn, </a:t>
            </a:r>
            <a:r>
              <a:rPr lang="en-US" sz="1700" baseline="300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79</a:t>
            </a:r>
            <a:r>
              <a:rPr lang="en-US" sz="17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Ga, and extend to higher-mass regions. This jump of another factor-of-three in mass and will be more challenging because the recoil velocities and the corresponding Doppler shifts for </a:t>
            </a:r>
            <a:r>
              <a:rPr lang="en-US" sz="1700" i="1"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γ</a:t>
            </a:r>
            <a:r>
              <a:rPr lang="en-US" sz="1700" dirty="0">
                <a:solidFill>
                  <a:srgbClr val="1F4E79"/>
                </a:solidFill>
                <a:latin typeface="Times New Roman" panose="02020603050405020304" pitchFamily="18" charset="0"/>
                <a:ea typeface="Tahoma" panose="020B0604030504040204" pitchFamily="34" charset="0"/>
                <a:cs typeface="Times New Roman" panose="02020603050405020304" pitchFamily="18" charset="0"/>
              </a:rPr>
              <a:t> rays get smaller with higher mass. By studying the intermediate case of the sodium isotopes first, we will also learn how to plan the measurements of higher-mass case optimally.</a:t>
            </a:r>
            <a:endParaRPr lang="en-US" sz="1700" dirty="0">
              <a:effectLst/>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227299366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4247317"/>
          </a:xfrm>
          <a:prstGeom prst="rect">
            <a:avLst/>
          </a:prstGeom>
        </p:spPr>
        <p:txBody>
          <a:bodyPr wrap="square">
            <a:spAutoFit/>
          </a:bodyPr>
          <a:lstStyle/>
          <a:p>
            <a:pPr algn="just"/>
            <a:r>
              <a:rPr lang="en-US" dirty="0">
                <a:latin typeface="Times New Roman" panose="02020603050405020304" pitchFamily="18" charset="0"/>
                <a:ea typeface="宋体" panose="02010600030101010101" pitchFamily="2" charset="-122"/>
                <a:cs typeface="Times New Roman" panose="02020603050405020304" pitchFamily="18" charset="0"/>
              </a:rPr>
              <a:t>4. If you were to give a presentation, I would almost certainly ask to show in the very messy decay schemes what decays are of particular interest to you.  Perhaps you can highlight them (including the known ones) in the presentation you send.</a:t>
            </a:r>
          </a:p>
          <a:p>
            <a:pPr algn="just"/>
            <a:r>
              <a:rPr lang="en-US"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Thanks for pointing this out. In the slides for proposal S2039, we divide the decay schemes into three parts. Take </a:t>
            </a:r>
            <a:r>
              <a:rPr lang="en-US" baseline="300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29</a:t>
            </a:r>
            <a:r>
              <a:rPr lang="en-US"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Na as an example, 1) </a:t>
            </a:r>
            <a:r>
              <a:rPr lang="en-US" baseline="300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29</a:t>
            </a:r>
            <a:r>
              <a:rPr lang="en-US"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Mg bound states. The observable is regular </a:t>
            </a:r>
            <a:r>
              <a:rPr lang="en-US" i="1"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β</a:t>
            </a:r>
            <a:r>
              <a:rPr lang="en-US"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-delayed </a:t>
            </a:r>
            <a:r>
              <a:rPr lang="en-US" i="1"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γ</a:t>
            </a:r>
            <a:r>
              <a:rPr lang="en-US"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 rays. In our experiment, these un-broadened </a:t>
            </a:r>
            <a:r>
              <a:rPr lang="en-US" i="1"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β</a:t>
            </a:r>
            <a:r>
              <a:rPr lang="en-US"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-delayed </a:t>
            </a:r>
            <a:r>
              <a:rPr lang="en-US" i="1"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γ</a:t>
            </a:r>
            <a:r>
              <a:rPr lang="en-US"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 ray lines provide good references for internal energy calibration and will be used to characterize the response function for each GRIFFIN detector in situ, which is indispensable for the subsequent Doppler broadening analysis, 2) </a:t>
            </a:r>
            <a:r>
              <a:rPr lang="en-US" baseline="300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28</a:t>
            </a:r>
            <a:r>
              <a:rPr lang="en-US"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Mg daughter states. The observable is Doppler broadened </a:t>
            </a:r>
            <a:r>
              <a:rPr lang="en-US" i="1"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γ</a:t>
            </a:r>
            <a:r>
              <a:rPr lang="en-US"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 rays after neutron feedings. Through the Doppler broadening line shape analysis method, information about unknown energies and intensities of nucleon feedings and will be extracted, 3) </a:t>
            </a:r>
            <a:r>
              <a:rPr lang="en-US" baseline="300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29</a:t>
            </a:r>
            <a:r>
              <a:rPr lang="en-US"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Mg unbound states. The observable is Doppler broadening of those </a:t>
            </a:r>
            <a:r>
              <a:rPr lang="en-US" baseline="300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28</a:t>
            </a:r>
            <a:r>
              <a:rPr lang="en-US"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Mg </a:t>
            </a:r>
            <a:r>
              <a:rPr lang="en-US" i="1"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γ</a:t>
            </a:r>
            <a:r>
              <a:rPr lang="en-US"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 rays. The previous interpretation of the high-lying levels </a:t>
            </a:r>
            <a:r>
              <a:rPr lang="en-US" baseline="30000"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29</a:t>
            </a:r>
            <a:r>
              <a:rPr lang="en-US"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Mg might be questionable due to low statistics and the lack of </a:t>
            </a:r>
            <a:r>
              <a:rPr lang="en-US" i="1"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n</a:t>
            </a:r>
            <a:r>
              <a:rPr lang="en-US"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a:t>
            </a:r>
            <a:r>
              <a:rPr lang="en-US" i="1"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γ</a:t>
            </a:r>
            <a:r>
              <a:rPr lang="en-US"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 coincidence information. We believe we can improve this part substantially, enabling the determination of the </a:t>
            </a:r>
            <a:r>
              <a:rPr lang="en-US" i="1"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β</a:t>
            </a:r>
            <a:r>
              <a:rPr lang="en-US" dirty="0">
                <a:solidFill>
                  <a:srgbClr val="1F4E79"/>
                </a:solidFill>
                <a:latin typeface="Times New Roman" panose="02020603050405020304" pitchFamily="18" charset="0"/>
                <a:ea typeface="宋体" panose="02010600030101010101" pitchFamily="2" charset="-122"/>
                <a:cs typeface="Times New Roman" panose="02020603050405020304" pitchFamily="18" charset="0"/>
              </a:rPr>
              <a:t> decay strength.</a:t>
            </a:r>
            <a:endParaRPr lang="en-US" dirty="0">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0420405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3403173949"/>
              </p:ext>
            </p:extLst>
          </p:nvPr>
        </p:nvGraphicFramePr>
        <p:xfrm>
          <a:off x="364902" y="975052"/>
          <a:ext cx="8418489" cy="5562600"/>
        </p:xfrm>
        <a:graphic>
          <a:graphicData uri="http://schemas.openxmlformats.org/drawingml/2006/table">
            <a:tbl>
              <a:tblPr firstRow="1" bandRow="1">
                <a:tableStyleId>{2D5ABB26-0587-4C30-8999-92F81FD0307C}</a:tableStyleId>
              </a:tblPr>
              <a:tblGrid>
                <a:gridCol w="3874095">
                  <a:extLst>
                    <a:ext uri="{9D8B030D-6E8A-4147-A177-3AD203B41FA5}">
                      <a16:colId xmlns:a16="http://schemas.microsoft.com/office/drawing/2014/main" val="20000"/>
                    </a:ext>
                  </a:extLst>
                </a:gridCol>
                <a:gridCol w="2272197">
                  <a:extLst>
                    <a:ext uri="{9D8B030D-6E8A-4147-A177-3AD203B41FA5}">
                      <a16:colId xmlns:a16="http://schemas.microsoft.com/office/drawing/2014/main" val="20001"/>
                    </a:ext>
                  </a:extLst>
                </a:gridCol>
                <a:gridCol w="2272197">
                  <a:extLst>
                    <a:ext uri="{9D8B030D-6E8A-4147-A177-3AD203B41FA5}">
                      <a16:colId xmlns:a16="http://schemas.microsoft.com/office/drawing/2014/main" val="20002"/>
                    </a:ext>
                  </a:extLst>
                </a:gridCol>
              </a:tblGrid>
              <a:tr h="370840">
                <a:tc>
                  <a:txBody>
                    <a:bodyPr/>
                    <a:lstStyle/>
                    <a:p>
                      <a:pPr algn="ctr"/>
                      <a:r>
                        <a:rPr lang="en-US" altLang="zh-CN" sz="1800" dirty="0">
                          <a:latin typeface="Times New Roman" panose="02020603050405020304" pitchFamily="18" charset="0"/>
                          <a:cs typeface="Times New Roman" panose="02020603050405020304" pitchFamily="18" charset="0"/>
                        </a:rPr>
                        <a:t>Location</a:t>
                      </a:r>
                      <a:endParaRPr lang="en-US" sz="1800" dirty="0">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aseline="30000" dirty="0">
                          <a:latin typeface="Times New Roman" panose="02020603050405020304" pitchFamily="18" charset="0"/>
                          <a:cs typeface="Times New Roman" panose="02020603050405020304" pitchFamily="18" charset="0"/>
                        </a:rPr>
                        <a:t>29</a:t>
                      </a:r>
                      <a:r>
                        <a:rPr lang="en-US" altLang="zh-CN" sz="1800" dirty="0">
                          <a:latin typeface="Times New Roman" panose="02020603050405020304" pitchFamily="18" charset="0"/>
                          <a:cs typeface="Times New Roman" panose="02020603050405020304" pitchFamily="18" charset="0"/>
                        </a:rPr>
                        <a:t>Na (pps)</a:t>
                      </a:r>
                      <a:endParaRPr lang="en-US" sz="1800" dirty="0">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aseline="30000" dirty="0">
                          <a:latin typeface="Times New Roman" panose="02020603050405020304" pitchFamily="18" charset="0"/>
                          <a:cs typeface="Times New Roman" panose="02020603050405020304" pitchFamily="18" charset="0"/>
                        </a:rPr>
                        <a:t>30</a:t>
                      </a:r>
                      <a:r>
                        <a:rPr lang="en-US" sz="1800" dirty="0">
                          <a:latin typeface="Times New Roman" panose="02020603050405020304" pitchFamily="18" charset="0"/>
                          <a:cs typeface="Times New Roman" panose="02020603050405020304" pitchFamily="18" charset="0"/>
                        </a:rPr>
                        <a:t>Na (pps)</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1800" dirty="0">
                          <a:latin typeface="Times New Roman" panose="02020603050405020304" pitchFamily="18" charset="0"/>
                          <a:cs typeface="Times New Roman" panose="02020603050405020304" pitchFamily="18" charset="0"/>
                        </a:rPr>
                        <a:t>TRIUMF SEBT</a:t>
                      </a:r>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1.0</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2</a:t>
                      </a:r>
                      <a:endParaRPr lang="en-US" sz="1800" dirty="0">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0</a:t>
                      </a:r>
                    </a:p>
                  </a:txBody>
                  <a:tcPr>
                    <a:lnT w="12700" cap="flat" cmpd="sng" algn="ctr">
                      <a:solidFill>
                        <a:schemeClr val="tx1"/>
                      </a:solidFill>
                      <a:prstDash val="solid"/>
                      <a:round/>
                      <a:headEnd type="none" w="med" len="med"/>
                      <a:tailEnd type="none" w="med" len="med"/>
                    </a:lnT>
                    <a:solidFill>
                      <a:schemeClr val="accent4">
                        <a:lumMod val="20000"/>
                        <a:lumOff val="80000"/>
                      </a:schemeClr>
                    </a:solidFill>
                  </a:tcPr>
                </a:tc>
                <a:extLst>
                  <a:ext uri="{0D108BD9-81ED-4DB2-BD59-A6C34878D82A}">
                    <a16:rowId xmlns:a16="http://schemas.microsoft.com/office/drawing/2014/main" val="10001"/>
                  </a:ext>
                </a:extLst>
              </a:tr>
              <a:tr h="370840">
                <a:tc>
                  <a:txBody>
                    <a:bodyPr/>
                    <a:lstStyle/>
                    <a:p>
                      <a:pPr algn="ctr"/>
                      <a:r>
                        <a:rPr lang="en-US" sz="1800" dirty="0">
                          <a:latin typeface="Times New Roman" panose="02020603050405020304" pitchFamily="18" charset="0"/>
                          <a:cs typeface="Times New Roman" panose="02020603050405020304" pitchFamily="18" charset="0"/>
                        </a:rPr>
                        <a:t>TRIUMF LEBT</a:t>
                      </a:r>
                    </a:p>
                  </a:txBody>
                  <a:tcPr>
                    <a:solidFill>
                      <a:schemeClr val="accent4">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5.0</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4</a:t>
                      </a:r>
                      <a:endParaRPr lang="en-US" sz="1800" dirty="0">
                        <a:latin typeface="Times New Roman" panose="02020603050405020304" pitchFamily="18" charset="0"/>
                        <a:cs typeface="Times New Roman" panose="02020603050405020304" pitchFamily="18" charset="0"/>
                      </a:endParaRPr>
                    </a:p>
                  </a:txBody>
                  <a:tcPr>
                    <a:solidFill>
                      <a:schemeClr val="accent4">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1.1</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4</a:t>
                      </a:r>
                      <a:endParaRPr lang="en-US" sz="1800" dirty="0">
                        <a:latin typeface="Times New Roman" panose="02020603050405020304" pitchFamily="18" charset="0"/>
                        <a:cs typeface="Times New Roman" panose="02020603050405020304" pitchFamily="18" charset="0"/>
                      </a:endParaRPr>
                    </a:p>
                  </a:txBody>
                  <a:tcPr>
                    <a:solidFill>
                      <a:schemeClr val="accent4">
                        <a:lumMod val="20000"/>
                        <a:lumOff val="80000"/>
                      </a:schemeClr>
                    </a:solidFill>
                  </a:tcPr>
                </a:tc>
                <a:extLst>
                  <a:ext uri="{0D108BD9-81ED-4DB2-BD59-A6C34878D82A}">
                    <a16:rowId xmlns:a16="http://schemas.microsoft.com/office/drawing/2014/main" val="10002"/>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dirty="0">
                          <a:latin typeface="Times New Roman" panose="02020603050405020304" pitchFamily="18" charset="0"/>
                          <a:cs typeface="Times New Roman" panose="02020603050405020304" pitchFamily="18" charset="0"/>
                        </a:rPr>
                        <a:t>RIKEN RIPS</a:t>
                      </a:r>
                      <a:endParaRPr lang="en-US" sz="1800" dirty="0">
                        <a:latin typeface="Times New Roman" panose="02020603050405020304" pitchFamily="18" charset="0"/>
                        <a:cs typeface="Times New Roman" panose="02020603050405020304" pitchFamily="18" charset="0"/>
                      </a:endParaRPr>
                    </a:p>
                  </a:txBody>
                  <a:tcPr>
                    <a:solidFill>
                      <a:schemeClr val="accent4">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1.4</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4</a:t>
                      </a:r>
                      <a:endParaRPr lang="en-US" sz="1800" dirty="0">
                        <a:latin typeface="Times New Roman" panose="02020603050405020304" pitchFamily="18" charset="0"/>
                        <a:cs typeface="Times New Roman" panose="02020603050405020304" pitchFamily="18" charset="0"/>
                      </a:endParaRPr>
                    </a:p>
                  </a:txBody>
                  <a:tcPr>
                    <a:solidFill>
                      <a:schemeClr val="accent4">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2.5</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3</a:t>
                      </a:r>
                      <a:endParaRPr lang="en-US" sz="1800" dirty="0">
                        <a:latin typeface="Times New Roman" panose="02020603050405020304" pitchFamily="18" charset="0"/>
                        <a:cs typeface="Times New Roman" panose="02020603050405020304" pitchFamily="18" charset="0"/>
                      </a:endParaRPr>
                    </a:p>
                  </a:txBody>
                  <a:tcPr>
                    <a:solidFill>
                      <a:schemeClr val="accent4">
                        <a:lumMod val="20000"/>
                        <a:lumOff val="80000"/>
                      </a:schemeClr>
                    </a:solidFill>
                  </a:tcPr>
                </a:tc>
                <a:extLst>
                  <a:ext uri="{0D108BD9-81ED-4DB2-BD59-A6C34878D82A}">
                    <a16:rowId xmlns:a16="http://schemas.microsoft.com/office/drawing/2014/main" val="10003"/>
                  </a:ext>
                </a:extLst>
              </a:tr>
              <a:tr h="370840">
                <a:tc>
                  <a:txBody>
                    <a:bodyPr/>
                    <a:lstStyle/>
                    <a:p>
                      <a:pPr algn="ctr"/>
                      <a:r>
                        <a:rPr lang="en-US" altLang="zh-CN" sz="1800" dirty="0">
                          <a:latin typeface="Times New Roman" panose="02020603050405020304" pitchFamily="18" charset="0"/>
                          <a:cs typeface="Times New Roman" panose="02020603050405020304" pitchFamily="18" charset="0"/>
                        </a:rPr>
                        <a:t>RIKEN </a:t>
                      </a:r>
                      <a:r>
                        <a:rPr lang="en-US" altLang="zh-CN" sz="1800" dirty="0" err="1">
                          <a:latin typeface="Times New Roman" panose="02020603050405020304" pitchFamily="18" charset="0"/>
                          <a:cs typeface="Times New Roman" panose="02020603050405020304" pitchFamily="18" charset="0"/>
                        </a:rPr>
                        <a:t>BigRIPS</a:t>
                      </a:r>
                      <a:endParaRPr lang="en-US" sz="1800" dirty="0">
                        <a:latin typeface="Times New Roman" panose="02020603050405020304" pitchFamily="18" charset="0"/>
                        <a:cs typeface="Times New Roman" panose="02020603050405020304" pitchFamily="18" charset="0"/>
                      </a:endParaRPr>
                    </a:p>
                  </a:txBody>
                  <a:tcPr>
                    <a:lnB>
                      <a:noFill/>
                    </a:lnB>
                    <a:solidFill>
                      <a:schemeClr val="accent4">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3.3</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6</a:t>
                      </a:r>
                      <a:endParaRPr lang="en-US" sz="1800" baseline="30000" dirty="0">
                        <a:latin typeface="Times New Roman" panose="02020603050405020304" pitchFamily="18" charset="0"/>
                        <a:cs typeface="Times New Roman" panose="02020603050405020304" pitchFamily="18" charset="0"/>
                      </a:endParaRPr>
                    </a:p>
                  </a:txBody>
                  <a:tcPr>
                    <a:lnB>
                      <a:noFill/>
                    </a:lnB>
                    <a:solidFill>
                      <a:schemeClr val="accent4">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5.3</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5</a:t>
                      </a:r>
                      <a:endParaRPr lang="en-US" sz="1800" baseline="30000" dirty="0">
                        <a:latin typeface="Times New Roman" panose="02020603050405020304" pitchFamily="18" charset="0"/>
                        <a:cs typeface="Times New Roman" panose="02020603050405020304" pitchFamily="18" charset="0"/>
                      </a:endParaRPr>
                    </a:p>
                  </a:txBody>
                  <a:tcPr>
                    <a:lnB>
                      <a:noFill/>
                    </a:lnB>
                    <a:solidFill>
                      <a:schemeClr val="accent4">
                        <a:lumMod val="20000"/>
                        <a:lumOff val="80000"/>
                      </a:schemeClr>
                    </a:solidFill>
                  </a:tcPr>
                </a:tc>
                <a:extLst>
                  <a:ext uri="{0D108BD9-81ED-4DB2-BD59-A6C34878D82A}">
                    <a16:rowId xmlns:a16="http://schemas.microsoft.com/office/drawing/2014/main" val="10004"/>
                  </a:ext>
                </a:extLst>
              </a:tr>
              <a:tr h="370840">
                <a:tc>
                  <a:txBody>
                    <a:bodyPr/>
                    <a:lstStyle/>
                    <a:p>
                      <a:pPr algn="ctr"/>
                      <a:r>
                        <a:rPr lang="en-US" sz="1800" dirty="0">
                          <a:latin typeface="Times New Roman" panose="02020603050405020304" pitchFamily="18" charset="0"/>
                          <a:cs typeface="Times New Roman" panose="02020603050405020304" pitchFamily="18" charset="0"/>
                        </a:rPr>
                        <a:t>NSCL</a:t>
                      </a: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5.8</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3</a:t>
                      </a:r>
                      <a:endParaRPr lang="en-US" sz="1800" dirty="0">
                        <a:latin typeface="Times New Roman" panose="02020603050405020304" pitchFamily="18" charset="0"/>
                        <a:cs typeface="Times New Roman" panose="02020603050405020304" pitchFamily="18" charset="0"/>
                      </a:endParaRP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7.0</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2</a:t>
                      </a:r>
                      <a:endParaRPr lang="en-US" sz="1800" dirty="0">
                        <a:latin typeface="Times New Roman" panose="02020603050405020304" pitchFamily="18" charset="0"/>
                        <a:cs typeface="Times New Roman" panose="02020603050405020304" pitchFamily="18" charset="0"/>
                      </a:endParaRP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0005"/>
                  </a:ext>
                </a:extLst>
              </a:tr>
              <a:tr h="370840">
                <a:tc>
                  <a:txBody>
                    <a:bodyPr/>
                    <a:lstStyle/>
                    <a:p>
                      <a:pPr algn="ctr"/>
                      <a:r>
                        <a:rPr lang="en-US" sz="1800" dirty="0">
                          <a:latin typeface="Times New Roman" panose="02020603050405020304" pitchFamily="18" charset="0"/>
                          <a:cs typeface="Times New Roman" panose="02020603050405020304" pitchFamily="18" charset="0"/>
                        </a:rPr>
                        <a:t>FRIB Year</a:t>
                      </a:r>
                      <a:r>
                        <a:rPr lang="en-US" sz="1800" baseline="0" dirty="0">
                          <a:latin typeface="Times New Roman" panose="02020603050405020304" pitchFamily="18" charset="0"/>
                          <a:cs typeface="Times New Roman" panose="02020603050405020304" pitchFamily="18" charset="0"/>
                        </a:rPr>
                        <a:t> One Fast</a:t>
                      </a:r>
                      <a:endParaRPr lang="en-US" sz="1800" dirty="0">
                        <a:latin typeface="Times New Roman" panose="02020603050405020304" pitchFamily="18" charset="0"/>
                        <a:cs typeface="Times New Roman" panose="02020603050405020304" pitchFamily="18" charset="0"/>
                      </a:endParaRPr>
                    </a:p>
                  </a:txBody>
                  <a:tcP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3.6</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6</a:t>
                      </a:r>
                      <a:endParaRPr lang="en-US" sz="1800" baseline="30000" dirty="0">
                        <a:latin typeface="Times New Roman" panose="02020603050405020304" pitchFamily="18" charset="0"/>
                        <a:cs typeface="Times New Roman" panose="02020603050405020304" pitchFamily="18" charset="0"/>
                      </a:endParaRPr>
                    </a:p>
                  </a:txBody>
                  <a:tcP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5.6</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5</a:t>
                      </a:r>
                      <a:endParaRPr lang="en-US" sz="1800" dirty="0">
                        <a:latin typeface="Times New Roman" panose="02020603050405020304" pitchFamily="18" charset="0"/>
                        <a:cs typeface="Times New Roman" panose="02020603050405020304" pitchFamily="18" charset="0"/>
                      </a:endParaRPr>
                    </a:p>
                  </a:txBody>
                  <a:tcP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6"/>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FRIB Year</a:t>
                      </a:r>
                      <a:r>
                        <a:rPr lang="en-US" sz="1800" baseline="0" dirty="0">
                          <a:latin typeface="Times New Roman" panose="02020603050405020304" pitchFamily="18" charset="0"/>
                          <a:cs typeface="Times New Roman" panose="02020603050405020304" pitchFamily="18" charset="0"/>
                        </a:rPr>
                        <a:t> One Stopped</a:t>
                      </a:r>
                      <a:endParaRPr lang="en-US" sz="1800" dirty="0">
                        <a:latin typeface="Times New Roman" panose="02020603050405020304" pitchFamily="18" charset="0"/>
                        <a:cs typeface="Times New Roman" panose="02020603050405020304" pitchFamily="18" charset="0"/>
                      </a:endParaRPr>
                    </a:p>
                  </a:txBody>
                  <a:tcPr>
                    <a:lnL>
                      <a:noFill/>
                    </a:lnL>
                    <a:lnR>
                      <a:noFill/>
                    </a:lnR>
                    <a:lnT>
                      <a:noFill/>
                    </a:lnT>
                    <a:lnB>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6.0</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5</a:t>
                      </a:r>
                      <a:endParaRPr lang="en-US" sz="1800" dirty="0">
                        <a:latin typeface="Times New Roman" panose="02020603050405020304" pitchFamily="18" charset="0"/>
                        <a:cs typeface="Times New Roman" panose="02020603050405020304" pitchFamily="18" charset="0"/>
                      </a:endParaRPr>
                    </a:p>
                  </a:txBody>
                  <a:tcPr>
                    <a:lnL>
                      <a:noFill/>
                    </a:lnL>
                    <a:lnR>
                      <a:noFill/>
                    </a:lnR>
                    <a:lnT>
                      <a:noFill/>
                    </a:lnT>
                    <a:lnB>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1.1</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5</a:t>
                      </a:r>
                      <a:endParaRPr lang="en-US" sz="1800" dirty="0">
                        <a:latin typeface="Times New Roman" panose="02020603050405020304" pitchFamily="18" charset="0"/>
                        <a:cs typeface="Times New Roman" panose="02020603050405020304" pitchFamily="18" charset="0"/>
                      </a:endParaRPr>
                    </a:p>
                  </a:txBody>
                  <a:tcPr>
                    <a:lnL>
                      <a:noFill/>
                    </a:lnL>
                    <a:lnR>
                      <a:noFill/>
                    </a:lnR>
                    <a:lnT>
                      <a:noFill/>
                    </a:lnT>
                    <a:lnB>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7"/>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FRIB Year</a:t>
                      </a:r>
                      <a:r>
                        <a:rPr lang="en-US" sz="1800" baseline="0" dirty="0">
                          <a:latin typeface="Times New Roman" panose="02020603050405020304" pitchFamily="18" charset="0"/>
                          <a:cs typeface="Times New Roman" panose="02020603050405020304" pitchFamily="18" charset="0"/>
                        </a:rPr>
                        <a:t> One </a:t>
                      </a:r>
                      <a:r>
                        <a:rPr lang="en-US" altLang="zh-CN" sz="1800" baseline="0" dirty="0">
                          <a:latin typeface="Times New Roman" panose="02020603050405020304" pitchFamily="18" charset="0"/>
                          <a:cs typeface="Times New Roman" panose="02020603050405020304" pitchFamily="18" charset="0"/>
                        </a:rPr>
                        <a:t>Reaccelerated</a:t>
                      </a:r>
                      <a:endParaRPr lang="en-US" sz="1800" dirty="0">
                        <a:latin typeface="Times New Roman" panose="02020603050405020304" pitchFamily="18" charset="0"/>
                        <a:cs typeface="Times New Roman" panose="02020603050405020304" pitchFamily="18" charset="0"/>
                      </a:endParaRP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1.5</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5</a:t>
                      </a:r>
                      <a:endParaRPr lang="en-US" sz="1800" dirty="0">
                        <a:latin typeface="Times New Roman" panose="02020603050405020304" pitchFamily="18" charset="0"/>
                        <a:cs typeface="Times New Roman" panose="02020603050405020304" pitchFamily="18" charset="0"/>
                      </a:endParaRP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2.8</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4</a:t>
                      </a:r>
                      <a:endParaRPr lang="en-US" sz="1800" dirty="0">
                        <a:latin typeface="Times New Roman" panose="02020603050405020304" pitchFamily="18" charset="0"/>
                        <a:cs typeface="Times New Roman" panose="02020603050405020304" pitchFamily="18" charset="0"/>
                      </a:endParaRP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8"/>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FRIB Year</a:t>
                      </a:r>
                      <a:r>
                        <a:rPr lang="en-US" sz="1800" baseline="0" dirty="0">
                          <a:latin typeface="Times New Roman" panose="02020603050405020304" pitchFamily="18" charset="0"/>
                          <a:cs typeface="Times New Roman" panose="02020603050405020304" pitchFamily="18" charset="0"/>
                        </a:rPr>
                        <a:t> Two Fast</a:t>
                      </a:r>
                      <a:endParaRPr lang="en-US" sz="1800" dirty="0">
                        <a:latin typeface="Times New Roman" panose="02020603050405020304" pitchFamily="18" charset="0"/>
                        <a:cs typeface="Times New Roman" panose="02020603050405020304" pitchFamily="18" charset="0"/>
                      </a:endParaRPr>
                    </a:p>
                  </a:txBody>
                  <a:tcP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1.8</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7</a:t>
                      </a:r>
                      <a:endParaRPr lang="en-US" sz="1800" dirty="0">
                        <a:latin typeface="Times New Roman" panose="02020603050405020304" pitchFamily="18" charset="0"/>
                        <a:cs typeface="Times New Roman" panose="02020603050405020304" pitchFamily="18" charset="0"/>
                      </a:endParaRPr>
                    </a:p>
                  </a:txBody>
                  <a:tcP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2.8</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6</a:t>
                      </a:r>
                      <a:endParaRPr lang="en-US" sz="1800" dirty="0">
                        <a:latin typeface="Times New Roman" panose="02020603050405020304" pitchFamily="18" charset="0"/>
                        <a:cs typeface="Times New Roman" panose="02020603050405020304" pitchFamily="18" charset="0"/>
                      </a:endParaRPr>
                    </a:p>
                  </a:txBody>
                  <a:tcP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10009"/>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FRIB Year</a:t>
                      </a:r>
                      <a:r>
                        <a:rPr lang="en-US" sz="1800" baseline="0" dirty="0">
                          <a:latin typeface="Times New Roman" panose="02020603050405020304" pitchFamily="18" charset="0"/>
                          <a:cs typeface="Times New Roman" panose="02020603050405020304" pitchFamily="18" charset="0"/>
                        </a:rPr>
                        <a:t> </a:t>
                      </a:r>
                      <a:r>
                        <a:rPr lang="en-US" altLang="zh-CN" sz="1800" baseline="0" dirty="0">
                          <a:latin typeface="Times New Roman" panose="02020603050405020304" pitchFamily="18" charset="0"/>
                          <a:cs typeface="Times New Roman" panose="02020603050405020304" pitchFamily="18" charset="0"/>
                        </a:rPr>
                        <a:t>Two</a:t>
                      </a:r>
                      <a:r>
                        <a:rPr lang="en-US" sz="1800" baseline="0" dirty="0">
                          <a:latin typeface="Times New Roman" panose="02020603050405020304" pitchFamily="18" charset="0"/>
                          <a:cs typeface="Times New Roman" panose="02020603050405020304" pitchFamily="18" charset="0"/>
                        </a:rPr>
                        <a:t> Stopped</a:t>
                      </a:r>
                      <a:endParaRPr lang="en-US" sz="1800" dirty="0">
                        <a:latin typeface="Times New Roman" panose="02020603050405020304" pitchFamily="18" charset="0"/>
                        <a:cs typeface="Times New Roman" panose="02020603050405020304" pitchFamily="18" charset="0"/>
                      </a:endParaRPr>
                    </a:p>
                  </a:txBody>
                  <a:tcPr>
                    <a:lnL>
                      <a:noFill/>
                    </a:lnL>
                    <a:lnR>
                      <a:noFill/>
                    </a:lnR>
                    <a:lnT>
                      <a:noFill/>
                    </a:lnT>
                    <a:lnB>
                      <a:noFill/>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2.2</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6</a:t>
                      </a:r>
                      <a:endParaRPr lang="en-US" sz="1800" dirty="0">
                        <a:latin typeface="Times New Roman" panose="02020603050405020304" pitchFamily="18" charset="0"/>
                        <a:cs typeface="Times New Roman" panose="02020603050405020304" pitchFamily="18" charset="0"/>
                      </a:endParaRPr>
                    </a:p>
                  </a:txBody>
                  <a:tcPr>
                    <a:lnL>
                      <a:noFill/>
                    </a:lnL>
                    <a:lnR>
                      <a:noFill/>
                    </a:lnR>
                    <a:lnT>
                      <a:noFill/>
                    </a:lnT>
                    <a:lnB>
                      <a:noFill/>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5.0</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5</a:t>
                      </a:r>
                      <a:endParaRPr lang="en-US" sz="1800" dirty="0">
                        <a:latin typeface="Times New Roman" panose="02020603050405020304" pitchFamily="18" charset="0"/>
                        <a:cs typeface="Times New Roman" panose="02020603050405020304" pitchFamily="18" charset="0"/>
                      </a:endParaRPr>
                    </a:p>
                  </a:txBody>
                  <a:tcPr>
                    <a:lnL>
                      <a:noFill/>
                    </a:lnL>
                    <a:lnR>
                      <a:noFill/>
                    </a:lnR>
                    <a:lnT>
                      <a:noFill/>
                    </a:lnT>
                    <a:lnB>
                      <a:no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10010"/>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FRIB Year</a:t>
                      </a:r>
                      <a:r>
                        <a:rPr lang="en-US" sz="1800" baseline="0" dirty="0">
                          <a:latin typeface="Times New Roman" panose="02020603050405020304" pitchFamily="18" charset="0"/>
                          <a:cs typeface="Times New Roman" panose="02020603050405020304" pitchFamily="18" charset="0"/>
                        </a:rPr>
                        <a:t> Two </a:t>
                      </a:r>
                      <a:r>
                        <a:rPr lang="en-US" altLang="zh-CN" sz="1800" baseline="0" dirty="0">
                          <a:latin typeface="Times New Roman" panose="02020603050405020304" pitchFamily="18" charset="0"/>
                          <a:cs typeface="Times New Roman" panose="02020603050405020304" pitchFamily="18" charset="0"/>
                        </a:rPr>
                        <a:t>Reaccelerated</a:t>
                      </a:r>
                      <a:endParaRPr lang="en-US" sz="1800" dirty="0">
                        <a:latin typeface="Times New Roman" panose="02020603050405020304" pitchFamily="18" charset="0"/>
                        <a:cs typeface="Times New Roman" panose="02020603050405020304" pitchFamily="18" charset="0"/>
                      </a:endParaRP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5.3</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5</a:t>
                      </a:r>
                      <a:endParaRPr lang="en-US" sz="1800" dirty="0">
                        <a:latin typeface="Times New Roman" panose="02020603050405020304" pitchFamily="18" charset="0"/>
                        <a:cs typeface="Times New Roman" panose="02020603050405020304" pitchFamily="18" charset="0"/>
                      </a:endParaRP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1.3</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5</a:t>
                      </a:r>
                      <a:endParaRPr lang="en-US" sz="1800" dirty="0">
                        <a:latin typeface="Times New Roman" panose="02020603050405020304" pitchFamily="18" charset="0"/>
                        <a:cs typeface="Times New Roman" panose="02020603050405020304" pitchFamily="18" charset="0"/>
                      </a:endParaRP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10011"/>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FRIB Ultimate</a:t>
                      </a:r>
                      <a:r>
                        <a:rPr lang="en-US" sz="1800" baseline="0" dirty="0">
                          <a:latin typeface="Times New Roman" panose="02020603050405020304" pitchFamily="18" charset="0"/>
                          <a:cs typeface="Times New Roman" panose="02020603050405020304" pitchFamily="18" charset="0"/>
                        </a:rPr>
                        <a:t> Fast</a:t>
                      </a:r>
                      <a:endParaRPr lang="en-US" sz="1800" dirty="0">
                        <a:latin typeface="Times New Roman" panose="02020603050405020304" pitchFamily="18" charset="0"/>
                        <a:cs typeface="Times New Roman" panose="02020603050405020304" pitchFamily="18" charset="0"/>
                      </a:endParaRPr>
                    </a:p>
                  </a:txBody>
                  <a:tcP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1.8</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8</a:t>
                      </a:r>
                      <a:endParaRPr lang="en-US" sz="1800" dirty="0">
                        <a:latin typeface="Times New Roman" panose="02020603050405020304" pitchFamily="18" charset="0"/>
                        <a:cs typeface="Times New Roman" panose="02020603050405020304" pitchFamily="18" charset="0"/>
                      </a:endParaRPr>
                    </a:p>
                  </a:txBody>
                  <a:tcP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2.3</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7</a:t>
                      </a:r>
                      <a:endParaRPr lang="en-US" sz="1800" dirty="0">
                        <a:latin typeface="Times New Roman" panose="02020603050405020304" pitchFamily="18" charset="0"/>
                        <a:cs typeface="Times New Roman" panose="02020603050405020304" pitchFamily="18" charset="0"/>
                      </a:endParaRPr>
                    </a:p>
                  </a:txBody>
                  <a:tcP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2"/>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FRIB Ultimate</a:t>
                      </a:r>
                      <a:r>
                        <a:rPr lang="en-US" sz="1800" baseline="0" dirty="0">
                          <a:latin typeface="Times New Roman" panose="02020603050405020304" pitchFamily="18" charset="0"/>
                          <a:cs typeface="Times New Roman" panose="02020603050405020304" pitchFamily="18" charset="0"/>
                        </a:rPr>
                        <a:t> Stopped</a:t>
                      </a:r>
                      <a:endParaRPr lang="en-US" sz="1800" dirty="0">
                        <a:latin typeface="Times New Roman" panose="02020603050405020304" pitchFamily="18" charset="0"/>
                        <a:cs typeface="Times New Roman" panose="02020603050405020304" pitchFamily="18" charset="0"/>
                      </a:endParaRPr>
                    </a:p>
                  </a:txBody>
                  <a:tcPr>
                    <a:lnT>
                      <a:noFill/>
                    </a:lnT>
                    <a:solidFill>
                      <a:schemeClr val="accent2">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4.9</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6</a:t>
                      </a:r>
                      <a:endParaRPr lang="en-US" sz="1800" dirty="0">
                        <a:latin typeface="Times New Roman" panose="02020603050405020304" pitchFamily="18" charset="0"/>
                        <a:cs typeface="Times New Roman" panose="02020603050405020304" pitchFamily="18" charset="0"/>
                      </a:endParaRPr>
                    </a:p>
                  </a:txBody>
                  <a:tcPr>
                    <a:lnT>
                      <a:noFill/>
                    </a:lnT>
                    <a:solidFill>
                      <a:schemeClr val="accent2">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2.6</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6</a:t>
                      </a:r>
                      <a:endParaRPr lang="en-US" sz="1800" dirty="0">
                        <a:latin typeface="Times New Roman" panose="02020603050405020304" pitchFamily="18" charset="0"/>
                        <a:cs typeface="Times New Roman" panose="02020603050405020304" pitchFamily="18" charset="0"/>
                      </a:endParaRPr>
                    </a:p>
                  </a:txBody>
                  <a:tcPr>
                    <a:lnT>
                      <a:noFill/>
                    </a:lnT>
                    <a:solidFill>
                      <a:schemeClr val="accent2">
                        <a:lumMod val="20000"/>
                        <a:lumOff val="80000"/>
                      </a:schemeClr>
                    </a:solidFill>
                  </a:tcPr>
                </a:tc>
                <a:extLst>
                  <a:ext uri="{0D108BD9-81ED-4DB2-BD59-A6C34878D82A}">
                    <a16:rowId xmlns:a16="http://schemas.microsoft.com/office/drawing/2014/main" val="10013"/>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FRIB Ultimate</a:t>
                      </a:r>
                      <a:r>
                        <a:rPr lang="en-US" sz="1800" baseline="0" dirty="0">
                          <a:latin typeface="Times New Roman" panose="02020603050405020304" pitchFamily="18" charset="0"/>
                          <a:cs typeface="Times New Roman" panose="02020603050405020304" pitchFamily="18" charset="0"/>
                        </a:rPr>
                        <a:t> </a:t>
                      </a:r>
                      <a:r>
                        <a:rPr lang="en-US" altLang="zh-CN" sz="1800" baseline="0" dirty="0">
                          <a:latin typeface="Times New Roman" panose="02020603050405020304" pitchFamily="18" charset="0"/>
                          <a:cs typeface="Times New Roman" panose="02020603050405020304" pitchFamily="18" charset="0"/>
                        </a:rPr>
                        <a:t>Reaccelerated</a:t>
                      </a:r>
                      <a:endParaRPr lang="en-US" sz="1800" dirty="0">
                        <a:latin typeface="Times New Roman" panose="02020603050405020304" pitchFamily="18" charset="0"/>
                        <a:cs typeface="Times New Roman" panose="02020603050405020304" pitchFamily="18" charset="0"/>
                      </a:endParaRPr>
                    </a:p>
                  </a:txBody>
                  <a:tcP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1.2</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6</a:t>
                      </a:r>
                      <a:endParaRPr lang="en-US" sz="1800" dirty="0">
                        <a:latin typeface="Times New Roman" panose="02020603050405020304" pitchFamily="18" charset="0"/>
                        <a:cs typeface="Times New Roman" panose="02020603050405020304" pitchFamily="18" charset="0"/>
                      </a:endParaRPr>
                    </a:p>
                  </a:txBody>
                  <a:tcP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sz="1800" dirty="0">
                          <a:latin typeface="Times New Roman" panose="02020603050405020304" pitchFamily="18" charset="0"/>
                          <a:cs typeface="Times New Roman" panose="02020603050405020304" pitchFamily="18" charset="0"/>
                        </a:rPr>
                        <a:t>6.7</a:t>
                      </a:r>
                      <a:r>
                        <a:rPr lang="en-US" altLang="zh-CN" sz="1800" dirty="0">
                          <a:latin typeface="Times New Roman" panose="02020603050405020304" pitchFamily="18" charset="0"/>
                          <a:cs typeface="Times New Roman" panose="02020603050405020304" pitchFamily="18" charset="0"/>
                        </a:rPr>
                        <a:t>×10</a:t>
                      </a:r>
                      <a:r>
                        <a:rPr lang="en-US" altLang="zh-CN" sz="1800" baseline="30000" dirty="0">
                          <a:latin typeface="Times New Roman" panose="02020603050405020304" pitchFamily="18" charset="0"/>
                          <a:cs typeface="Times New Roman" panose="02020603050405020304" pitchFamily="18" charset="0"/>
                        </a:rPr>
                        <a:t>5</a:t>
                      </a:r>
                      <a:endParaRPr lang="en-US" sz="1800" dirty="0">
                        <a:latin typeface="Times New Roman" panose="02020603050405020304" pitchFamily="18" charset="0"/>
                        <a:cs typeface="Times New Roman" panose="02020603050405020304" pitchFamily="18" charset="0"/>
                      </a:endParaRPr>
                    </a:p>
                  </a:txBody>
                  <a:tcPr>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4"/>
                  </a:ext>
                </a:extLst>
              </a:tr>
            </a:tbl>
          </a:graphicData>
        </a:graphic>
      </p:graphicFrame>
      <p:sp>
        <p:nvSpPr>
          <p:cNvPr id="4" name="文本框 3"/>
          <p:cNvSpPr txBox="1"/>
          <p:nvPr/>
        </p:nvSpPr>
        <p:spPr>
          <a:xfrm>
            <a:off x="2936383" y="347730"/>
            <a:ext cx="3020058" cy="400110"/>
          </a:xfrm>
          <a:prstGeom prst="rect">
            <a:avLst/>
          </a:prstGeom>
          <a:noFill/>
        </p:spPr>
        <p:txBody>
          <a:bodyPr wrap="none" rtlCol="0">
            <a:spAutoFit/>
          </a:bodyPr>
          <a:lstStyle/>
          <a:p>
            <a:r>
              <a:rPr lang="en-US" sz="2000" dirty="0"/>
              <a:t>Intensities of </a:t>
            </a:r>
            <a:r>
              <a:rPr lang="en-US" sz="2000" baseline="30000" dirty="0"/>
              <a:t>29,30</a:t>
            </a:r>
            <a:r>
              <a:rPr lang="en-US" sz="2000" dirty="0"/>
              <a:t>Na beams</a:t>
            </a:r>
          </a:p>
        </p:txBody>
      </p:sp>
    </p:spTree>
    <p:extLst>
      <p:ext uri="{BB962C8B-B14F-4D97-AF65-F5344CB8AC3E}">
        <p14:creationId xmlns:p14="http://schemas.microsoft.com/office/powerpoint/2010/main" val="1194249054"/>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814152559"/>
              </p:ext>
            </p:extLst>
          </p:nvPr>
        </p:nvGraphicFramePr>
        <p:xfrm>
          <a:off x="124236" y="263659"/>
          <a:ext cx="8916733" cy="1584960"/>
        </p:xfrm>
        <a:graphic>
          <a:graphicData uri="http://schemas.openxmlformats.org/drawingml/2006/table">
            <a:tbl>
              <a:tblPr firstRow="1" bandRow="1">
                <a:tableStyleId>{5C22544A-7EE6-4342-B048-85BDC9FD1C3A}</a:tableStyleId>
              </a:tblPr>
              <a:tblGrid>
                <a:gridCol w="865505">
                  <a:extLst>
                    <a:ext uri="{9D8B030D-6E8A-4147-A177-3AD203B41FA5}">
                      <a16:colId xmlns:a16="http://schemas.microsoft.com/office/drawing/2014/main" val="20000"/>
                    </a:ext>
                  </a:extLst>
                </a:gridCol>
                <a:gridCol w="3902583">
                  <a:extLst>
                    <a:ext uri="{9D8B030D-6E8A-4147-A177-3AD203B41FA5}">
                      <a16:colId xmlns:a16="http://schemas.microsoft.com/office/drawing/2014/main" val="20001"/>
                    </a:ext>
                  </a:extLst>
                </a:gridCol>
                <a:gridCol w="4148645">
                  <a:extLst>
                    <a:ext uri="{9D8B030D-6E8A-4147-A177-3AD203B41FA5}">
                      <a16:colId xmlns:a16="http://schemas.microsoft.com/office/drawing/2014/main" val="20002"/>
                    </a:ext>
                  </a:extLst>
                </a:gridCol>
              </a:tblGrid>
              <a:tr h="370840">
                <a:tc>
                  <a:txBody>
                    <a:bodyPr/>
                    <a:lstStyle/>
                    <a:p>
                      <a:pPr algn="ctr"/>
                      <a:endParaRPr lang="en-US" sz="2000"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Times New Roman" panose="02020603050405020304" pitchFamily="18" charset="0"/>
                          <a:cs typeface="Times New Roman" panose="02020603050405020304" pitchFamily="18" charset="0"/>
                        </a:rPr>
                        <a:t>Range of 40</a:t>
                      </a:r>
                      <a:r>
                        <a:rPr lang="en-US" altLang="zh-CN" sz="2000" dirty="0">
                          <a:latin typeface="Times New Roman" panose="02020603050405020304" pitchFamily="18" charset="0"/>
                          <a:cs typeface="Times New Roman" panose="02020603050405020304" pitchFamily="18" charset="0"/>
                        </a:rPr>
                        <a:t>-keV </a:t>
                      </a:r>
                      <a:r>
                        <a:rPr lang="en-US" altLang="zh-CN" sz="2000" baseline="30000" dirty="0">
                          <a:latin typeface="Times New Roman" panose="02020603050405020304" pitchFamily="18" charset="0"/>
                          <a:cs typeface="Times New Roman" panose="02020603050405020304" pitchFamily="18" charset="0"/>
                        </a:rPr>
                        <a:t>29</a:t>
                      </a:r>
                      <a:r>
                        <a:rPr lang="en-US" altLang="zh-CN" sz="2000" dirty="0">
                          <a:latin typeface="Times New Roman" panose="02020603050405020304" pitchFamily="18" charset="0"/>
                          <a:cs typeface="Times New Roman" panose="02020603050405020304" pitchFamily="18" charset="0"/>
                        </a:rPr>
                        <a:t>Na (nm) SRIM</a:t>
                      </a:r>
                      <a:endParaRPr lang="en-US" sz="2000"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Times New Roman" panose="02020603050405020304" pitchFamily="18" charset="0"/>
                          <a:cs typeface="Times New Roman" panose="02020603050405020304" pitchFamily="18" charset="0"/>
                        </a:rPr>
                        <a:t>Range of 41.9</a:t>
                      </a:r>
                      <a:r>
                        <a:rPr lang="en-US" altLang="zh-CN" sz="2000" dirty="0">
                          <a:latin typeface="Times New Roman" panose="02020603050405020304" pitchFamily="18" charset="0"/>
                          <a:cs typeface="Times New Roman" panose="02020603050405020304" pitchFamily="18" charset="0"/>
                        </a:rPr>
                        <a:t>-keV </a:t>
                      </a:r>
                      <a:r>
                        <a:rPr lang="en-US" altLang="zh-CN" sz="2000" baseline="30000" dirty="0">
                          <a:latin typeface="Times New Roman" panose="02020603050405020304" pitchFamily="18" charset="0"/>
                          <a:cs typeface="Times New Roman" panose="02020603050405020304" pitchFamily="18" charset="0"/>
                        </a:rPr>
                        <a:t>28</a:t>
                      </a:r>
                      <a:r>
                        <a:rPr lang="en-US" altLang="zh-CN" sz="2000" dirty="0">
                          <a:latin typeface="Times New Roman" panose="02020603050405020304" pitchFamily="18" charset="0"/>
                          <a:cs typeface="Times New Roman" panose="02020603050405020304" pitchFamily="18" charset="0"/>
                        </a:rPr>
                        <a:t>Mg (nm) SRIM</a:t>
                      </a:r>
                      <a:endParaRPr lang="en-US" sz="20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r h="370840">
                <a:tc>
                  <a:txBody>
                    <a:bodyPr/>
                    <a:lstStyle/>
                    <a:p>
                      <a:pPr algn="ctr"/>
                      <a:r>
                        <a:rPr lang="en-US" sz="2000" dirty="0">
                          <a:latin typeface="Times New Roman" panose="02020603050405020304" pitchFamily="18" charset="0"/>
                          <a:cs typeface="Times New Roman" panose="02020603050405020304" pitchFamily="18" charset="0"/>
                        </a:rPr>
                        <a:t>Al</a:t>
                      </a:r>
                    </a:p>
                  </a:txBody>
                  <a:tcPr/>
                </a:tc>
                <a:tc>
                  <a:txBody>
                    <a:bodyPr/>
                    <a:lstStyle/>
                    <a:p>
                      <a:pPr algn="ctr"/>
                      <a:r>
                        <a:rPr lang="en-US" sz="2000" dirty="0">
                          <a:latin typeface="Times New Roman" panose="02020603050405020304" pitchFamily="18" charset="0"/>
                          <a:cs typeface="Times New Roman" panose="02020603050405020304" pitchFamily="18" charset="0"/>
                        </a:rPr>
                        <a:t>67(27)</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Times New Roman" panose="02020603050405020304" pitchFamily="18" charset="0"/>
                          <a:cs typeface="Times New Roman" panose="02020603050405020304" pitchFamily="18" charset="0"/>
                        </a:rPr>
                        <a:t>67(28)</a:t>
                      </a:r>
                    </a:p>
                  </a:txBody>
                  <a:tcPr/>
                </a:tc>
                <a:extLst>
                  <a:ext uri="{0D108BD9-81ED-4DB2-BD59-A6C34878D82A}">
                    <a16:rowId xmlns:a16="http://schemas.microsoft.com/office/drawing/2014/main" val="10001"/>
                  </a:ext>
                </a:extLst>
              </a:tr>
              <a:tr h="370840">
                <a:tc>
                  <a:txBody>
                    <a:bodyPr/>
                    <a:lstStyle/>
                    <a:p>
                      <a:pPr algn="ctr"/>
                      <a:r>
                        <a:rPr lang="en-US" sz="2000" dirty="0">
                          <a:latin typeface="Times New Roman" panose="02020603050405020304" pitchFamily="18" charset="0"/>
                          <a:cs typeface="Times New Roman" panose="02020603050405020304" pitchFamily="18" charset="0"/>
                        </a:rPr>
                        <a:t>Si</a:t>
                      </a:r>
                    </a:p>
                  </a:txBody>
                  <a:tcPr/>
                </a:tc>
                <a:tc>
                  <a:txBody>
                    <a:bodyPr/>
                    <a:lstStyle/>
                    <a:p>
                      <a:pPr algn="ctr"/>
                      <a:r>
                        <a:rPr lang="en-US" sz="2000" dirty="0">
                          <a:latin typeface="Times New Roman" panose="02020603050405020304" pitchFamily="18" charset="0"/>
                          <a:cs typeface="Times New Roman" panose="02020603050405020304" pitchFamily="18" charset="0"/>
                        </a:rPr>
                        <a:t>77(32)</a:t>
                      </a:r>
                    </a:p>
                  </a:txBody>
                  <a:tcPr/>
                </a:tc>
                <a:tc>
                  <a:txBody>
                    <a:bodyPr/>
                    <a:lstStyle/>
                    <a:p>
                      <a:pPr algn="ctr"/>
                      <a:r>
                        <a:rPr lang="en-US" sz="2000" dirty="0">
                          <a:latin typeface="Times New Roman" panose="02020603050405020304" pitchFamily="18" charset="0"/>
                          <a:cs typeface="Times New Roman" panose="02020603050405020304" pitchFamily="18" charset="0"/>
                        </a:rPr>
                        <a:t>77(33)</a:t>
                      </a:r>
                    </a:p>
                  </a:txBody>
                  <a:tcPr/>
                </a:tc>
                <a:extLst>
                  <a:ext uri="{0D108BD9-81ED-4DB2-BD59-A6C34878D82A}">
                    <a16:rowId xmlns:a16="http://schemas.microsoft.com/office/drawing/2014/main" val="10002"/>
                  </a:ext>
                </a:extLst>
              </a:tr>
              <a:tr h="370840">
                <a:tc>
                  <a:txBody>
                    <a:bodyPr/>
                    <a:lstStyle/>
                    <a:p>
                      <a:pPr algn="ctr"/>
                      <a:r>
                        <a:rPr lang="en-US" sz="2000" dirty="0">
                          <a:latin typeface="Times New Roman" panose="02020603050405020304" pitchFamily="18" charset="0"/>
                          <a:cs typeface="Times New Roman" panose="02020603050405020304" pitchFamily="18" charset="0"/>
                        </a:rPr>
                        <a:t>Mylar</a:t>
                      </a:r>
                    </a:p>
                  </a:txBody>
                  <a:tcPr/>
                </a:tc>
                <a:tc>
                  <a:txBody>
                    <a:bodyPr/>
                    <a:lstStyle/>
                    <a:p>
                      <a:pPr algn="ctr"/>
                      <a:r>
                        <a:rPr lang="en-US" sz="2000" dirty="0">
                          <a:latin typeface="Times New Roman" panose="02020603050405020304" pitchFamily="18" charset="0"/>
                          <a:cs typeface="Times New Roman" panose="02020603050405020304" pitchFamily="18" charset="0"/>
                        </a:rPr>
                        <a:t>98(25)</a:t>
                      </a:r>
                    </a:p>
                  </a:txBody>
                  <a:tcPr/>
                </a:tc>
                <a:tc>
                  <a:txBody>
                    <a:bodyPr/>
                    <a:lstStyle/>
                    <a:p>
                      <a:pPr algn="ctr"/>
                      <a:r>
                        <a:rPr lang="en-US" sz="2000" dirty="0">
                          <a:latin typeface="Times New Roman" panose="02020603050405020304" pitchFamily="18" charset="0"/>
                          <a:cs typeface="Times New Roman" panose="02020603050405020304" pitchFamily="18" charset="0"/>
                        </a:rPr>
                        <a:t>98(26)</a:t>
                      </a:r>
                    </a:p>
                  </a:txBody>
                  <a:tcPr/>
                </a:tc>
                <a:extLst>
                  <a:ext uri="{0D108BD9-81ED-4DB2-BD59-A6C34878D82A}">
                    <a16:rowId xmlns:a16="http://schemas.microsoft.com/office/drawing/2014/main" val="10003"/>
                  </a:ext>
                </a:extLst>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498074722"/>
              </p:ext>
            </p:extLst>
          </p:nvPr>
        </p:nvGraphicFramePr>
        <p:xfrm>
          <a:off x="120579" y="2035346"/>
          <a:ext cx="5321700" cy="1584960"/>
        </p:xfrm>
        <a:graphic>
          <a:graphicData uri="http://schemas.openxmlformats.org/drawingml/2006/table">
            <a:tbl>
              <a:tblPr firstRow="1" bandRow="1">
                <a:tableStyleId>{5C22544A-7EE6-4342-B048-85BDC9FD1C3A}</a:tableStyleId>
              </a:tblPr>
              <a:tblGrid>
                <a:gridCol w="865505">
                  <a:extLst>
                    <a:ext uri="{9D8B030D-6E8A-4147-A177-3AD203B41FA5}">
                      <a16:colId xmlns:a16="http://schemas.microsoft.com/office/drawing/2014/main" val="20000"/>
                    </a:ext>
                  </a:extLst>
                </a:gridCol>
                <a:gridCol w="2252237">
                  <a:extLst>
                    <a:ext uri="{9D8B030D-6E8A-4147-A177-3AD203B41FA5}">
                      <a16:colId xmlns:a16="http://schemas.microsoft.com/office/drawing/2014/main" val="20001"/>
                    </a:ext>
                  </a:extLst>
                </a:gridCol>
                <a:gridCol w="2203958">
                  <a:extLst>
                    <a:ext uri="{9D8B030D-6E8A-4147-A177-3AD203B41FA5}">
                      <a16:colId xmlns:a16="http://schemas.microsoft.com/office/drawing/2014/main" val="20002"/>
                    </a:ext>
                  </a:extLst>
                </a:gridCol>
              </a:tblGrid>
              <a:tr h="370840">
                <a:tc>
                  <a:txBody>
                    <a:bodyPr/>
                    <a:lstStyle/>
                    <a:p>
                      <a:pPr algn="ctr"/>
                      <a:endParaRPr lang="en-US" sz="2000"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Times New Roman" panose="02020603050405020304" pitchFamily="18" charset="0"/>
                          <a:cs typeface="Times New Roman" panose="02020603050405020304" pitchFamily="18" charset="0"/>
                        </a:rPr>
                        <a:t>40</a:t>
                      </a:r>
                      <a:r>
                        <a:rPr lang="en-US" altLang="zh-CN" sz="2000" dirty="0">
                          <a:latin typeface="Times New Roman" panose="02020603050405020304" pitchFamily="18" charset="0"/>
                          <a:cs typeface="Times New Roman" panose="02020603050405020304" pitchFamily="18" charset="0"/>
                        </a:rPr>
                        <a:t>-keV </a:t>
                      </a:r>
                      <a:r>
                        <a:rPr lang="en-US" altLang="zh-CN" sz="2000" baseline="30000" dirty="0">
                          <a:latin typeface="Times New Roman" panose="02020603050405020304" pitchFamily="18" charset="0"/>
                          <a:cs typeface="Times New Roman" panose="02020603050405020304" pitchFamily="18" charset="0"/>
                        </a:rPr>
                        <a:t>29</a:t>
                      </a:r>
                      <a:r>
                        <a:rPr lang="en-US" altLang="zh-CN" sz="2000" dirty="0">
                          <a:latin typeface="Times New Roman" panose="02020603050405020304" pitchFamily="18" charset="0"/>
                          <a:cs typeface="Times New Roman" panose="02020603050405020304" pitchFamily="18" charset="0"/>
                        </a:rPr>
                        <a:t>Na SRIM</a:t>
                      </a:r>
                      <a:endParaRPr lang="en-US" sz="2000"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Times New Roman" panose="02020603050405020304" pitchFamily="18" charset="0"/>
                          <a:cs typeface="Times New Roman" panose="02020603050405020304" pitchFamily="18" charset="0"/>
                        </a:rPr>
                        <a:t>40</a:t>
                      </a:r>
                      <a:r>
                        <a:rPr lang="en-US" altLang="zh-CN" sz="2000" dirty="0">
                          <a:latin typeface="Times New Roman" panose="02020603050405020304" pitchFamily="18" charset="0"/>
                          <a:cs typeface="Times New Roman" panose="02020603050405020304" pitchFamily="18" charset="0"/>
                        </a:rPr>
                        <a:t>-keV </a:t>
                      </a:r>
                      <a:r>
                        <a:rPr lang="en-US" altLang="zh-CN" sz="2000" baseline="30000" dirty="0">
                          <a:latin typeface="Times New Roman" panose="02020603050405020304" pitchFamily="18" charset="0"/>
                          <a:cs typeface="Times New Roman" panose="02020603050405020304" pitchFamily="18" charset="0"/>
                        </a:rPr>
                        <a:t>29</a:t>
                      </a:r>
                      <a:r>
                        <a:rPr lang="en-US" altLang="zh-CN" sz="2000" dirty="0">
                          <a:latin typeface="Times New Roman" panose="02020603050405020304" pitchFamily="18" charset="0"/>
                          <a:cs typeface="Times New Roman" panose="02020603050405020304" pitchFamily="18" charset="0"/>
                        </a:rPr>
                        <a:t>Na LISE</a:t>
                      </a:r>
                      <a:endParaRPr lang="en-US" sz="20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r h="370840">
                <a:tc>
                  <a:txBody>
                    <a:bodyPr/>
                    <a:lstStyle/>
                    <a:p>
                      <a:pPr algn="ctr"/>
                      <a:r>
                        <a:rPr lang="en-US" sz="2000" dirty="0">
                          <a:latin typeface="Times New Roman" panose="02020603050405020304" pitchFamily="18" charset="0"/>
                          <a:cs typeface="Times New Roman" panose="02020603050405020304" pitchFamily="18" charset="0"/>
                        </a:rPr>
                        <a:t>Al</a:t>
                      </a:r>
                    </a:p>
                  </a:txBody>
                  <a:tcPr/>
                </a:tc>
                <a:tc>
                  <a:txBody>
                    <a:bodyPr/>
                    <a:lstStyle/>
                    <a:p>
                      <a:pPr algn="ctr"/>
                      <a:r>
                        <a:rPr lang="en-US" sz="2000" dirty="0">
                          <a:latin typeface="Times New Roman" panose="02020603050405020304" pitchFamily="18" charset="0"/>
                          <a:cs typeface="Times New Roman" panose="02020603050405020304" pitchFamily="18" charset="0"/>
                        </a:rPr>
                        <a:t>67(27) nm</a:t>
                      </a:r>
                    </a:p>
                  </a:txBody>
                  <a:tcPr/>
                </a:tc>
                <a:tc>
                  <a:txBody>
                    <a:bodyPr/>
                    <a:lstStyle/>
                    <a:p>
                      <a:pPr algn="ctr"/>
                      <a:r>
                        <a:rPr lang="en-US" sz="2000" dirty="0">
                          <a:latin typeface="Times New Roman" panose="02020603050405020304" pitchFamily="18" charset="0"/>
                          <a:cs typeface="Times New Roman" panose="02020603050405020304" pitchFamily="18" charset="0"/>
                        </a:rPr>
                        <a:t>87(5) nm</a:t>
                      </a:r>
                    </a:p>
                  </a:txBody>
                  <a:tcPr/>
                </a:tc>
                <a:extLst>
                  <a:ext uri="{0D108BD9-81ED-4DB2-BD59-A6C34878D82A}">
                    <a16:rowId xmlns:a16="http://schemas.microsoft.com/office/drawing/2014/main" val="10001"/>
                  </a:ext>
                </a:extLst>
              </a:tr>
              <a:tr h="370840">
                <a:tc>
                  <a:txBody>
                    <a:bodyPr/>
                    <a:lstStyle/>
                    <a:p>
                      <a:pPr algn="ctr"/>
                      <a:r>
                        <a:rPr lang="en-US" sz="2000" dirty="0">
                          <a:latin typeface="Times New Roman" panose="02020603050405020304" pitchFamily="18" charset="0"/>
                          <a:cs typeface="Times New Roman" panose="02020603050405020304" pitchFamily="18" charset="0"/>
                        </a:rPr>
                        <a:t>Si</a:t>
                      </a:r>
                    </a:p>
                  </a:txBody>
                  <a:tcPr/>
                </a:tc>
                <a:tc>
                  <a:txBody>
                    <a:bodyPr/>
                    <a:lstStyle/>
                    <a:p>
                      <a:pPr algn="ctr"/>
                      <a:r>
                        <a:rPr lang="en-US" sz="2000" dirty="0">
                          <a:latin typeface="Times New Roman" panose="02020603050405020304" pitchFamily="18" charset="0"/>
                          <a:cs typeface="Times New Roman" panose="02020603050405020304" pitchFamily="18" charset="0"/>
                        </a:rPr>
                        <a:t>77(32) nm</a:t>
                      </a:r>
                    </a:p>
                  </a:txBody>
                  <a:tcPr/>
                </a:tc>
                <a:tc>
                  <a:txBody>
                    <a:bodyPr/>
                    <a:lstStyle/>
                    <a:p>
                      <a:pPr algn="ctr"/>
                      <a:r>
                        <a:rPr lang="en-US" sz="2000" dirty="0">
                          <a:latin typeface="Times New Roman" panose="02020603050405020304" pitchFamily="18" charset="0"/>
                          <a:cs typeface="Times New Roman" panose="02020603050405020304" pitchFamily="18" charset="0"/>
                        </a:rPr>
                        <a:t>81(4) nm</a:t>
                      </a:r>
                    </a:p>
                  </a:txBody>
                  <a:tcPr/>
                </a:tc>
                <a:extLst>
                  <a:ext uri="{0D108BD9-81ED-4DB2-BD59-A6C34878D82A}">
                    <a16:rowId xmlns:a16="http://schemas.microsoft.com/office/drawing/2014/main" val="10002"/>
                  </a:ext>
                </a:extLst>
              </a:tr>
              <a:tr h="370840">
                <a:tc>
                  <a:txBody>
                    <a:bodyPr/>
                    <a:lstStyle/>
                    <a:p>
                      <a:pPr algn="ctr"/>
                      <a:r>
                        <a:rPr lang="en-US" sz="2000" dirty="0">
                          <a:latin typeface="Times New Roman" panose="02020603050405020304" pitchFamily="18" charset="0"/>
                          <a:cs typeface="Times New Roman" panose="02020603050405020304" pitchFamily="18" charset="0"/>
                        </a:rPr>
                        <a:t>Mylar</a:t>
                      </a:r>
                    </a:p>
                  </a:txBody>
                  <a:tcPr/>
                </a:tc>
                <a:tc>
                  <a:txBody>
                    <a:bodyPr/>
                    <a:lstStyle/>
                    <a:p>
                      <a:pPr algn="ctr"/>
                      <a:r>
                        <a:rPr lang="en-US" sz="2000" dirty="0">
                          <a:latin typeface="Times New Roman" panose="02020603050405020304" pitchFamily="18" charset="0"/>
                          <a:cs typeface="Times New Roman" panose="02020603050405020304" pitchFamily="18" charset="0"/>
                        </a:rPr>
                        <a:t>98(25) nm</a:t>
                      </a:r>
                    </a:p>
                  </a:txBody>
                  <a:tcPr/>
                </a:tc>
                <a:tc>
                  <a:txBody>
                    <a:bodyPr/>
                    <a:lstStyle/>
                    <a:p>
                      <a:pPr algn="ctr"/>
                      <a:r>
                        <a:rPr lang="en-US" sz="2000" dirty="0">
                          <a:latin typeface="Times New Roman" panose="02020603050405020304" pitchFamily="18" charset="0"/>
                          <a:cs typeface="Times New Roman" panose="02020603050405020304" pitchFamily="18" charset="0"/>
                        </a:rPr>
                        <a:t>104(4) nm</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54461347"/>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1"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143" y="339613"/>
            <a:ext cx="8424000" cy="602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3"/>
          <a:stretch>
            <a:fillRect/>
          </a:stretch>
        </p:blipFill>
        <p:spPr>
          <a:xfrm>
            <a:off x="339143" y="1167891"/>
            <a:ext cx="8424000" cy="659020"/>
          </a:xfrm>
          <a:prstGeom prst="rect">
            <a:avLst/>
          </a:prstGeom>
        </p:spPr>
      </p:pic>
      <p:sp>
        <p:nvSpPr>
          <p:cNvPr id="2" name="文本框 1"/>
          <p:cNvSpPr txBox="1"/>
          <p:nvPr/>
        </p:nvSpPr>
        <p:spPr>
          <a:xfrm>
            <a:off x="0" y="2052792"/>
            <a:ext cx="3577711" cy="369332"/>
          </a:xfrm>
          <a:prstGeom prst="rect">
            <a:avLst/>
          </a:prstGeom>
          <a:noFill/>
        </p:spPr>
        <p:txBody>
          <a:bodyPr wrap="none" rtlCol="0">
            <a:spAutoFit/>
          </a:bodyPr>
          <a:lstStyle/>
          <a:p>
            <a:r>
              <a:rPr lang="en-US">
                <a:latin typeface="Tahoma" panose="020B0604030504040204" pitchFamily="34" charset="0"/>
                <a:ea typeface="Tahoma" panose="020B0604030504040204" pitchFamily="34" charset="0"/>
                <a:cs typeface="Tahoma" panose="020B0604030504040204" pitchFamily="34" charset="0"/>
              </a:rPr>
              <a:t>Reduce </a:t>
            </a:r>
            <a:r>
              <a:rPr lang="en-US" altLang="zh-CN">
                <a:latin typeface="Tahoma" panose="020B0604030504040204" pitchFamily="34" charset="0"/>
                <a:ea typeface="Tahoma" panose="020B0604030504040204" pitchFamily="34" charset="0"/>
                <a:cs typeface="Tahoma" panose="020B0604030504040204" pitchFamily="34" charset="0"/>
              </a:rPr>
              <a:t>our requested </a:t>
            </a:r>
            <a:r>
              <a:rPr lang="en-US">
                <a:latin typeface="Tahoma" panose="020B0604030504040204" pitchFamily="34" charset="0"/>
                <a:ea typeface="Tahoma" panose="020B0604030504040204" pitchFamily="34" charset="0"/>
                <a:cs typeface="Tahoma" panose="020B0604030504040204" pitchFamily="34" charset="0"/>
              </a:rPr>
              <a:t>beam time</a:t>
            </a:r>
            <a:endParaRPr lang="en-US"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765630642"/>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2"/>
            <a:ext cx="9144000" cy="2140921"/>
          </a:xfrm>
          <a:prstGeom prst="rect">
            <a:avLst/>
          </a:prstGeom>
        </p:spPr>
      </p:pic>
      <p:pic>
        <p:nvPicPr>
          <p:cNvPr id="3" name="图片 2"/>
          <p:cNvPicPr>
            <a:picLocks noChangeAspect="1"/>
          </p:cNvPicPr>
          <p:nvPr/>
        </p:nvPicPr>
        <p:blipFill>
          <a:blip r:embed="rId3"/>
          <a:stretch>
            <a:fillRect/>
          </a:stretch>
        </p:blipFill>
        <p:spPr>
          <a:xfrm>
            <a:off x="0" y="2140919"/>
            <a:ext cx="9144000" cy="2040017"/>
          </a:xfrm>
          <a:prstGeom prst="rect">
            <a:avLst/>
          </a:prstGeom>
        </p:spPr>
      </p:pic>
      <p:pic>
        <p:nvPicPr>
          <p:cNvPr id="4" name="图片 3"/>
          <p:cNvPicPr>
            <a:picLocks noChangeAspect="1"/>
          </p:cNvPicPr>
          <p:nvPr/>
        </p:nvPicPr>
        <p:blipFill>
          <a:blip r:embed="rId4"/>
          <a:stretch>
            <a:fillRect/>
          </a:stretch>
        </p:blipFill>
        <p:spPr>
          <a:xfrm>
            <a:off x="-1" y="4114948"/>
            <a:ext cx="9144000" cy="2506909"/>
          </a:xfrm>
          <a:prstGeom prst="rect">
            <a:avLst/>
          </a:prstGeom>
        </p:spPr>
      </p:pic>
    </p:spTree>
    <p:extLst>
      <p:ext uri="{BB962C8B-B14F-4D97-AF65-F5344CB8AC3E}">
        <p14:creationId xmlns:p14="http://schemas.microsoft.com/office/powerpoint/2010/main" val="3282395790"/>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2308324"/>
          </a:xfrm>
          <a:prstGeom prst="rect">
            <a:avLst/>
          </a:prstGeom>
        </p:spPr>
        <p:txBody>
          <a:bodyPr wrap="square">
            <a:spAutoFit/>
          </a:bodyPr>
          <a:lstStyle/>
          <a:p>
            <a:r>
              <a:rPr lang="en-US" b="1" dirty="0">
                <a:latin typeface="Calibri" panose="020F0502020204030204" pitchFamily="34" charset="0"/>
                <a:ea typeface="SimSun" panose="02010600030101010101" pitchFamily="2" charset="-122"/>
              </a:rPr>
              <a:t>For in-person presenters: </a:t>
            </a:r>
            <a:r>
              <a:rPr lang="en-US" dirty="0">
                <a:latin typeface="Calibri" panose="020F0502020204030204" pitchFamily="34" charset="0"/>
                <a:ea typeface="SimSun" panose="02010600030101010101" pitchFamily="2" charset="-122"/>
              </a:rPr>
              <a:t>as I noted in my initial email, </a:t>
            </a:r>
            <a:r>
              <a:rPr lang="en-US" b="1" dirty="0">
                <a:latin typeface="Calibri" panose="020F0502020204030204" pitchFamily="34" charset="0"/>
                <a:ea typeface="SimSun" panose="02010600030101010101" pitchFamily="2" charset="-122"/>
              </a:rPr>
              <a:t>the slides </a:t>
            </a:r>
            <a:r>
              <a:rPr lang="en-US" b="1" u="sng" dirty="0">
                <a:latin typeface="Calibri" panose="020F0502020204030204" pitchFamily="34" charset="0"/>
                <a:ea typeface="SimSun" panose="02010600030101010101" pitchFamily="2" charset="-122"/>
              </a:rPr>
              <a:t>and</a:t>
            </a:r>
            <a:r>
              <a:rPr lang="en-US" b="1" dirty="0">
                <a:latin typeface="Calibri" panose="020F0502020204030204" pitchFamily="34" charset="0"/>
                <a:ea typeface="SimSun" panose="02010600030101010101" pitchFamily="2" charset="-122"/>
              </a:rPr>
              <a:t> PDF (please send both) for your presentation will need to be submitted to this email address </a:t>
            </a:r>
            <a:r>
              <a:rPr lang="en-US" b="1" dirty="0">
                <a:highlight>
                  <a:srgbClr val="FFFF00"/>
                </a:highlight>
                <a:latin typeface="Calibri" panose="020F0502020204030204" pitchFamily="34" charset="0"/>
                <a:ea typeface="SimSun" panose="02010600030101010101" pitchFamily="2" charset="-122"/>
              </a:rPr>
              <a:t>by 4:00pm on Tuesday, January 28</a:t>
            </a:r>
            <a:r>
              <a:rPr lang="en-US" b="1" baseline="30000" dirty="0">
                <a:highlight>
                  <a:srgbClr val="FFFF00"/>
                </a:highlight>
                <a:latin typeface="Calibri" panose="020F0502020204030204" pitchFamily="34" charset="0"/>
                <a:ea typeface="SimSun" panose="02010600030101010101" pitchFamily="2" charset="-122"/>
              </a:rPr>
              <a:t>th</a:t>
            </a:r>
            <a:r>
              <a:rPr lang="en-US" b="1" dirty="0">
                <a:highlight>
                  <a:srgbClr val="FFFF00"/>
                </a:highlight>
                <a:latin typeface="Calibri" panose="020F0502020204030204" pitchFamily="34" charset="0"/>
                <a:ea typeface="SimSun" panose="02010600030101010101" pitchFamily="2" charset="-122"/>
              </a:rPr>
              <a:t>, 2020</a:t>
            </a:r>
            <a:r>
              <a:rPr lang="en-US" dirty="0">
                <a:latin typeface="Calibri" panose="020F0502020204030204" pitchFamily="34" charset="0"/>
                <a:ea typeface="SimSun" panose="02010600030101010101" pitchFamily="2" charset="-122"/>
              </a:rPr>
              <a:t> (two days prior to the meeting) and will be uploaded to the experiments database for the committee to reference before and during their two-day meeting.</a:t>
            </a:r>
          </a:p>
          <a:p>
            <a:endParaRPr lang="en-US" dirty="0">
              <a:latin typeface="Calibri" panose="020F0502020204030204" pitchFamily="34" charset="0"/>
              <a:ea typeface="SimSun" panose="02010600030101010101" pitchFamily="2" charset="-122"/>
            </a:endParaRPr>
          </a:p>
          <a:p>
            <a:r>
              <a:rPr lang="en-US" b="1" dirty="0"/>
              <a:t>Remote presenters</a:t>
            </a:r>
            <a:r>
              <a:rPr lang="en-US" dirty="0"/>
              <a:t>: I will be sending you a </a:t>
            </a:r>
            <a:r>
              <a:rPr lang="en-US" dirty="0" err="1"/>
              <a:t>BlueJeans</a:t>
            </a:r>
            <a:r>
              <a:rPr lang="en-US" dirty="0"/>
              <a:t> meeting request with instructions and details later this morning. I ask that you please “accept” the invitation so that I know you have received it.</a:t>
            </a:r>
          </a:p>
        </p:txBody>
      </p:sp>
    </p:spTree>
    <p:extLst>
      <p:ext uri="{BB962C8B-B14F-4D97-AF65-F5344CB8AC3E}">
        <p14:creationId xmlns:p14="http://schemas.microsoft.com/office/powerpoint/2010/main" val="409253087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383874"/>
            <a:ext cx="9144000" cy="1539658"/>
          </a:xfrm>
          <a:prstGeom prst="rect">
            <a:avLst/>
          </a:prstGeom>
        </p:spPr>
      </p:pic>
      <p:pic>
        <p:nvPicPr>
          <p:cNvPr id="3" name="图片 2"/>
          <p:cNvPicPr>
            <a:picLocks noChangeAspect="1"/>
          </p:cNvPicPr>
          <p:nvPr/>
        </p:nvPicPr>
        <p:blipFill>
          <a:blip r:embed="rId3"/>
          <a:stretch>
            <a:fillRect/>
          </a:stretch>
        </p:blipFill>
        <p:spPr>
          <a:xfrm>
            <a:off x="405147" y="3273639"/>
            <a:ext cx="8153400" cy="533400"/>
          </a:xfrm>
          <a:prstGeom prst="rect">
            <a:avLst/>
          </a:prstGeom>
        </p:spPr>
      </p:pic>
      <p:pic>
        <p:nvPicPr>
          <p:cNvPr id="4" name="图片 3"/>
          <p:cNvPicPr>
            <a:picLocks noChangeAspect="1"/>
          </p:cNvPicPr>
          <p:nvPr/>
        </p:nvPicPr>
        <p:blipFill>
          <a:blip r:embed="rId4"/>
          <a:stretch>
            <a:fillRect/>
          </a:stretch>
        </p:blipFill>
        <p:spPr>
          <a:xfrm>
            <a:off x="495300" y="2159214"/>
            <a:ext cx="8277225" cy="1114425"/>
          </a:xfrm>
          <a:prstGeom prst="rect">
            <a:avLst/>
          </a:prstGeom>
        </p:spPr>
      </p:pic>
      <p:pic>
        <p:nvPicPr>
          <p:cNvPr id="5" name="图片 4"/>
          <p:cNvPicPr>
            <a:picLocks noChangeAspect="1"/>
          </p:cNvPicPr>
          <p:nvPr/>
        </p:nvPicPr>
        <p:blipFill>
          <a:blip r:embed="rId5"/>
          <a:stretch>
            <a:fillRect/>
          </a:stretch>
        </p:blipFill>
        <p:spPr>
          <a:xfrm>
            <a:off x="0" y="5589233"/>
            <a:ext cx="9144000" cy="763910"/>
          </a:xfrm>
          <a:prstGeom prst="rect">
            <a:avLst/>
          </a:prstGeom>
        </p:spPr>
      </p:pic>
      <p:pic>
        <p:nvPicPr>
          <p:cNvPr id="7" name="图片 6"/>
          <p:cNvPicPr>
            <a:picLocks noChangeAspect="1"/>
          </p:cNvPicPr>
          <p:nvPr/>
        </p:nvPicPr>
        <p:blipFill>
          <a:blip r:embed="rId6"/>
          <a:stretch>
            <a:fillRect/>
          </a:stretch>
        </p:blipFill>
        <p:spPr>
          <a:xfrm>
            <a:off x="0" y="4798386"/>
            <a:ext cx="9144000" cy="717520"/>
          </a:xfrm>
          <a:prstGeom prst="rect">
            <a:avLst/>
          </a:prstGeom>
        </p:spPr>
      </p:pic>
      <p:sp>
        <p:nvSpPr>
          <p:cNvPr id="8" name="矩形 7"/>
          <p:cNvSpPr/>
          <p:nvPr/>
        </p:nvSpPr>
        <p:spPr>
          <a:xfrm>
            <a:off x="0" y="14542"/>
            <a:ext cx="5724659" cy="369332"/>
          </a:xfrm>
          <a:prstGeom prst="rect">
            <a:avLst/>
          </a:prstGeom>
        </p:spPr>
        <p:txBody>
          <a:bodyPr wrap="square">
            <a:spAutoFit/>
          </a:bodyPr>
          <a:lstStyle/>
          <a:p>
            <a:r>
              <a:rPr lang="en-US" dirty="0"/>
              <a:t>Y. H. Lam </a:t>
            </a:r>
            <a:r>
              <a:rPr lang="en-US" i="1" dirty="0"/>
              <a:t>et al</a:t>
            </a:r>
            <a:r>
              <a:rPr lang="en-US" dirty="0"/>
              <a:t>., At. Data Nucl. Data Tables 99, 680 (2013).</a:t>
            </a:r>
          </a:p>
        </p:txBody>
      </p:sp>
      <p:sp>
        <p:nvSpPr>
          <p:cNvPr id="9" name="矩形 8"/>
          <p:cNvSpPr/>
          <p:nvPr/>
        </p:nvSpPr>
        <p:spPr>
          <a:xfrm>
            <a:off x="1" y="4429054"/>
            <a:ext cx="5125792" cy="369332"/>
          </a:xfrm>
          <a:prstGeom prst="rect">
            <a:avLst/>
          </a:prstGeom>
        </p:spPr>
        <p:txBody>
          <a:bodyPr wrap="square">
            <a:spAutoFit/>
          </a:bodyPr>
          <a:lstStyle/>
          <a:p>
            <a:r>
              <a:rPr lang="en-US" dirty="0"/>
              <a:t>M. </a:t>
            </a:r>
            <a:r>
              <a:rPr lang="en-US" dirty="0" err="1"/>
              <a:t>MacCormick</a:t>
            </a:r>
            <a:r>
              <a:rPr lang="en-US" dirty="0"/>
              <a:t> </a:t>
            </a:r>
            <a:r>
              <a:rPr lang="en-US" i="1" dirty="0"/>
              <a:t>et al</a:t>
            </a:r>
            <a:r>
              <a:rPr lang="en-US" dirty="0"/>
              <a:t>., Nucl. Phys. A 925, 61 (2014).</a:t>
            </a:r>
          </a:p>
        </p:txBody>
      </p:sp>
    </p:spTree>
    <p:extLst>
      <p:ext uri="{BB962C8B-B14F-4D97-AF65-F5344CB8AC3E}">
        <p14:creationId xmlns:p14="http://schemas.microsoft.com/office/powerpoint/2010/main" val="33051770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箭头 1"/>
          <p:cNvSpPr/>
          <p:nvPr/>
        </p:nvSpPr>
        <p:spPr>
          <a:xfrm rot="16200000">
            <a:off x="4451666" y="1991210"/>
            <a:ext cx="1079505" cy="237565"/>
          </a:xfrm>
          <a:prstGeom prst="notchedRightArrow">
            <a:avLst/>
          </a:prstGeom>
          <a:gradFill flip="none" rotWithShape="1">
            <a:gsLst>
              <a:gs pos="0">
                <a:schemeClr val="accent1">
                  <a:lumMod val="5000"/>
                  <a:lumOff val="95000"/>
                </a:schemeClr>
              </a:gs>
              <a:gs pos="71000">
                <a:srgbClr val="0000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786224" y="2724425"/>
            <a:ext cx="990600" cy="990600"/>
          </a:xfrm>
          <a:prstGeom prst="ellipse">
            <a:avLst/>
          </a:prstGeom>
          <a:gradFill flip="none" rotWithShape="1">
            <a:gsLst>
              <a:gs pos="0">
                <a:schemeClr val="bg1"/>
              </a:gs>
              <a:gs pos="81000">
                <a:schemeClr val="accent6">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endParaRPr>
          </a:p>
        </p:txBody>
      </p:sp>
      <p:sp>
        <p:nvSpPr>
          <p:cNvPr id="4" name="椭圆 3"/>
          <p:cNvSpPr/>
          <p:nvPr/>
        </p:nvSpPr>
        <p:spPr>
          <a:xfrm>
            <a:off x="1352499" y="1533243"/>
            <a:ext cx="308430" cy="308430"/>
          </a:xfrm>
          <a:prstGeom prst="ellipse">
            <a:avLst/>
          </a:prstGeom>
          <a:gradFill flip="none" rotWithShape="1">
            <a:gsLst>
              <a:gs pos="0">
                <a:schemeClr val="bg1"/>
              </a:gs>
              <a:gs pos="81000">
                <a:srgbClr val="00B05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endParaRPr>
          </a:p>
        </p:txBody>
      </p:sp>
      <p:sp>
        <p:nvSpPr>
          <p:cNvPr id="5" name="椭圆 4"/>
          <p:cNvSpPr/>
          <p:nvPr/>
        </p:nvSpPr>
        <p:spPr>
          <a:xfrm>
            <a:off x="1670657" y="4099929"/>
            <a:ext cx="308430" cy="308430"/>
          </a:xfrm>
          <a:prstGeom prst="ellipse">
            <a:avLst/>
          </a:prstGeom>
          <a:gradFill flip="none" rotWithShape="1">
            <a:gsLst>
              <a:gs pos="0">
                <a:schemeClr val="bg1"/>
              </a:gs>
              <a:gs pos="81000">
                <a:srgbClr val="FFC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endParaRPr>
          </a:p>
        </p:txBody>
      </p:sp>
      <p:sp>
        <p:nvSpPr>
          <p:cNvPr id="6" name="燕尾形箭头 5"/>
          <p:cNvSpPr/>
          <p:nvPr/>
        </p:nvSpPr>
        <p:spPr>
          <a:xfrm rot="8785348">
            <a:off x="1947871" y="3774102"/>
            <a:ext cx="842987" cy="237565"/>
          </a:xfrm>
          <a:prstGeom prst="notchedRightArrow">
            <a:avLst/>
          </a:prstGeom>
          <a:gradFill flip="none" rotWithShape="1">
            <a:gsLst>
              <a:gs pos="0">
                <a:schemeClr val="accent1">
                  <a:lumMod val="5000"/>
                  <a:lumOff val="95000"/>
                </a:schemeClr>
              </a:gs>
              <a:gs pos="71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燕尾形箭头 6"/>
          <p:cNvSpPr/>
          <p:nvPr/>
        </p:nvSpPr>
        <p:spPr>
          <a:xfrm rot="13279377">
            <a:off x="1522136" y="2181383"/>
            <a:ext cx="1354260" cy="237565"/>
          </a:xfrm>
          <a:prstGeom prst="notchedRightArrow">
            <a:avLst/>
          </a:prstGeom>
          <a:gradFill flip="none" rotWithShape="1">
            <a:gsLst>
              <a:gs pos="0">
                <a:schemeClr val="accent1">
                  <a:lumMod val="5000"/>
                  <a:lumOff val="95000"/>
                </a:schemeClr>
              </a:gs>
              <a:gs pos="71000">
                <a:srgbClr val="00B050"/>
              </a:gs>
              <a:gs pos="100000">
                <a:srgbClr val="00B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504768" y="2724425"/>
            <a:ext cx="990600" cy="990600"/>
          </a:xfrm>
          <a:prstGeom prst="ellipse">
            <a:avLst/>
          </a:prstGeom>
          <a:gradFill flip="none" rotWithShape="1">
            <a:gsLst>
              <a:gs pos="0">
                <a:schemeClr val="bg1"/>
              </a:gs>
              <a:gs pos="81000">
                <a:srgbClr val="00206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endParaRPr>
          </a:p>
        </p:txBody>
      </p:sp>
      <p:sp>
        <p:nvSpPr>
          <p:cNvPr id="9" name="椭圆 8"/>
          <p:cNvSpPr/>
          <p:nvPr/>
        </p:nvSpPr>
        <p:spPr>
          <a:xfrm>
            <a:off x="4837203" y="1150133"/>
            <a:ext cx="308430" cy="308430"/>
          </a:xfrm>
          <a:prstGeom prst="ellipse">
            <a:avLst/>
          </a:prstGeom>
          <a:gradFill flip="none" rotWithShape="1">
            <a:gsLst>
              <a:gs pos="0">
                <a:schemeClr val="bg1"/>
              </a:gs>
              <a:gs pos="81000">
                <a:srgbClr val="0000F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endParaRPr>
          </a:p>
        </p:txBody>
      </p:sp>
      <p:cxnSp>
        <p:nvCxnSpPr>
          <p:cNvPr id="11" name="直接箭头连接符 10"/>
          <p:cNvCxnSpPr/>
          <p:nvPr/>
        </p:nvCxnSpPr>
        <p:spPr>
          <a:xfrm>
            <a:off x="3866740" y="3239180"/>
            <a:ext cx="53502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燕尾形箭头 11"/>
          <p:cNvSpPr/>
          <p:nvPr/>
        </p:nvSpPr>
        <p:spPr>
          <a:xfrm rot="20009598">
            <a:off x="5554911" y="4482550"/>
            <a:ext cx="1079505" cy="237565"/>
          </a:xfrm>
          <a:prstGeom prst="notchedRightArrow">
            <a:avLst/>
          </a:prstGeom>
          <a:gradFill flip="none" rotWithShape="1">
            <a:gsLst>
              <a:gs pos="0">
                <a:schemeClr val="accent1">
                  <a:lumMod val="5000"/>
                  <a:lumOff val="95000"/>
                </a:schemeClr>
              </a:gs>
              <a:gs pos="71000">
                <a:srgbClr val="FF00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046396" y="1140019"/>
            <a:ext cx="966931"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Electron</a:t>
            </a:r>
            <a:endParaRPr lang="en-US" dirty="0">
              <a:latin typeface="Times New Roman" panose="02020603050405020304" pitchFamily="18" charset="0"/>
              <a:cs typeface="Times New Roman" panose="02020603050405020304" pitchFamily="18" charset="0"/>
            </a:endParaRPr>
          </a:p>
        </p:txBody>
      </p:sp>
      <p:sp>
        <p:nvSpPr>
          <p:cNvPr id="23" name="文本框 22"/>
          <p:cNvSpPr txBox="1"/>
          <p:nvPr/>
        </p:nvSpPr>
        <p:spPr>
          <a:xfrm>
            <a:off x="1161870" y="4435069"/>
            <a:ext cx="1364476"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Antineutrino</a:t>
            </a:r>
            <a:endParaRPr lang="en-US" dirty="0">
              <a:latin typeface="Times New Roman" panose="02020603050405020304" pitchFamily="18" charset="0"/>
              <a:cs typeface="Times New Roman" panose="02020603050405020304" pitchFamily="18" charset="0"/>
            </a:endParaRPr>
          </a:p>
        </p:txBody>
      </p:sp>
      <p:sp>
        <p:nvSpPr>
          <p:cNvPr id="25" name="文本框 24"/>
          <p:cNvSpPr txBox="1"/>
          <p:nvPr/>
        </p:nvSpPr>
        <p:spPr>
          <a:xfrm>
            <a:off x="4552958" y="705598"/>
            <a:ext cx="941283"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Neutron</a:t>
            </a:r>
          </a:p>
        </p:txBody>
      </p:sp>
      <p:sp>
        <p:nvSpPr>
          <p:cNvPr id="29" name="椭圆 28"/>
          <p:cNvSpPr/>
          <p:nvPr/>
        </p:nvSpPr>
        <p:spPr>
          <a:xfrm>
            <a:off x="4504768" y="4558765"/>
            <a:ext cx="990600" cy="990600"/>
          </a:xfrm>
          <a:prstGeom prst="ellipse">
            <a:avLst/>
          </a:prstGeom>
          <a:gradFill flip="none" rotWithShape="1">
            <a:gsLst>
              <a:gs pos="0">
                <a:schemeClr val="bg1"/>
              </a:gs>
              <a:gs pos="81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endParaRPr>
          </a:p>
        </p:txBody>
      </p:sp>
      <p:sp>
        <p:nvSpPr>
          <p:cNvPr id="31" name="文本框 30"/>
          <p:cNvSpPr txBox="1"/>
          <p:nvPr/>
        </p:nvSpPr>
        <p:spPr>
          <a:xfrm>
            <a:off x="4628176" y="5699771"/>
            <a:ext cx="78739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Recoil</a:t>
            </a:r>
            <a:endParaRPr lang="en-US" dirty="0">
              <a:latin typeface="Times New Roman" panose="02020603050405020304" pitchFamily="18" charset="0"/>
              <a:cs typeface="Times New Roman" panose="02020603050405020304" pitchFamily="18" charset="0"/>
            </a:endParaRPr>
          </a:p>
        </p:txBody>
      </p:sp>
      <p:sp>
        <p:nvSpPr>
          <p:cNvPr id="32" name="文本框 31"/>
          <p:cNvSpPr txBox="1"/>
          <p:nvPr/>
        </p:nvSpPr>
        <p:spPr>
          <a:xfrm>
            <a:off x="6062584" y="4158070"/>
            <a:ext cx="2037737" cy="923330"/>
          </a:xfrm>
          <a:prstGeom prst="rect">
            <a:avLst/>
          </a:prstGeom>
          <a:noFill/>
        </p:spPr>
        <p:txBody>
          <a:bodyPr wrap="none" rtlCol="0" anchor="ctr">
            <a:spAutoFit/>
          </a:bodyPr>
          <a:lstStyle/>
          <a:p>
            <a:pPr algn="ctr">
              <a:lnSpc>
                <a:spcPct val="150000"/>
              </a:lnSpc>
            </a:pP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ray    </a:t>
            </a:r>
          </a:p>
          <a:p>
            <a:pPr algn="ctr">
              <a:lnSpc>
                <a:spcPct val="150000"/>
              </a:lnSpc>
            </a:pPr>
            <a:r>
              <a:rPr lang="en-US" dirty="0">
                <a:latin typeface="Times New Roman" panose="02020603050405020304" pitchFamily="18" charset="0"/>
                <a:cs typeface="Times New Roman" panose="02020603050405020304" pitchFamily="18" charset="0"/>
              </a:rPr>
              <a:t>with a Doppler shift</a:t>
            </a:r>
          </a:p>
        </p:txBody>
      </p:sp>
      <p:cxnSp>
        <p:nvCxnSpPr>
          <p:cNvPr id="36" name="直接箭头连接符 35"/>
          <p:cNvCxnSpPr/>
          <p:nvPr/>
        </p:nvCxnSpPr>
        <p:spPr>
          <a:xfrm>
            <a:off x="4991418" y="3892884"/>
            <a:ext cx="0" cy="5154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5598375" y="3035059"/>
            <a:ext cx="1043876"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Daughter</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8640146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724165"/>
            <a:ext cx="9144000" cy="5133835"/>
          </a:xfrm>
          <a:prstGeom prst="rect">
            <a:avLst/>
          </a:prstGeom>
        </p:spPr>
      </p:pic>
      <p:sp>
        <p:nvSpPr>
          <p:cNvPr id="2" name="文本框 1"/>
          <p:cNvSpPr txBox="1"/>
          <p:nvPr/>
        </p:nvSpPr>
        <p:spPr>
          <a:xfrm>
            <a:off x="4906851" y="0"/>
            <a:ext cx="3107774" cy="1938992"/>
          </a:xfrm>
          <a:prstGeom prst="rect">
            <a:avLst/>
          </a:prstGeom>
          <a:noFill/>
        </p:spPr>
        <p:txBody>
          <a:bodyPr wrap="none" rtlCol="0">
            <a:spAutoFit/>
          </a:bodyPr>
          <a:lstStyle/>
          <a:p>
            <a:r>
              <a:rPr lang="en-US" sz="2400" dirty="0"/>
              <a:t>Structurally interesting:</a:t>
            </a:r>
          </a:p>
          <a:p>
            <a:r>
              <a:rPr lang="en-US" sz="2400" dirty="0"/>
              <a:t>Shape Transition</a:t>
            </a:r>
          </a:p>
          <a:p>
            <a:r>
              <a:rPr lang="en-US" sz="2400" dirty="0"/>
              <a:t>Shape Coexistence</a:t>
            </a:r>
          </a:p>
          <a:p>
            <a:r>
              <a:rPr lang="en-US" sz="2400" dirty="0"/>
              <a:t>Soft/Rigid Triaxiality</a:t>
            </a:r>
          </a:p>
          <a:p>
            <a:r>
              <a:rPr lang="en-US" sz="2400" dirty="0"/>
              <a:t>Subshell Evolution</a:t>
            </a:r>
          </a:p>
        </p:txBody>
      </p:sp>
    </p:spTree>
    <p:extLst>
      <p:ext uri="{BB962C8B-B14F-4D97-AF65-F5344CB8AC3E}">
        <p14:creationId xmlns:p14="http://schemas.microsoft.com/office/powerpoint/2010/main" val="890657372"/>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0A6EA8B-FDC5-4550-821C-0B288F6252CD}"/>
              </a:ext>
            </a:extLst>
          </p:cNvPr>
          <p:cNvSpPr txBox="1"/>
          <p:nvPr/>
        </p:nvSpPr>
        <p:spPr>
          <a:xfrm>
            <a:off x="7205074" y="113993"/>
            <a:ext cx="1927131" cy="369332"/>
          </a:xfrm>
          <a:prstGeom prst="rect">
            <a:avLst/>
          </a:prstGeom>
          <a:noFill/>
        </p:spPr>
        <p:txBody>
          <a:bodyPr wrap="none" rtlCol="0">
            <a:spAutoFit/>
          </a:bodyPr>
          <a:lstStyle/>
          <a:p>
            <a:r>
              <a:rPr lang="en-US" dirty="0"/>
              <a:t>07/12/2024 </a:t>
            </a:r>
            <a:r>
              <a:rPr lang="en-US" altLang="zh-CN" dirty="0"/>
              <a:t>S2232</a:t>
            </a:r>
            <a:endParaRPr lang="en-US" dirty="0"/>
          </a:p>
        </p:txBody>
      </p:sp>
      <p:pic>
        <p:nvPicPr>
          <p:cNvPr id="4" name="Picture 3">
            <a:extLst>
              <a:ext uri="{FF2B5EF4-FFF2-40B4-BE49-F238E27FC236}">
                <a16:creationId xmlns:a16="http://schemas.microsoft.com/office/drawing/2014/main" id="{3C093559-982E-4CE2-8AA3-B45E2B66E027}"/>
              </a:ext>
            </a:extLst>
          </p:cNvPr>
          <p:cNvPicPr>
            <a:picLocks noChangeAspect="1"/>
          </p:cNvPicPr>
          <p:nvPr/>
        </p:nvPicPr>
        <p:blipFill>
          <a:blip r:embed="rId3"/>
          <a:stretch>
            <a:fillRect/>
          </a:stretch>
        </p:blipFill>
        <p:spPr>
          <a:xfrm>
            <a:off x="0" y="0"/>
            <a:ext cx="3770110" cy="2810445"/>
          </a:xfrm>
          <a:prstGeom prst="rect">
            <a:avLst/>
          </a:prstGeom>
        </p:spPr>
      </p:pic>
      <p:pic>
        <p:nvPicPr>
          <p:cNvPr id="10" name="Picture 9">
            <a:extLst>
              <a:ext uri="{FF2B5EF4-FFF2-40B4-BE49-F238E27FC236}">
                <a16:creationId xmlns:a16="http://schemas.microsoft.com/office/drawing/2014/main" id="{17866158-0DBE-415B-A6EF-1A9E1B4535A9}"/>
              </a:ext>
            </a:extLst>
          </p:cNvPr>
          <p:cNvPicPr>
            <a:picLocks noChangeAspect="1"/>
          </p:cNvPicPr>
          <p:nvPr/>
        </p:nvPicPr>
        <p:blipFill>
          <a:blip r:embed="rId4"/>
          <a:stretch>
            <a:fillRect/>
          </a:stretch>
        </p:blipFill>
        <p:spPr>
          <a:xfrm>
            <a:off x="0" y="3107203"/>
            <a:ext cx="9144000" cy="2106631"/>
          </a:xfrm>
          <a:prstGeom prst="rect">
            <a:avLst/>
          </a:prstGeom>
        </p:spPr>
      </p:pic>
      <p:sp>
        <p:nvSpPr>
          <p:cNvPr id="13" name="Rectangle: Rounded Corners 12">
            <a:extLst>
              <a:ext uri="{FF2B5EF4-FFF2-40B4-BE49-F238E27FC236}">
                <a16:creationId xmlns:a16="http://schemas.microsoft.com/office/drawing/2014/main" id="{F71DCE95-E6FE-4221-BAF3-7B24F3475D17}"/>
              </a:ext>
            </a:extLst>
          </p:cNvPr>
          <p:cNvSpPr/>
          <p:nvPr/>
        </p:nvSpPr>
        <p:spPr>
          <a:xfrm>
            <a:off x="7536180" y="3400697"/>
            <a:ext cx="1264920" cy="243840"/>
          </a:xfrm>
          <a:prstGeom prst="roundRect">
            <a:avLst/>
          </a:prstGeom>
          <a:solidFill>
            <a:srgbClr val="FF313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4EF2E89F-D589-41D5-A50A-2E7B0AAC7795}"/>
              </a:ext>
            </a:extLst>
          </p:cNvPr>
          <p:cNvSpPr/>
          <p:nvPr/>
        </p:nvSpPr>
        <p:spPr>
          <a:xfrm>
            <a:off x="1348740" y="4688477"/>
            <a:ext cx="3924300" cy="228600"/>
          </a:xfrm>
          <a:prstGeom prst="roundRect">
            <a:avLst/>
          </a:prstGeom>
          <a:solidFill>
            <a:srgbClr val="FF313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B4C459EA-63C1-4B69-A204-721EE2A8E5FB}"/>
              </a:ext>
            </a:extLst>
          </p:cNvPr>
          <p:cNvPicPr>
            <a:picLocks noChangeAspect="1"/>
          </p:cNvPicPr>
          <p:nvPr/>
        </p:nvPicPr>
        <p:blipFill>
          <a:blip r:embed="rId5"/>
          <a:stretch>
            <a:fillRect/>
          </a:stretch>
        </p:blipFill>
        <p:spPr>
          <a:xfrm>
            <a:off x="0" y="5549523"/>
            <a:ext cx="9144000" cy="1308476"/>
          </a:xfrm>
          <a:prstGeom prst="rect">
            <a:avLst/>
          </a:prstGeom>
        </p:spPr>
      </p:pic>
    </p:spTree>
    <p:extLst>
      <p:ext uri="{BB962C8B-B14F-4D97-AF65-F5344CB8AC3E}">
        <p14:creationId xmlns:p14="http://schemas.microsoft.com/office/powerpoint/2010/main" val="3534969590"/>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14C57AF-D032-461F-9A40-79B0BFFF132D}"/>
              </a:ext>
            </a:extLst>
          </p:cNvPr>
          <p:cNvPicPr>
            <a:picLocks noChangeAspect="1"/>
          </p:cNvPicPr>
          <p:nvPr/>
        </p:nvPicPr>
        <p:blipFill>
          <a:blip r:embed="rId2"/>
          <a:stretch>
            <a:fillRect/>
          </a:stretch>
        </p:blipFill>
        <p:spPr>
          <a:xfrm>
            <a:off x="1" y="0"/>
            <a:ext cx="7002806" cy="5185775"/>
          </a:xfrm>
          <a:prstGeom prst="rect">
            <a:avLst/>
          </a:prstGeom>
        </p:spPr>
      </p:pic>
      <p:pic>
        <p:nvPicPr>
          <p:cNvPr id="5" name="Picture 4">
            <a:extLst>
              <a:ext uri="{FF2B5EF4-FFF2-40B4-BE49-F238E27FC236}">
                <a16:creationId xmlns:a16="http://schemas.microsoft.com/office/drawing/2014/main" id="{6BF605C4-70E0-4F12-851C-264AF2DEF74E}"/>
              </a:ext>
            </a:extLst>
          </p:cNvPr>
          <p:cNvPicPr>
            <a:picLocks noChangeAspect="1"/>
          </p:cNvPicPr>
          <p:nvPr/>
        </p:nvPicPr>
        <p:blipFill>
          <a:blip r:embed="rId3"/>
          <a:stretch>
            <a:fillRect/>
          </a:stretch>
        </p:blipFill>
        <p:spPr>
          <a:xfrm>
            <a:off x="0" y="5181600"/>
            <a:ext cx="8286750" cy="1676400"/>
          </a:xfrm>
          <a:prstGeom prst="rect">
            <a:avLst/>
          </a:prstGeom>
        </p:spPr>
      </p:pic>
    </p:spTree>
    <p:extLst>
      <p:ext uri="{BB962C8B-B14F-4D97-AF65-F5344CB8AC3E}">
        <p14:creationId xmlns:p14="http://schemas.microsoft.com/office/powerpoint/2010/main" val="37613492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表格 1"/>
              <p:cNvGraphicFramePr>
                <a:graphicFrameLocks noGrp="1"/>
              </p:cNvGraphicFramePr>
              <p:nvPr/>
            </p:nvGraphicFramePr>
            <p:xfrm>
              <a:off x="215516" y="548680"/>
              <a:ext cx="4257499" cy="3663061"/>
            </p:xfrm>
            <a:graphic>
              <a:graphicData uri="http://schemas.openxmlformats.org/drawingml/2006/table">
                <a:tbl>
                  <a:tblPr firstRow="1" bandRow="1">
                    <a:tableStyleId>{5940675A-B579-460E-94D1-54222C63F5DA}</a:tableStyleId>
                  </a:tblPr>
                  <a:tblGrid>
                    <a:gridCol w="880426">
                      <a:extLst>
                        <a:ext uri="{9D8B030D-6E8A-4147-A177-3AD203B41FA5}">
                          <a16:colId xmlns:a16="http://schemas.microsoft.com/office/drawing/2014/main" val="20000"/>
                        </a:ext>
                      </a:extLst>
                    </a:gridCol>
                    <a:gridCol w="808109">
                      <a:extLst>
                        <a:ext uri="{9D8B030D-6E8A-4147-A177-3AD203B41FA5}">
                          <a16:colId xmlns:a16="http://schemas.microsoft.com/office/drawing/2014/main" val="20001"/>
                        </a:ext>
                      </a:extLst>
                    </a:gridCol>
                    <a:gridCol w="808109">
                      <a:extLst>
                        <a:ext uri="{9D8B030D-6E8A-4147-A177-3AD203B41FA5}">
                          <a16:colId xmlns:a16="http://schemas.microsoft.com/office/drawing/2014/main" val="20002"/>
                        </a:ext>
                      </a:extLst>
                    </a:gridCol>
                    <a:gridCol w="1760855">
                      <a:extLst>
                        <a:ext uri="{9D8B030D-6E8A-4147-A177-3AD203B41FA5}">
                          <a16:colId xmlns:a16="http://schemas.microsoft.com/office/drawing/2014/main" val="20003"/>
                        </a:ext>
                      </a:extLst>
                    </a:gridCol>
                  </a:tblGrid>
                  <a:tr h="0">
                    <a:tc>
                      <a:txBody>
                        <a:bodyPr/>
                        <a:lstStyle/>
                        <a:p>
                          <a:pPr algn="ctr"/>
                          <a:r>
                            <a:rPr lang="en-US" altLang="zh-CN" sz="1400" dirty="0">
                              <a:latin typeface="Times New Roman" panose="02020603050405020304" pitchFamily="18" charset="0"/>
                              <a:cs typeface="Times New Roman" panose="02020603050405020304" pitchFamily="18" charset="0"/>
                            </a:rPr>
                            <a:t>Precursor</a:t>
                          </a:r>
                          <a:endParaRPr lang="zh-CN" altLang="en-US" sz="140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400" i="1" dirty="0">
                              <a:latin typeface="Times New Roman" panose="02020603050405020304" pitchFamily="18" charset="0"/>
                              <a:cs typeface="Times New Roman" panose="02020603050405020304" pitchFamily="18" charset="0"/>
                            </a:rPr>
                            <a:t>T</a:t>
                          </a:r>
                          <a:r>
                            <a:rPr lang="en-US" altLang="zh-CN" sz="1400" baseline="-25000" dirty="0">
                              <a:latin typeface="Times New Roman" panose="02020603050405020304" pitchFamily="18" charset="0"/>
                              <a:cs typeface="Times New Roman" panose="02020603050405020304" pitchFamily="18" charset="0"/>
                            </a:rPr>
                            <a:t>1/2</a:t>
                          </a:r>
                          <a:r>
                            <a:rPr lang="en-US" altLang="zh-CN" sz="1400" baseline="0" dirty="0">
                              <a:latin typeface="Times New Roman" panose="02020603050405020304" pitchFamily="18" charset="0"/>
                              <a:cs typeface="Times New Roman" panose="02020603050405020304" pitchFamily="18" charset="0"/>
                            </a:rPr>
                            <a:t> (</a:t>
                          </a:r>
                          <a:r>
                            <a:rPr lang="en-US" altLang="zh-CN" sz="1400" baseline="0" dirty="0" err="1">
                              <a:latin typeface="Times New Roman" panose="02020603050405020304" pitchFamily="18" charset="0"/>
                              <a:cs typeface="Times New Roman" panose="02020603050405020304" pitchFamily="18" charset="0"/>
                            </a:rPr>
                            <a:t>ms</a:t>
                          </a:r>
                          <a:r>
                            <a:rPr lang="en-US" altLang="zh-CN" sz="1400" baseline="0" dirty="0">
                              <a:latin typeface="Times New Roman" panose="02020603050405020304" pitchFamily="18" charset="0"/>
                              <a:cs typeface="Times New Roman" panose="02020603050405020304" pitchFamily="18" charset="0"/>
                            </a:rPr>
                            <a:t>)</a:t>
                          </a:r>
                          <a:endParaRPr lang="zh-CN" altLang="en-US" sz="1400" baseline="-2500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400" i="1" dirty="0">
                              <a:latin typeface="Times New Roman" panose="02020603050405020304" pitchFamily="18" charset="0"/>
                              <a:cs typeface="Times New Roman" panose="02020603050405020304" pitchFamily="18" charset="0"/>
                            </a:rPr>
                            <a:t>P</a:t>
                          </a:r>
                          <a:r>
                            <a:rPr lang="en-US" altLang="zh-CN" sz="1400" baseline="-25000" dirty="0">
                              <a:latin typeface="Times New Roman" panose="02020603050405020304" pitchFamily="18" charset="0"/>
                              <a:cs typeface="Times New Roman" panose="02020603050405020304" pitchFamily="18" charset="0"/>
                            </a:rPr>
                            <a:t>1</a:t>
                          </a:r>
                          <a:r>
                            <a:rPr lang="en-US" altLang="zh-CN" sz="1400" i="1" baseline="-25000" dirty="0">
                              <a:latin typeface="Times New Roman" panose="02020603050405020304" pitchFamily="18" charset="0"/>
                              <a:cs typeface="Times New Roman" panose="02020603050405020304" pitchFamily="18" charset="0"/>
                            </a:rPr>
                            <a:t>n</a:t>
                          </a:r>
                          <a:r>
                            <a:rPr lang="en-US" altLang="zh-CN" sz="1400" i="0" baseline="0" dirty="0">
                              <a:latin typeface="Times New Roman" panose="02020603050405020304" pitchFamily="18" charset="0"/>
                              <a:cs typeface="Times New Roman" panose="02020603050405020304" pitchFamily="18" charset="0"/>
                            </a:rPr>
                            <a:t> (%)</a:t>
                          </a:r>
                          <a:endParaRPr lang="zh-CN" altLang="en-US" sz="1400" i="0" baseline="-2500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400" i="0" dirty="0">
                              <a:latin typeface="Times New Roman" panose="02020603050405020304" pitchFamily="18" charset="0"/>
                              <a:cs typeface="Times New Roman" panose="02020603050405020304" pitchFamily="18" charset="0"/>
                            </a:rPr>
                            <a:t>Measured </a:t>
                          </a:r>
                          <a:r>
                            <a:rPr lang="en-US" altLang="zh-CN" sz="1400" i="1" dirty="0">
                              <a:latin typeface="Times New Roman" panose="02020603050405020304" pitchFamily="18" charset="0"/>
                              <a:cs typeface="Times New Roman" panose="02020603050405020304" pitchFamily="18" charset="0"/>
                            </a:rPr>
                            <a:t>n</a:t>
                          </a:r>
                          <a:r>
                            <a:rPr lang="en-US" altLang="zh-CN" sz="1400" dirty="0">
                              <a:latin typeface="Times New Roman" panose="02020603050405020304" pitchFamily="18" charset="0"/>
                              <a:cs typeface="Times New Roman" panose="02020603050405020304" pitchFamily="18" charset="0"/>
                            </a:rPr>
                            <a:t> spectrum</a:t>
                          </a:r>
                          <a:endParaRPr lang="zh-CN" altLang="en-US"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0"/>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25</a:t>
                          </a:r>
                          <a:r>
                            <a:rPr lang="en-US" altLang="zh-CN" sz="1400" dirty="0">
                              <a:latin typeface="Times New Roman" panose="02020603050405020304" pitchFamily="18" charset="0"/>
                              <a:cs typeface="Times New Roman" panose="02020603050405020304" pitchFamily="18" charset="0"/>
                            </a:rPr>
                            <a:t>F</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75(10)</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19.5(50)</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1"/>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26</a:t>
                          </a:r>
                          <a:r>
                            <a:rPr lang="en-US" altLang="zh-CN" sz="1400" dirty="0">
                              <a:latin typeface="Times New Roman" panose="02020603050405020304" pitchFamily="18" charset="0"/>
                              <a:cs typeface="Times New Roman" panose="02020603050405020304" pitchFamily="18" charset="0"/>
                            </a:rPr>
                            <a:t>F</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8.2(9)</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13.5(40)</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2"/>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27</a:t>
                          </a:r>
                          <a:r>
                            <a:rPr lang="en-US" altLang="zh-CN" sz="1400" dirty="0">
                              <a:latin typeface="Times New Roman" panose="02020603050405020304" pitchFamily="18" charset="0"/>
                              <a:cs typeface="Times New Roman" panose="02020603050405020304" pitchFamily="18" charset="0"/>
                            </a:rPr>
                            <a:t>F</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5.7(8)</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14:m>
                            <m:oMathPara xmlns:m="http://schemas.openxmlformats.org/officeDocument/2006/math">
                              <m:oMathParaPr>
                                <m:jc m:val="centerGroup"/>
                              </m:oMathParaPr>
                              <m:oMath xmlns:m="http://schemas.openxmlformats.org/officeDocument/2006/math">
                                <m:sSubSup>
                                  <m:sSubSupPr>
                                    <m:ctrlPr>
                                      <a:rPr lang="en-US" altLang="zh-CN" sz="1400" i="1" smtClean="0">
                                        <a:latin typeface="Cambria Math" panose="02040503050406030204" pitchFamily="18" charset="0"/>
                                        <a:cs typeface="Times New Roman" panose="02020603050405020304" pitchFamily="18" charset="0"/>
                                      </a:rPr>
                                    </m:ctrlPr>
                                  </m:sSubSupPr>
                                  <m:e>
                                    <m:r>
                                      <a:rPr lang="en-US" altLang="zh-CN" sz="1400" b="0" i="1" smtClean="0">
                                        <a:latin typeface="Cambria Math" panose="02040503050406030204" pitchFamily="18" charset="0"/>
                                        <a:cs typeface="Times New Roman" panose="02020603050405020304" pitchFamily="18" charset="0"/>
                                      </a:rPr>
                                      <m:t>90</m:t>
                                    </m:r>
                                  </m:e>
                                  <m:sub>
                                    <m:r>
                                      <a:rPr lang="en-US" altLang="zh-CN" sz="1400" b="0" i="1" smtClean="0">
                                        <a:latin typeface="Cambria Math" panose="02040503050406030204" pitchFamily="18" charset="0"/>
                                        <a:cs typeface="Times New Roman" panose="02020603050405020304" pitchFamily="18" charset="0"/>
                                      </a:rPr>
                                      <m:t>−30</m:t>
                                    </m:r>
                                  </m:sub>
                                  <m:sup>
                                    <m:r>
                                      <a:rPr lang="en-US" altLang="zh-CN" sz="1400" b="0" i="1" smtClean="0">
                                        <a:latin typeface="Cambria Math" panose="02040503050406030204" pitchFamily="18" charset="0"/>
                                        <a:cs typeface="Times New Roman" panose="02020603050405020304" pitchFamily="18" charset="0"/>
                                      </a:rPr>
                                      <m:t>+10</m:t>
                                    </m:r>
                                  </m:sup>
                                </m:sSubSup>
                              </m:oMath>
                            </m:oMathPara>
                          </a14:m>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3"/>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29</a:t>
                          </a:r>
                          <a:r>
                            <a:rPr lang="en-US" altLang="zh-CN" sz="1400" dirty="0">
                              <a:latin typeface="Times New Roman" panose="02020603050405020304" pitchFamily="18" charset="0"/>
                              <a:cs typeface="Times New Roman" panose="02020603050405020304" pitchFamily="18" charset="0"/>
                            </a:rPr>
                            <a:t>F</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2.67(21)</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&gt;20</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4"/>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26</a:t>
                          </a:r>
                          <a:r>
                            <a:rPr lang="en-US" altLang="zh-CN" sz="1400" dirty="0">
                              <a:latin typeface="Times New Roman" panose="02020603050405020304" pitchFamily="18" charset="0"/>
                              <a:cs typeface="Times New Roman" panose="02020603050405020304" pitchFamily="18" charset="0"/>
                            </a:rPr>
                            <a:t>Ne</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195(2)</a:t>
                          </a:r>
                        </a:p>
                      </a:txBody>
                      <a:tcPr marL="9525" marR="9525" marT="9525" marB="0" anchor="ctr">
                        <a:solidFill>
                          <a:schemeClr val="accent5">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0.13(3)</a:t>
                          </a:r>
                        </a:p>
                      </a:txBody>
                      <a:tcPr marL="9525" marR="9525" marT="9525" marB="0" anchor="ctr">
                        <a:solidFill>
                          <a:schemeClr val="accent5">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extLst>
                      <a:ext uri="{0D108BD9-81ED-4DB2-BD59-A6C34878D82A}">
                        <a16:rowId xmlns:a16="http://schemas.microsoft.com/office/drawing/2014/main" val="10005"/>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27</a:t>
                          </a:r>
                          <a:r>
                            <a:rPr lang="en-US" altLang="zh-CN" sz="1400" dirty="0">
                              <a:latin typeface="Times New Roman" panose="02020603050405020304" pitchFamily="18" charset="0"/>
                              <a:cs typeface="Times New Roman" panose="02020603050405020304" pitchFamily="18" charset="0"/>
                            </a:rPr>
                            <a:t>Ne</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28.9(11)</a:t>
                          </a:r>
                        </a:p>
                      </a:txBody>
                      <a:tcPr marL="9525" marR="9525" marT="9525" marB="0" anchor="ctr">
                        <a:solidFill>
                          <a:schemeClr val="accent5">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2.0(5)</a:t>
                          </a:r>
                        </a:p>
                      </a:txBody>
                      <a:tcPr marL="9525" marR="9525" marT="9525" marB="0" anchor="ctr">
                        <a:solidFill>
                          <a:schemeClr val="accent5">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extLst>
                      <a:ext uri="{0D108BD9-81ED-4DB2-BD59-A6C34878D82A}">
                        <a16:rowId xmlns:a16="http://schemas.microsoft.com/office/drawing/2014/main" val="10006"/>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28</a:t>
                          </a:r>
                          <a:r>
                            <a:rPr lang="en-US" altLang="zh-CN" sz="1400" dirty="0">
                              <a:latin typeface="Times New Roman" panose="02020603050405020304" pitchFamily="18" charset="0"/>
                              <a:cs typeface="Times New Roman" panose="02020603050405020304" pitchFamily="18" charset="0"/>
                            </a:rPr>
                            <a:t>Ne</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18.9(5)</a:t>
                          </a:r>
                        </a:p>
                      </a:txBody>
                      <a:tcPr marL="9525" marR="9525" marT="9525" marB="0" anchor="ctr">
                        <a:solidFill>
                          <a:schemeClr val="accent5">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12(1)</a:t>
                          </a:r>
                        </a:p>
                      </a:txBody>
                      <a:tcPr marL="9525" marR="9525" marT="9525" marB="0" anchor="ctr">
                        <a:solidFill>
                          <a:schemeClr val="accent5">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extLst>
                      <a:ext uri="{0D108BD9-81ED-4DB2-BD59-A6C34878D82A}">
                        <a16:rowId xmlns:a16="http://schemas.microsoft.com/office/drawing/2014/main" val="10007"/>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29</a:t>
                          </a:r>
                          <a:r>
                            <a:rPr lang="en-US" altLang="zh-CN" sz="1400" dirty="0">
                              <a:latin typeface="Times New Roman" panose="02020603050405020304" pitchFamily="18" charset="0"/>
                              <a:cs typeface="Times New Roman" panose="02020603050405020304" pitchFamily="18" charset="0"/>
                            </a:rPr>
                            <a:t>Ne</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14.0(5)</a:t>
                          </a:r>
                        </a:p>
                      </a:txBody>
                      <a:tcPr marL="9525" marR="9525" marT="9525" marB="0" anchor="ctr">
                        <a:solidFill>
                          <a:schemeClr val="accent5">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28(7)</a:t>
                          </a:r>
                        </a:p>
                      </a:txBody>
                      <a:tcPr marL="9525" marR="9525" marT="9525" marB="0" anchor="ctr">
                        <a:solidFill>
                          <a:schemeClr val="accent5">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extLst>
                      <a:ext uri="{0D108BD9-81ED-4DB2-BD59-A6C34878D82A}">
                        <a16:rowId xmlns:a16="http://schemas.microsoft.com/office/drawing/2014/main" val="10008"/>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30</a:t>
                          </a:r>
                          <a:r>
                            <a:rPr lang="en-US" altLang="zh-CN" sz="1400" dirty="0">
                              <a:latin typeface="Times New Roman" panose="02020603050405020304" pitchFamily="18" charset="0"/>
                              <a:cs typeface="Times New Roman" panose="02020603050405020304" pitchFamily="18" charset="0"/>
                            </a:rPr>
                            <a:t>Ne</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7.39(11)</a:t>
                          </a:r>
                        </a:p>
                      </a:txBody>
                      <a:tcPr marL="9525" marR="9525" marT="9525" marB="0" anchor="ctr">
                        <a:solidFill>
                          <a:schemeClr val="accent5">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12.6(35)</a:t>
                          </a:r>
                        </a:p>
                      </a:txBody>
                      <a:tcPr marL="9525" marR="9525" marT="9525" marB="0" anchor="ctr">
                        <a:solidFill>
                          <a:schemeClr val="accent5">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extLst>
                      <a:ext uri="{0D108BD9-81ED-4DB2-BD59-A6C34878D82A}">
                        <a16:rowId xmlns:a16="http://schemas.microsoft.com/office/drawing/2014/main" val="10009"/>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31</a:t>
                          </a:r>
                          <a:r>
                            <a:rPr lang="en-US" altLang="zh-CN" sz="1400" dirty="0">
                              <a:latin typeface="Times New Roman" panose="02020603050405020304" pitchFamily="18" charset="0"/>
                              <a:cs typeface="Times New Roman" panose="02020603050405020304" pitchFamily="18" charset="0"/>
                            </a:rPr>
                            <a:t>Ne</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3.4(8)</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extLst>
                      <a:ext uri="{0D108BD9-81ED-4DB2-BD59-A6C34878D82A}">
                        <a16:rowId xmlns:a16="http://schemas.microsoft.com/office/drawing/2014/main" val="10010"/>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32</a:t>
                          </a:r>
                          <a:r>
                            <a:rPr lang="en-US" altLang="zh-CN" sz="1400" dirty="0">
                              <a:latin typeface="Times New Roman" panose="02020603050405020304" pitchFamily="18" charset="0"/>
                              <a:cs typeface="Times New Roman" panose="02020603050405020304" pitchFamily="18" charset="0"/>
                            </a:rPr>
                            <a:t>Ne</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3.5(9)</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extLst>
                      <a:ext uri="{0D108BD9-81ED-4DB2-BD59-A6C34878D82A}">
                        <a16:rowId xmlns:a16="http://schemas.microsoft.com/office/drawing/2014/main" val="10011"/>
                      </a:ext>
                    </a:extLst>
                  </a:tr>
                </a:tbl>
              </a:graphicData>
            </a:graphic>
          </p:graphicFrame>
        </mc:Choice>
        <mc:Fallback xmlns="">
          <p:graphicFrame>
            <p:nvGraphicFramePr>
              <p:cNvPr id="2" name="表格 1"/>
              <p:cNvGraphicFramePr>
                <a:graphicFrameLocks noGrp="1"/>
              </p:cNvGraphicFramePr>
              <p:nvPr>
                <p:extLst/>
              </p:nvPr>
            </p:nvGraphicFramePr>
            <p:xfrm>
              <a:off x="215516" y="548680"/>
              <a:ext cx="4257499" cy="3663061"/>
            </p:xfrm>
            <a:graphic>
              <a:graphicData uri="http://schemas.openxmlformats.org/drawingml/2006/table">
                <a:tbl>
                  <a:tblPr firstRow="1" bandRow="1">
                    <a:tableStyleId>{5940675A-B579-460E-94D1-54222C63F5DA}</a:tableStyleId>
                  </a:tblPr>
                  <a:tblGrid>
                    <a:gridCol w="880426"/>
                    <a:gridCol w="808109"/>
                    <a:gridCol w="808109"/>
                    <a:gridCol w="1760855"/>
                  </a:tblGrid>
                  <a:tr h="304800">
                    <a:tc>
                      <a:txBody>
                        <a:bodyPr/>
                        <a:lstStyle/>
                        <a:p>
                          <a:pPr algn="ctr"/>
                          <a:r>
                            <a:rPr lang="en-US" altLang="zh-CN" sz="1400" dirty="0" smtClean="0">
                              <a:latin typeface="Times New Roman" panose="02020603050405020304" pitchFamily="18" charset="0"/>
                              <a:cs typeface="Times New Roman" panose="02020603050405020304" pitchFamily="18" charset="0"/>
                            </a:rPr>
                            <a:t>Precursor</a:t>
                          </a:r>
                          <a:endParaRPr lang="zh-CN" altLang="en-US" sz="140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400" i="1" dirty="0" smtClean="0">
                              <a:latin typeface="Times New Roman" panose="02020603050405020304" pitchFamily="18" charset="0"/>
                              <a:cs typeface="Times New Roman" panose="02020603050405020304" pitchFamily="18" charset="0"/>
                            </a:rPr>
                            <a:t>T</a:t>
                          </a:r>
                          <a:r>
                            <a:rPr lang="en-US" altLang="zh-CN" sz="1400" baseline="-25000" dirty="0" smtClean="0">
                              <a:latin typeface="Times New Roman" panose="02020603050405020304" pitchFamily="18" charset="0"/>
                              <a:cs typeface="Times New Roman" panose="02020603050405020304" pitchFamily="18" charset="0"/>
                            </a:rPr>
                            <a:t>1/2</a:t>
                          </a:r>
                          <a:r>
                            <a:rPr lang="en-US" altLang="zh-CN" sz="1400" baseline="0" dirty="0" smtClean="0">
                              <a:latin typeface="Times New Roman" panose="02020603050405020304" pitchFamily="18" charset="0"/>
                              <a:cs typeface="Times New Roman" panose="02020603050405020304" pitchFamily="18" charset="0"/>
                            </a:rPr>
                            <a:t> (</a:t>
                          </a:r>
                          <a:r>
                            <a:rPr lang="en-US" altLang="zh-CN" sz="1400" baseline="0" dirty="0" err="1" smtClean="0">
                              <a:latin typeface="Times New Roman" panose="02020603050405020304" pitchFamily="18" charset="0"/>
                              <a:cs typeface="Times New Roman" panose="02020603050405020304" pitchFamily="18" charset="0"/>
                            </a:rPr>
                            <a:t>ms</a:t>
                          </a:r>
                          <a:r>
                            <a:rPr lang="en-US" altLang="zh-CN" sz="1400" baseline="0" dirty="0" smtClean="0">
                              <a:latin typeface="Times New Roman" panose="02020603050405020304" pitchFamily="18" charset="0"/>
                              <a:cs typeface="Times New Roman" panose="02020603050405020304" pitchFamily="18" charset="0"/>
                            </a:rPr>
                            <a:t>)</a:t>
                          </a:r>
                          <a:endParaRPr lang="zh-CN" altLang="en-US" sz="1400" baseline="-2500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400" i="1" dirty="0" smtClean="0">
                              <a:latin typeface="Times New Roman" panose="02020603050405020304" pitchFamily="18" charset="0"/>
                              <a:cs typeface="Times New Roman" panose="02020603050405020304" pitchFamily="18" charset="0"/>
                            </a:rPr>
                            <a:t>P</a:t>
                          </a:r>
                          <a:r>
                            <a:rPr lang="en-US" altLang="zh-CN" sz="1400" baseline="-25000" dirty="0" smtClean="0">
                              <a:latin typeface="Times New Roman" panose="02020603050405020304" pitchFamily="18" charset="0"/>
                              <a:cs typeface="Times New Roman" panose="02020603050405020304" pitchFamily="18" charset="0"/>
                            </a:rPr>
                            <a:t>1</a:t>
                          </a:r>
                          <a:r>
                            <a:rPr lang="en-US" altLang="zh-CN" sz="1400" i="1" baseline="-25000" dirty="0" smtClean="0">
                              <a:latin typeface="Times New Roman" panose="02020603050405020304" pitchFamily="18" charset="0"/>
                              <a:cs typeface="Times New Roman" panose="02020603050405020304" pitchFamily="18" charset="0"/>
                            </a:rPr>
                            <a:t>n</a:t>
                          </a:r>
                          <a:r>
                            <a:rPr lang="en-US" altLang="zh-CN" sz="1400" i="0" baseline="0" dirty="0" smtClean="0">
                              <a:latin typeface="Times New Roman" panose="02020603050405020304" pitchFamily="18" charset="0"/>
                              <a:cs typeface="Times New Roman" panose="02020603050405020304" pitchFamily="18" charset="0"/>
                            </a:rPr>
                            <a:t> (%)</a:t>
                          </a:r>
                          <a:endParaRPr lang="zh-CN" altLang="en-US" sz="1400" i="0" baseline="-2500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400" i="0" dirty="0" smtClean="0">
                              <a:latin typeface="Times New Roman" panose="02020603050405020304" pitchFamily="18" charset="0"/>
                              <a:cs typeface="Times New Roman" panose="02020603050405020304" pitchFamily="18" charset="0"/>
                            </a:rPr>
                            <a:t>Measured </a:t>
                          </a:r>
                          <a:r>
                            <a:rPr lang="en-US" altLang="zh-CN" sz="1400" i="1" dirty="0" smtClean="0">
                              <a:latin typeface="Times New Roman" panose="02020603050405020304" pitchFamily="18" charset="0"/>
                              <a:cs typeface="Times New Roman" panose="02020603050405020304" pitchFamily="18" charset="0"/>
                            </a:rPr>
                            <a:t>n</a:t>
                          </a:r>
                          <a:r>
                            <a:rPr lang="en-US" altLang="zh-CN" sz="1400" dirty="0" smtClean="0">
                              <a:latin typeface="Times New Roman" panose="02020603050405020304" pitchFamily="18" charset="0"/>
                              <a:cs typeface="Times New Roman" panose="02020603050405020304" pitchFamily="18" charset="0"/>
                            </a:rPr>
                            <a:t> spectrum</a:t>
                          </a:r>
                          <a:endParaRPr lang="zh-CN" altLang="en-US" sz="1400" dirty="0">
                            <a:latin typeface="Times New Roman" panose="02020603050405020304" pitchFamily="18" charset="0"/>
                            <a:cs typeface="Times New Roman" panose="02020603050405020304" pitchFamily="18" charset="0"/>
                          </a:endParaRPr>
                        </a:p>
                      </a:txBody>
                      <a:tcPr anchor="ctr"/>
                    </a:tc>
                  </a:tr>
                  <a:tr h="304800">
                    <a:tc>
                      <a:txBody>
                        <a:bodyPr/>
                        <a:lstStyle/>
                        <a:p>
                          <a:pPr algn="ctr"/>
                          <a:r>
                            <a:rPr lang="en-US" altLang="zh-CN" sz="1400" baseline="30000" dirty="0" smtClean="0">
                              <a:latin typeface="Times New Roman" panose="02020603050405020304" pitchFamily="18" charset="0"/>
                              <a:cs typeface="Times New Roman" panose="02020603050405020304" pitchFamily="18" charset="0"/>
                            </a:rPr>
                            <a:t>25</a:t>
                          </a:r>
                          <a:r>
                            <a:rPr lang="en-US" altLang="zh-CN" sz="1400" dirty="0" smtClean="0">
                              <a:latin typeface="Times New Roman" panose="02020603050405020304" pitchFamily="18" charset="0"/>
                              <a:cs typeface="Times New Roman" panose="02020603050405020304" pitchFamily="18" charset="0"/>
                            </a:rPr>
                            <a:t>F</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1400" dirty="0" smtClean="0">
                              <a:latin typeface="Times New Roman" panose="02020603050405020304" pitchFamily="18" charset="0"/>
                              <a:cs typeface="Times New Roman" panose="02020603050405020304" pitchFamily="18" charset="0"/>
                            </a:rPr>
                            <a:t>75(10)</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1400" dirty="0" smtClean="0">
                              <a:latin typeface="Times New Roman" panose="02020603050405020304" pitchFamily="18" charset="0"/>
                              <a:cs typeface="Times New Roman" panose="02020603050405020304" pitchFamily="18" charset="0"/>
                            </a:rPr>
                            <a:t>19.5(50)</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Times New Roman" panose="02020603050405020304" pitchFamily="18" charset="0"/>
                              <a:cs typeface="Times New Roman" panose="02020603050405020304" pitchFamily="18" charset="0"/>
                            </a:rPr>
                            <a:t>–</a:t>
                          </a:r>
                          <a:endParaRPr lang="zh-CN" altLang="en-US" sz="1400" dirty="0" smtClean="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304800">
                    <a:tc>
                      <a:txBody>
                        <a:bodyPr/>
                        <a:lstStyle/>
                        <a:p>
                          <a:pPr algn="ctr"/>
                          <a:r>
                            <a:rPr lang="en-US" altLang="zh-CN" sz="1400" baseline="30000" dirty="0" smtClean="0">
                              <a:latin typeface="Times New Roman" panose="02020603050405020304" pitchFamily="18" charset="0"/>
                              <a:cs typeface="Times New Roman" panose="02020603050405020304" pitchFamily="18" charset="0"/>
                            </a:rPr>
                            <a:t>26</a:t>
                          </a:r>
                          <a:r>
                            <a:rPr lang="en-US" altLang="zh-CN" sz="1400" dirty="0" smtClean="0">
                              <a:latin typeface="Times New Roman" panose="02020603050405020304" pitchFamily="18" charset="0"/>
                              <a:cs typeface="Times New Roman" panose="02020603050405020304" pitchFamily="18" charset="0"/>
                            </a:rPr>
                            <a:t>F</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1400" dirty="0" smtClean="0">
                              <a:latin typeface="Times New Roman" panose="02020603050405020304" pitchFamily="18" charset="0"/>
                              <a:cs typeface="Times New Roman" panose="02020603050405020304" pitchFamily="18" charset="0"/>
                            </a:rPr>
                            <a:t>8.2(9)</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1400" dirty="0" smtClean="0">
                              <a:latin typeface="Times New Roman" panose="02020603050405020304" pitchFamily="18" charset="0"/>
                              <a:cs typeface="Times New Roman" panose="02020603050405020304" pitchFamily="18" charset="0"/>
                            </a:rPr>
                            <a:t>13.5(40)</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1400" dirty="0" smtClean="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310261">
                    <a:tc>
                      <a:txBody>
                        <a:bodyPr/>
                        <a:lstStyle/>
                        <a:p>
                          <a:pPr algn="ctr"/>
                          <a:r>
                            <a:rPr lang="en-US" altLang="zh-CN" sz="1400" baseline="30000" dirty="0" smtClean="0">
                              <a:latin typeface="Times New Roman" panose="02020603050405020304" pitchFamily="18" charset="0"/>
                              <a:cs typeface="Times New Roman" panose="02020603050405020304" pitchFamily="18" charset="0"/>
                            </a:rPr>
                            <a:t>27</a:t>
                          </a:r>
                          <a:r>
                            <a:rPr lang="en-US" altLang="zh-CN" sz="1400" dirty="0" smtClean="0">
                              <a:latin typeface="Times New Roman" panose="02020603050405020304" pitchFamily="18" charset="0"/>
                              <a:cs typeface="Times New Roman" panose="02020603050405020304" pitchFamily="18" charset="0"/>
                            </a:rPr>
                            <a:t>F</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1400" dirty="0" smtClean="0">
                              <a:latin typeface="Times New Roman" panose="02020603050405020304" pitchFamily="18" charset="0"/>
                              <a:cs typeface="Times New Roman" panose="02020603050405020304" pitchFamily="18" charset="0"/>
                            </a:rPr>
                            <a:t>5.7(8)</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endParaRPr lang="zh-CN"/>
                        </a:p>
                      </a:txBody>
                      <a:tcPr anchor="ctr">
                        <a:blipFill rotWithShape="0">
                          <a:blip r:embed="rId3"/>
                          <a:stretch>
                            <a:fillRect l="-209023" t="-298039" r="-218797" b="-803922"/>
                          </a:stretch>
                        </a:blip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Times New Roman" panose="02020603050405020304" pitchFamily="18" charset="0"/>
                              <a:cs typeface="Times New Roman" panose="02020603050405020304" pitchFamily="18" charset="0"/>
                            </a:rPr>
                            <a:t>–</a:t>
                          </a:r>
                          <a:endParaRPr lang="zh-CN" altLang="en-US" sz="1400" dirty="0" smtClean="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304800">
                    <a:tc>
                      <a:txBody>
                        <a:bodyPr/>
                        <a:lstStyle/>
                        <a:p>
                          <a:pPr algn="ctr"/>
                          <a:r>
                            <a:rPr lang="en-US" altLang="zh-CN" sz="1400" baseline="30000" dirty="0" smtClean="0">
                              <a:latin typeface="Times New Roman" panose="02020603050405020304" pitchFamily="18" charset="0"/>
                              <a:cs typeface="Times New Roman" panose="02020603050405020304" pitchFamily="18" charset="0"/>
                            </a:rPr>
                            <a:t>29</a:t>
                          </a:r>
                          <a:r>
                            <a:rPr lang="en-US" altLang="zh-CN" sz="1400" dirty="0" smtClean="0">
                              <a:latin typeface="Times New Roman" panose="02020603050405020304" pitchFamily="18" charset="0"/>
                              <a:cs typeface="Times New Roman" panose="02020603050405020304" pitchFamily="18" charset="0"/>
                            </a:rPr>
                            <a:t>F</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1400" dirty="0" smtClean="0">
                              <a:latin typeface="Times New Roman" panose="02020603050405020304" pitchFamily="18" charset="0"/>
                              <a:cs typeface="Times New Roman" panose="02020603050405020304" pitchFamily="18" charset="0"/>
                            </a:rPr>
                            <a:t>2.67(21)</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1400" dirty="0" smtClean="0">
                              <a:latin typeface="Times New Roman" panose="02020603050405020304" pitchFamily="18" charset="0"/>
                              <a:cs typeface="Times New Roman" panose="02020603050405020304" pitchFamily="18" charset="0"/>
                            </a:rPr>
                            <a:t>&gt;20</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1400" dirty="0" smtClean="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r>
                  <a:tr h="304800">
                    <a:tc>
                      <a:txBody>
                        <a:bodyPr/>
                        <a:lstStyle/>
                        <a:p>
                          <a:pPr algn="ctr"/>
                          <a:r>
                            <a:rPr lang="en-US" altLang="zh-CN" sz="1400" baseline="30000" dirty="0" smtClean="0">
                              <a:latin typeface="Times New Roman" panose="02020603050405020304" pitchFamily="18" charset="0"/>
                              <a:cs typeface="Times New Roman" panose="02020603050405020304" pitchFamily="18" charset="0"/>
                            </a:rPr>
                            <a:t>26</a:t>
                          </a:r>
                          <a:r>
                            <a:rPr lang="en-US" altLang="zh-CN" sz="1400" dirty="0" smtClean="0">
                              <a:latin typeface="Times New Roman" panose="02020603050405020304" pitchFamily="18" charset="0"/>
                              <a:cs typeface="Times New Roman" panose="02020603050405020304" pitchFamily="18" charset="0"/>
                            </a:rPr>
                            <a:t>Ne</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c>
                      <a:txBody>
                        <a:bodyPr/>
                        <a:lstStyle/>
                        <a:p>
                          <a:pPr algn="ctr" fontAlgn="ctr"/>
                          <a:r>
                            <a:rPr lang="en-US" altLang="zh-CN" sz="1400" b="0" i="0" u="none" strike="noStrike"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195(2)</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5">
                            <a:lumMod val="20000"/>
                            <a:lumOff val="80000"/>
                          </a:schemeClr>
                        </a:solidFill>
                      </a:tcPr>
                    </a:tc>
                    <a:tc>
                      <a:txBody>
                        <a:bodyPr/>
                        <a:lstStyle/>
                        <a:p>
                          <a:pPr algn="ctr" fontAlgn="ctr"/>
                          <a:r>
                            <a:rPr lang="en-US" altLang="zh-CN" sz="1400" b="0" i="0" u="none" strike="noStrike"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0.13(3)</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5">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Times New Roman" panose="02020603050405020304" pitchFamily="18" charset="0"/>
                              <a:cs typeface="Times New Roman" panose="02020603050405020304" pitchFamily="18" charset="0"/>
                            </a:rPr>
                            <a:t>–</a:t>
                          </a:r>
                          <a:endParaRPr lang="zh-CN" altLang="en-US" sz="1400" dirty="0" smtClean="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r>
                  <a:tr h="304800">
                    <a:tc>
                      <a:txBody>
                        <a:bodyPr/>
                        <a:lstStyle/>
                        <a:p>
                          <a:pPr algn="ctr"/>
                          <a:r>
                            <a:rPr lang="en-US" altLang="zh-CN" sz="1400" baseline="30000" dirty="0" smtClean="0">
                              <a:latin typeface="Times New Roman" panose="02020603050405020304" pitchFamily="18" charset="0"/>
                              <a:cs typeface="Times New Roman" panose="02020603050405020304" pitchFamily="18" charset="0"/>
                            </a:rPr>
                            <a:t>27</a:t>
                          </a:r>
                          <a:r>
                            <a:rPr lang="en-US" altLang="zh-CN" sz="1400" dirty="0" smtClean="0">
                              <a:latin typeface="Times New Roman" panose="02020603050405020304" pitchFamily="18" charset="0"/>
                              <a:cs typeface="Times New Roman" panose="02020603050405020304" pitchFamily="18" charset="0"/>
                            </a:rPr>
                            <a:t>Ne</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28.9(11)</a:t>
                          </a:r>
                        </a:p>
                      </a:txBody>
                      <a:tcPr marL="9525" marR="9525" marT="9525" marB="0" anchor="ctr">
                        <a:solidFill>
                          <a:schemeClr val="accent5">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2.0(5)</a:t>
                          </a:r>
                        </a:p>
                      </a:txBody>
                      <a:tcPr marL="9525" marR="9525" marT="9525" marB="0" anchor="ctr">
                        <a:solidFill>
                          <a:schemeClr val="accent5">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Times New Roman" panose="02020603050405020304" pitchFamily="18" charset="0"/>
                              <a:cs typeface="Times New Roman" panose="02020603050405020304" pitchFamily="18" charset="0"/>
                            </a:rPr>
                            <a:t>–</a:t>
                          </a:r>
                          <a:endParaRPr lang="zh-CN" altLang="en-US" sz="1400" dirty="0" smtClean="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r>
                  <a:tr h="304800">
                    <a:tc>
                      <a:txBody>
                        <a:bodyPr/>
                        <a:lstStyle/>
                        <a:p>
                          <a:pPr algn="ctr"/>
                          <a:r>
                            <a:rPr lang="en-US" altLang="zh-CN" sz="1400" baseline="30000" dirty="0" smtClean="0">
                              <a:latin typeface="Times New Roman" panose="02020603050405020304" pitchFamily="18" charset="0"/>
                              <a:cs typeface="Times New Roman" panose="02020603050405020304" pitchFamily="18" charset="0"/>
                            </a:rPr>
                            <a:t>28</a:t>
                          </a:r>
                          <a:r>
                            <a:rPr lang="en-US" altLang="zh-CN" sz="1400" dirty="0" smtClean="0">
                              <a:latin typeface="Times New Roman" panose="02020603050405020304" pitchFamily="18" charset="0"/>
                              <a:cs typeface="Times New Roman" panose="02020603050405020304" pitchFamily="18" charset="0"/>
                            </a:rPr>
                            <a:t>Ne</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18.9(5)</a:t>
                          </a:r>
                        </a:p>
                      </a:txBody>
                      <a:tcPr marL="9525" marR="9525" marT="9525" marB="0" anchor="ctr">
                        <a:solidFill>
                          <a:schemeClr val="accent5">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12(1)</a:t>
                          </a:r>
                        </a:p>
                      </a:txBody>
                      <a:tcPr marL="9525" marR="9525" marT="9525" marB="0" anchor="ctr">
                        <a:solidFill>
                          <a:schemeClr val="accent5">
                            <a:lumMod val="20000"/>
                            <a:lumOff val="80000"/>
                          </a:schemeClr>
                        </a:solidFill>
                      </a:tcPr>
                    </a:tc>
                    <a:tc>
                      <a:txBody>
                        <a:bodyPr/>
                        <a:lstStyle/>
                        <a:p>
                          <a:pPr algn="ctr"/>
                          <a:r>
                            <a:rPr lang="en-US" altLang="zh-CN" sz="1400" dirty="0" smtClean="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r>
                  <a:tr h="304800">
                    <a:tc>
                      <a:txBody>
                        <a:bodyPr/>
                        <a:lstStyle/>
                        <a:p>
                          <a:pPr algn="ctr"/>
                          <a:r>
                            <a:rPr lang="en-US" altLang="zh-CN" sz="1400" baseline="30000" dirty="0" smtClean="0">
                              <a:latin typeface="Times New Roman" panose="02020603050405020304" pitchFamily="18" charset="0"/>
                              <a:cs typeface="Times New Roman" panose="02020603050405020304" pitchFamily="18" charset="0"/>
                            </a:rPr>
                            <a:t>29</a:t>
                          </a:r>
                          <a:r>
                            <a:rPr lang="en-US" altLang="zh-CN" sz="1400" dirty="0" smtClean="0">
                              <a:latin typeface="Times New Roman" panose="02020603050405020304" pitchFamily="18" charset="0"/>
                              <a:cs typeface="Times New Roman" panose="02020603050405020304" pitchFamily="18" charset="0"/>
                            </a:rPr>
                            <a:t>Ne</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14.0(5)</a:t>
                          </a:r>
                        </a:p>
                      </a:txBody>
                      <a:tcPr marL="9525" marR="9525" marT="9525" marB="0" anchor="ctr">
                        <a:solidFill>
                          <a:schemeClr val="accent5">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28(7)</a:t>
                          </a:r>
                        </a:p>
                      </a:txBody>
                      <a:tcPr marL="9525" marR="9525" marT="9525" marB="0" anchor="ctr">
                        <a:solidFill>
                          <a:schemeClr val="accent5">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Times New Roman" panose="02020603050405020304" pitchFamily="18" charset="0"/>
                              <a:cs typeface="Times New Roman" panose="02020603050405020304" pitchFamily="18" charset="0"/>
                            </a:rPr>
                            <a:t>–</a:t>
                          </a:r>
                          <a:endParaRPr lang="zh-CN" altLang="en-US" sz="1400" dirty="0" smtClean="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r>
                  <a:tr h="304800">
                    <a:tc>
                      <a:txBody>
                        <a:bodyPr/>
                        <a:lstStyle/>
                        <a:p>
                          <a:pPr algn="ctr"/>
                          <a:r>
                            <a:rPr lang="en-US" altLang="zh-CN" sz="1400" baseline="30000" dirty="0" smtClean="0">
                              <a:latin typeface="Times New Roman" panose="02020603050405020304" pitchFamily="18" charset="0"/>
                              <a:cs typeface="Times New Roman" panose="02020603050405020304" pitchFamily="18" charset="0"/>
                            </a:rPr>
                            <a:t>30</a:t>
                          </a:r>
                          <a:r>
                            <a:rPr lang="en-US" altLang="zh-CN" sz="1400" dirty="0" smtClean="0">
                              <a:latin typeface="Times New Roman" panose="02020603050405020304" pitchFamily="18" charset="0"/>
                              <a:cs typeface="Times New Roman" panose="02020603050405020304" pitchFamily="18" charset="0"/>
                            </a:rPr>
                            <a:t>Ne</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7.39(11)</a:t>
                          </a:r>
                        </a:p>
                      </a:txBody>
                      <a:tcPr marL="9525" marR="9525" marT="9525" marB="0" anchor="ctr">
                        <a:solidFill>
                          <a:schemeClr val="accent5">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12.6(35)</a:t>
                          </a:r>
                        </a:p>
                      </a:txBody>
                      <a:tcPr marL="9525" marR="9525" marT="9525" marB="0" anchor="ctr">
                        <a:solidFill>
                          <a:schemeClr val="accent5">
                            <a:lumMod val="20000"/>
                            <a:lumOff val="80000"/>
                          </a:schemeClr>
                        </a:solidFill>
                      </a:tcPr>
                    </a:tc>
                    <a:tc>
                      <a:txBody>
                        <a:bodyPr/>
                        <a:lstStyle/>
                        <a:p>
                          <a:pPr algn="ctr"/>
                          <a:r>
                            <a:rPr lang="en-US" altLang="zh-CN" sz="1400" dirty="0" smtClean="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r>
                  <a:tr h="304800">
                    <a:tc>
                      <a:txBody>
                        <a:bodyPr/>
                        <a:lstStyle/>
                        <a:p>
                          <a:pPr algn="ctr"/>
                          <a:r>
                            <a:rPr lang="en-US" altLang="zh-CN" sz="1400" baseline="30000" dirty="0" smtClean="0">
                              <a:latin typeface="Times New Roman" panose="02020603050405020304" pitchFamily="18" charset="0"/>
                              <a:cs typeface="Times New Roman" panose="02020603050405020304" pitchFamily="18" charset="0"/>
                            </a:rPr>
                            <a:t>31</a:t>
                          </a:r>
                          <a:r>
                            <a:rPr lang="en-US" altLang="zh-CN" sz="1400" dirty="0" smtClean="0">
                              <a:latin typeface="Times New Roman" panose="02020603050405020304" pitchFamily="18" charset="0"/>
                              <a:cs typeface="Times New Roman" panose="02020603050405020304" pitchFamily="18" charset="0"/>
                            </a:rPr>
                            <a:t>Ne</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c>
                      <a:txBody>
                        <a:bodyPr/>
                        <a:lstStyle/>
                        <a:p>
                          <a:pPr algn="ctr"/>
                          <a:r>
                            <a:rPr lang="en-US" altLang="zh-CN" sz="1400" dirty="0" smtClean="0">
                              <a:latin typeface="Times New Roman" panose="02020603050405020304" pitchFamily="18" charset="0"/>
                              <a:cs typeface="Times New Roman" panose="02020603050405020304" pitchFamily="18" charset="0"/>
                            </a:rPr>
                            <a:t>3.4(8)</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Times New Roman" panose="02020603050405020304" pitchFamily="18" charset="0"/>
                              <a:cs typeface="Times New Roman" panose="02020603050405020304" pitchFamily="18" charset="0"/>
                            </a:rPr>
                            <a:t>–</a:t>
                          </a:r>
                          <a:endParaRPr lang="zh-CN" altLang="en-US" sz="1400" dirty="0" smtClean="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Times New Roman" panose="02020603050405020304" pitchFamily="18" charset="0"/>
                              <a:cs typeface="Times New Roman" panose="02020603050405020304" pitchFamily="18" charset="0"/>
                            </a:rPr>
                            <a:t>–</a:t>
                          </a:r>
                          <a:endParaRPr lang="zh-CN" altLang="en-US" sz="1400" dirty="0" smtClean="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r>
                  <a:tr h="304800">
                    <a:tc>
                      <a:txBody>
                        <a:bodyPr/>
                        <a:lstStyle/>
                        <a:p>
                          <a:pPr algn="ctr"/>
                          <a:r>
                            <a:rPr lang="en-US" altLang="zh-CN" sz="1400" baseline="30000" dirty="0" smtClean="0">
                              <a:latin typeface="Times New Roman" panose="02020603050405020304" pitchFamily="18" charset="0"/>
                              <a:cs typeface="Times New Roman" panose="02020603050405020304" pitchFamily="18" charset="0"/>
                            </a:rPr>
                            <a:t>32</a:t>
                          </a:r>
                          <a:r>
                            <a:rPr lang="en-US" altLang="zh-CN" sz="1400" dirty="0" smtClean="0">
                              <a:latin typeface="Times New Roman" panose="02020603050405020304" pitchFamily="18" charset="0"/>
                              <a:cs typeface="Times New Roman" panose="02020603050405020304" pitchFamily="18" charset="0"/>
                            </a:rPr>
                            <a:t>Ne</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c>
                      <a:txBody>
                        <a:bodyPr/>
                        <a:lstStyle/>
                        <a:p>
                          <a:pPr algn="ctr"/>
                          <a:r>
                            <a:rPr lang="en-US" altLang="zh-CN" sz="1400" dirty="0" smtClean="0">
                              <a:latin typeface="Times New Roman" panose="02020603050405020304" pitchFamily="18" charset="0"/>
                              <a:cs typeface="Times New Roman" panose="02020603050405020304" pitchFamily="18" charset="0"/>
                            </a:rPr>
                            <a:t>3.5(9)</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c>
                      <a:txBody>
                        <a:bodyPr/>
                        <a:lstStyle/>
                        <a:p>
                          <a:pPr algn="ctr"/>
                          <a:r>
                            <a:rPr lang="en-US" altLang="zh-CN" sz="1400" dirty="0" smtClean="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c>
                      <a:txBody>
                        <a:bodyPr/>
                        <a:lstStyle/>
                        <a:p>
                          <a:pPr algn="ctr"/>
                          <a:r>
                            <a:rPr lang="en-US" altLang="zh-CN" sz="1400" dirty="0" smtClean="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5">
                            <a:lumMod val="20000"/>
                            <a:lumOff val="80000"/>
                          </a:schemeClr>
                        </a:solidFill>
                      </a:tcPr>
                    </a:tc>
                  </a:tr>
                </a:tbl>
              </a:graphicData>
            </a:graphic>
          </p:graphicFrame>
        </mc:Fallback>
      </mc:AlternateContent>
      <p:graphicFrame>
        <p:nvGraphicFramePr>
          <p:cNvPr id="3" name="表格 2"/>
          <p:cNvGraphicFramePr>
            <a:graphicFrameLocks noGrp="1"/>
          </p:cNvGraphicFramePr>
          <p:nvPr/>
        </p:nvGraphicFramePr>
        <p:xfrm>
          <a:off x="4716016" y="548680"/>
          <a:ext cx="4198619" cy="4902200"/>
        </p:xfrm>
        <a:graphic>
          <a:graphicData uri="http://schemas.openxmlformats.org/drawingml/2006/table">
            <a:tbl>
              <a:tblPr firstRow="1" bandRow="1">
                <a:tableStyleId>{5940675A-B579-460E-94D1-54222C63F5DA}</a:tableStyleId>
              </a:tblPr>
              <a:tblGrid>
                <a:gridCol w="908367">
                  <a:extLst>
                    <a:ext uri="{9D8B030D-6E8A-4147-A177-3AD203B41FA5}">
                      <a16:colId xmlns:a16="http://schemas.microsoft.com/office/drawing/2014/main" val="20000"/>
                    </a:ext>
                  </a:extLst>
                </a:gridCol>
                <a:gridCol w="832167">
                  <a:extLst>
                    <a:ext uri="{9D8B030D-6E8A-4147-A177-3AD203B41FA5}">
                      <a16:colId xmlns:a16="http://schemas.microsoft.com/office/drawing/2014/main" val="20001"/>
                    </a:ext>
                  </a:extLst>
                </a:gridCol>
                <a:gridCol w="748030">
                  <a:extLst>
                    <a:ext uri="{9D8B030D-6E8A-4147-A177-3AD203B41FA5}">
                      <a16:colId xmlns:a16="http://schemas.microsoft.com/office/drawing/2014/main" val="20002"/>
                    </a:ext>
                  </a:extLst>
                </a:gridCol>
                <a:gridCol w="1710055">
                  <a:extLst>
                    <a:ext uri="{9D8B030D-6E8A-4147-A177-3AD203B41FA5}">
                      <a16:colId xmlns:a16="http://schemas.microsoft.com/office/drawing/2014/main" val="20003"/>
                    </a:ext>
                  </a:extLst>
                </a:gridCol>
              </a:tblGrid>
              <a:tr h="0">
                <a:tc>
                  <a:txBody>
                    <a:bodyPr/>
                    <a:lstStyle/>
                    <a:p>
                      <a:pPr algn="ctr"/>
                      <a:r>
                        <a:rPr lang="en-US" altLang="zh-CN" sz="1400" dirty="0">
                          <a:latin typeface="Times New Roman" panose="02020603050405020304" pitchFamily="18" charset="0"/>
                          <a:cs typeface="Times New Roman" panose="02020603050405020304" pitchFamily="18" charset="0"/>
                        </a:rPr>
                        <a:t>Precursor</a:t>
                      </a:r>
                      <a:endParaRPr lang="zh-CN" altLang="en-US" sz="140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400" i="1" dirty="0">
                          <a:latin typeface="Times New Roman" panose="02020603050405020304" pitchFamily="18" charset="0"/>
                          <a:cs typeface="Times New Roman" panose="02020603050405020304" pitchFamily="18" charset="0"/>
                        </a:rPr>
                        <a:t>T</a:t>
                      </a:r>
                      <a:r>
                        <a:rPr lang="en-US" altLang="zh-CN" sz="1400" baseline="-25000" dirty="0">
                          <a:latin typeface="Times New Roman" panose="02020603050405020304" pitchFamily="18" charset="0"/>
                          <a:cs typeface="Times New Roman" panose="02020603050405020304" pitchFamily="18" charset="0"/>
                        </a:rPr>
                        <a:t>1/2</a:t>
                      </a:r>
                      <a:r>
                        <a:rPr lang="en-US" altLang="zh-CN" sz="1400" baseline="0" dirty="0">
                          <a:latin typeface="Times New Roman" panose="02020603050405020304" pitchFamily="18" charset="0"/>
                          <a:cs typeface="Times New Roman" panose="02020603050405020304" pitchFamily="18" charset="0"/>
                        </a:rPr>
                        <a:t> (</a:t>
                      </a:r>
                      <a:r>
                        <a:rPr lang="en-US" altLang="zh-CN" sz="1400" baseline="0" dirty="0" err="1">
                          <a:latin typeface="Times New Roman" panose="02020603050405020304" pitchFamily="18" charset="0"/>
                          <a:cs typeface="Times New Roman" panose="02020603050405020304" pitchFamily="18" charset="0"/>
                        </a:rPr>
                        <a:t>ms</a:t>
                      </a:r>
                      <a:r>
                        <a:rPr lang="en-US" altLang="zh-CN" sz="1400" baseline="0" dirty="0">
                          <a:latin typeface="Times New Roman" panose="02020603050405020304" pitchFamily="18" charset="0"/>
                          <a:cs typeface="Times New Roman" panose="02020603050405020304" pitchFamily="18" charset="0"/>
                        </a:rPr>
                        <a:t>)</a:t>
                      </a:r>
                      <a:endParaRPr lang="zh-CN" altLang="en-US" sz="1400" baseline="-2500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400" i="1" dirty="0">
                          <a:latin typeface="Times New Roman" panose="02020603050405020304" pitchFamily="18" charset="0"/>
                          <a:cs typeface="Times New Roman" panose="02020603050405020304" pitchFamily="18" charset="0"/>
                        </a:rPr>
                        <a:t>P</a:t>
                      </a:r>
                      <a:r>
                        <a:rPr lang="en-US" altLang="zh-CN" sz="1400" baseline="-25000" dirty="0">
                          <a:latin typeface="Times New Roman" panose="02020603050405020304" pitchFamily="18" charset="0"/>
                          <a:cs typeface="Times New Roman" panose="02020603050405020304" pitchFamily="18" charset="0"/>
                        </a:rPr>
                        <a:t>1</a:t>
                      </a:r>
                      <a:r>
                        <a:rPr lang="en-US" altLang="zh-CN" sz="1400" i="1" baseline="-25000" dirty="0">
                          <a:latin typeface="Times New Roman" panose="02020603050405020304" pitchFamily="18" charset="0"/>
                          <a:cs typeface="Times New Roman" panose="02020603050405020304" pitchFamily="18" charset="0"/>
                        </a:rPr>
                        <a:t>n</a:t>
                      </a:r>
                      <a:r>
                        <a:rPr lang="en-US" altLang="zh-CN" sz="1400" i="0" baseline="0" dirty="0">
                          <a:latin typeface="Times New Roman" panose="02020603050405020304" pitchFamily="18" charset="0"/>
                          <a:cs typeface="Times New Roman" panose="02020603050405020304" pitchFamily="18" charset="0"/>
                        </a:rPr>
                        <a:t> (%)</a:t>
                      </a:r>
                      <a:endParaRPr lang="zh-CN" altLang="en-US" sz="1400" i="0" baseline="-2500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400" i="1" dirty="0">
                          <a:latin typeface="Times New Roman" panose="02020603050405020304" pitchFamily="18" charset="0"/>
                          <a:cs typeface="Times New Roman" panose="02020603050405020304" pitchFamily="18" charset="0"/>
                        </a:rPr>
                        <a:t>n</a:t>
                      </a:r>
                      <a:r>
                        <a:rPr lang="en-US" altLang="zh-CN" sz="1400" dirty="0">
                          <a:latin typeface="Times New Roman" panose="02020603050405020304" pitchFamily="18" charset="0"/>
                          <a:cs typeface="Times New Roman" panose="02020603050405020304" pitchFamily="18" charset="0"/>
                        </a:rPr>
                        <a:t> spectrum</a:t>
                      </a:r>
                      <a:endParaRPr lang="zh-CN" altLang="en-US"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0"/>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31</a:t>
                      </a:r>
                      <a:r>
                        <a:rPr lang="en-US" altLang="zh-CN" sz="1400" dirty="0">
                          <a:latin typeface="Times New Roman" panose="02020603050405020304" pitchFamily="18" charset="0"/>
                          <a:cs typeface="Times New Roman" panose="02020603050405020304" pitchFamily="18" charset="0"/>
                        </a:rPr>
                        <a:t>Mg</a:t>
                      </a:r>
                      <a:endParaRPr lang="zh-CN" altLang="en-US" sz="1400" dirty="0">
                        <a:latin typeface="Times New Roman" panose="02020603050405020304" pitchFamily="18" charset="0"/>
                        <a:cs typeface="Times New Roman" panose="02020603050405020304" pitchFamily="18" charset="0"/>
                      </a:endParaRPr>
                    </a:p>
                  </a:txBody>
                  <a:tcPr anchor="ctr">
                    <a:solidFill>
                      <a:srgbClr val="FFCC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236(20)</a:t>
                      </a:r>
                    </a:p>
                  </a:txBody>
                  <a:tcPr marL="9525" marR="9525" marT="9525" marB="0" anchor="ctr">
                    <a:solidFill>
                      <a:srgbClr val="FFCCFF"/>
                    </a:solidFill>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6.2(19)</a:t>
                      </a:r>
                    </a:p>
                  </a:txBody>
                  <a:tcPr marL="9525" marR="9525" marT="9525" marB="0" anchor="ctr">
                    <a:solidFill>
                      <a:srgbClr val="FFCC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rgbClr val="FFCCFF"/>
                    </a:solidFill>
                  </a:tcPr>
                </a:tc>
                <a:extLst>
                  <a:ext uri="{0D108BD9-81ED-4DB2-BD59-A6C34878D82A}">
                    <a16:rowId xmlns:a16="http://schemas.microsoft.com/office/drawing/2014/main" val="10001"/>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32</a:t>
                      </a:r>
                      <a:r>
                        <a:rPr lang="en-US" altLang="zh-CN" sz="1400" baseline="0" dirty="0">
                          <a:latin typeface="Times New Roman" panose="02020603050405020304" pitchFamily="18" charset="0"/>
                          <a:cs typeface="Times New Roman" panose="02020603050405020304" pitchFamily="18" charset="0"/>
                        </a:rPr>
                        <a:t>Mg</a:t>
                      </a:r>
                      <a:endParaRPr lang="zh-CN" altLang="en-US" sz="1400" dirty="0">
                        <a:latin typeface="Times New Roman" panose="02020603050405020304" pitchFamily="18" charset="0"/>
                        <a:cs typeface="Times New Roman" panose="02020603050405020304" pitchFamily="18" charset="0"/>
                      </a:endParaRPr>
                    </a:p>
                  </a:txBody>
                  <a:tcPr anchor="ctr">
                    <a:solidFill>
                      <a:srgbClr val="FFCCFF"/>
                    </a:solidFill>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86(5)</a:t>
                      </a:r>
                    </a:p>
                  </a:txBody>
                  <a:tcPr marL="9525" marR="9525" marT="9525" marB="0" anchor="ctr">
                    <a:solidFill>
                      <a:srgbClr val="FFCCFF"/>
                    </a:solidFill>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5.4(5)</a:t>
                      </a:r>
                    </a:p>
                  </a:txBody>
                  <a:tcPr marL="9525" marR="9525" marT="9525" marB="0" anchor="ctr">
                    <a:solidFill>
                      <a:srgbClr val="FFCCFF"/>
                    </a:solidFill>
                  </a:tcPr>
                </a:tc>
                <a:tc>
                  <a:txBody>
                    <a:bodyPr/>
                    <a:lstStyle/>
                    <a:p>
                      <a:pPr algn="ctr"/>
                      <a:r>
                        <a:rPr lang="en-US" altLang="zh-CN" sz="1400" dirty="0">
                          <a:latin typeface="Times New Roman" panose="02020603050405020304" pitchFamily="18" charset="0"/>
                          <a:cs typeface="Times New Roman" panose="02020603050405020304" pitchFamily="18" charset="0"/>
                        </a:rPr>
                        <a:t>Grevy_NPA2004</a:t>
                      </a:r>
                      <a:endParaRPr lang="zh-CN" altLang="en-US" sz="1400" dirty="0">
                        <a:latin typeface="Times New Roman" panose="02020603050405020304" pitchFamily="18" charset="0"/>
                        <a:cs typeface="Times New Roman" panose="02020603050405020304" pitchFamily="18" charset="0"/>
                      </a:endParaRPr>
                    </a:p>
                  </a:txBody>
                  <a:tcPr anchor="ctr">
                    <a:solidFill>
                      <a:srgbClr val="FFCCFF"/>
                    </a:solidFill>
                  </a:tcPr>
                </a:tc>
                <a:extLst>
                  <a:ext uri="{0D108BD9-81ED-4DB2-BD59-A6C34878D82A}">
                    <a16:rowId xmlns:a16="http://schemas.microsoft.com/office/drawing/2014/main" val="10002"/>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33</a:t>
                      </a:r>
                      <a:r>
                        <a:rPr lang="en-US" altLang="zh-CN" sz="1400" baseline="0" dirty="0">
                          <a:latin typeface="Times New Roman" panose="02020603050405020304" pitchFamily="18" charset="0"/>
                          <a:cs typeface="Times New Roman" panose="02020603050405020304" pitchFamily="18" charset="0"/>
                        </a:rPr>
                        <a:t>Mg</a:t>
                      </a:r>
                      <a:endParaRPr lang="zh-CN" altLang="en-US" sz="1400" dirty="0">
                        <a:latin typeface="Times New Roman" panose="02020603050405020304" pitchFamily="18" charset="0"/>
                        <a:cs typeface="Times New Roman" panose="02020603050405020304" pitchFamily="18" charset="0"/>
                      </a:endParaRPr>
                    </a:p>
                  </a:txBody>
                  <a:tcPr anchor="ctr">
                    <a:solidFill>
                      <a:srgbClr val="FFCCFF"/>
                    </a:solidFill>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89.4(10)</a:t>
                      </a:r>
                    </a:p>
                  </a:txBody>
                  <a:tcPr marL="9525" marR="9525" marT="9525" marB="0" anchor="ctr">
                    <a:solidFill>
                      <a:srgbClr val="FFCCFF"/>
                    </a:solidFill>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14(2)</a:t>
                      </a:r>
                    </a:p>
                  </a:txBody>
                  <a:tcPr marL="9525" marR="9525" marT="9525" marB="0" anchor="ctr">
                    <a:solidFill>
                      <a:srgbClr val="FFCC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rgbClr val="FFCCFF"/>
                    </a:solidFill>
                  </a:tcPr>
                </a:tc>
                <a:extLst>
                  <a:ext uri="{0D108BD9-81ED-4DB2-BD59-A6C34878D82A}">
                    <a16:rowId xmlns:a16="http://schemas.microsoft.com/office/drawing/2014/main" val="10003"/>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34</a:t>
                      </a:r>
                      <a:r>
                        <a:rPr lang="en-US" altLang="zh-CN" sz="1400" baseline="0" dirty="0">
                          <a:latin typeface="Times New Roman" panose="02020603050405020304" pitchFamily="18" charset="0"/>
                          <a:cs typeface="Times New Roman" panose="02020603050405020304" pitchFamily="18" charset="0"/>
                        </a:rPr>
                        <a:t>Mg</a:t>
                      </a:r>
                      <a:endParaRPr lang="zh-CN" altLang="en-US" sz="1400" dirty="0">
                        <a:latin typeface="Times New Roman" panose="02020603050405020304" pitchFamily="18" charset="0"/>
                        <a:cs typeface="Times New Roman" panose="02020603050405020304" pitchFamily="18" charset="0"/>
                      </a:endParaRPr>
                    </a:p>
                  </a:txBody>
                  <a:tcPr anchor="ctr">
                    <a:solidFill>
                      <a:srgbClr val="FFCCFF"/>
                    </a:solidFill>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20(10)</a:t>
                      </a:r>
                    </a:p>
                  </a:txBody>
                  <a:tcPr marL="9525" marR="9525" marT="9525" marB="0" anchor="ctr">
                    <a:solidFill>
                      <a:srgbClr val="FFCCFF"/>
                    </a:solidFill>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58(12)</a:t>
                      </a:r>
                    </a:p>
                  </a:txBody>
                  <a:tcPr marL="9525" marR="9525" marT="9525" marB="0" anchor="ctr">
                    <a:solidFill>
                      <a:srgbClr val="FFCCFF"/>
                    </a:solidFill>
                  </a:tcPr>
                </a:tc>
                <a:tc>
                  <a:txBody>
                    <a:bodyPr/>
                    <a:lstStyle/>
                    <a:p>
                      <a:pPr algn="ct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rgbClr val="FFCCFF"/>
                    </a:solidFill>
                  </a:tcPr>
                </a:tc>
                <a:extLst>
                  <a:ext uri="{0D108BD9-81ED-4DB2-BD59-A6C34878D82A}">
                    <a16:rowId xmlns:a16="http://schemas.microsoft.com/office/drawing/2014/main" val="10004"/>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35</a:t>
                      </a:r>
                      <a:r>
                        <a:rPr lang="en-US" altLang="zh-CN" sz="1400" baseline="0" dirty="0">
                          <a:latin typeface="Times New Roman" panose="02020603050405020304" pitchFamily="18" charset="0"/>
                          <a:cs typeface="Times New Roman" panose="02020603050405020304" pitchFamily="18" charset="0"/>
                        </a:rPr>
                        <a:t>Mg</a:t>
                      </a:r>
                      <a:endParaRPr lang="zh-CN" altLang="en-US" sz="1400" dirty="0">
                        <a:latin typeface="Times New Roman" panose="02020603050405020304" pitchFamily="18" charset="0"/>
                        <a:cs typeface="Times New Roman" panose="02020603050405020304" pitchFamily="18" charset="0"/>
                      </a:endParaRPr>
                    </a:p>
                  </a:txBody>
                  <a:tcPr anchor="ctr">
                    <a:solidFill>
                      <a:srgbClr val="FFCCFF"/>
                    </a:solidFill>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11.3(6)</a:t>
                      </a:r>
                    </a:p>
                  </a:txBody>
                  <a:tcPr marL="9525" marR="9525" marT="9525" marB="0" anchor="ctr">
                    <a:solidFill>
                      <a:srgbClr val="FFCCFF"/>
                    </a:solidFill>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52(46)</a:t>
                      </a:r>
                    </a:p>
                  </a:txBody>
                  <a:tcPr marL="9525" marR="9525" marT="9525" marB="0" anchor="ctr">
                    <a:solidFill>
                      <a:srgbClr val="FFCCFF"/>
                    </a:solidFill>
                  </a:tcPr>
                </a:tc>
                <a:tc>
                  <a:txBody>
                    <a:bodyPr/>
                    <a:lstStyle/>
                    <a:p>
                      <a:pPr algn="ct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rgbClr val="FFCCFF"/>
                    </a:solidFill>
                  </a:tcPr>
                </a:tc>
                <a:extLst>
                  <a:ext uri="{0D108BD9-81ED-4DB2-BD59-A6C34878D82A}">
                    <a16:rowId xmlns:a16="http://schemas.microsoft.com/office/drawing/2014/main" val="10005"/>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36</a:t>
                      </a:r>
                      <a:r>
                        <a:rPr lang="en-US" altLang="zh-CN" sz="1400" dirty="0">
                          <a:latin typeface="Times New Roman" panose="02020603050405020304" pitchFamily="18" charset="0"/>
                          <a:cs typeface="Times New Roman" panose="02020603050405020304" pitchFamily="18" charset="0"/>
                        </a:rPr>
                        <a:t>Mg</a:t>
                      </a:r>
                      <a:endParaRPr lang="zh-CN" altLang="en-US" sz="1400" dirty="0">
                        <a:latin typeface="Times New Roman" panose="02020603050405020304" pitchFamily="18" charset="0"/>
                        <a:cs typeface="Times New Roman" panose="02020603050405020304" pitchFamily="18" charset="0"/>
                      </a:endParaRPr>
                    </a:p>
                  </a:txBody>
                  <a:tcPr anchor="ctr">
                    <a:solidFill>
                      <a:srgbClr val="FFCCFF"/>
                    </a:solidFill>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5.8(19)</a:t>
                      </a:r>
                    </a:p>
                  </a:txBody>
                  <a:tcPr marL="9525" marR="9525" marT="9525" marB="0" anchor="ctr">
                    <a:solidFill>
                      <a:srgbClr val="FFCC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48(12)</a:t>
                      </a:r>
                    </a:p>
                  </a:txBody>
                  <a:tcPr marL="9525" marR="9525" marT="9525" marB="0" anchor="ctr">
                    <a:solidFill>
                      <a:srgbClr val="FFCCFF"/>
                    </a:solidFill>
                  </a:tcPr>
                </a:tc>
                <a:tc>
                  <a:txBody>
                    <a:bodyPr/>
                    <a:lstStyle/>
                    <a:p>
                      <a:pPr algn="ct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rgbClr val="FFCCFF"/>
                    </a:solidFill>
                  </a:tcPr>
                </a:tc>
                <a:extLst>
                  <a:ext uri="{0D108BD9-81ED-4DB2-BD59-A6C34878D82A}">
                    <a16:rowId xmlns:a16="http://schemas.microsoft.com/office/drawing/2014/main" val="10006"/>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37</a:t>
                      </a:r>
                      <a:r>
                        <a:rPr lang="en-US" altLang="zh-CN" sz="1400" dirty="0">
                          <a:latin typeface="Times New Roman" panose="02020603050405020304" pitchFamily="18" charset="0"/>
                          <a:cs typeface="Times New Roman" panose="02020603050405020304" pitchFamily="18" charset="0"/>
                        </a:rPr>
                        <a:t>Mg</a:t>
                      </a:r>
                      <a:endParaRPr lang="zh-CN" altLang="en-US" sz="1400" dirty="0">
                        <a:latin typeface="Times New Roman" panose="02020603050405020304" pitchFamily="18" charset="0"/>
                        <a:cs typeface="Times New Roman" panose="02020603050405020304" pitchFamily="18" charset="0"/>
                      </a:endParaRPr>
                    </a:p>
                  </a:txBody>
                  <a:tcPr anchor="ctr">
                    <a:solidFill>
                      <a:srgbClr val="FFCC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8(4)</a:t>
                      </a:r>
                    </a:p>
                  </a:txBody>
                  <a:tcPr marL="9525" marR="9525" marT="9525" marB="0" anchor="ctr">
                    <a:solidFill>
                      <a:srgbClr val="FFCCFF"/>
                    </a:solidFill>
                  </a:tcPr>
                </a:tc>
                <a:tc>
                  <a:txBody>
                    <a:bodyPr/>
                    <a:lstStyle/>
                    <a:p>
                      <a:pPr algn="ctr" fontAlgn="ct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rgbClr val="FFCCFF"/>
                    </a:solidFill>
                  </a:tcPr>
                </a:tc>
                <a:tc>
                  <a:txBody>
                    <a:bodyPr/>
                    <a:lstStyle/>
                    <a:p>
                      <a:pPr algn="ct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rgbClr val="FFCCFF"/>
                    </a:solidFill>
                  </a:tcPr>
                </a:tc>
                <a:extLst>
                  <a:ext uri="{0D108BD9-81ED-4DB2-BD59-A6C34878D82A}">
                    <a16:rowId xmlns:a16="http://schemas.microsoft.com/office/drawing/2014/main" val="10007"/>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32</a:t>
                      </a:r>
                      <a:r>
                        <a:rPr lang="en-US" altLang="zh-CN" sz="1400" baseline="0" dirty="0">
                          <a:latin typeface="Times New Roman" panose="02020603050405020304" pitchFamily="18" charset="0"/>
                          <a:cs typeface="Times New Roman" panose="02020603050405020304" pitchFamily="18" charset="0"/>
                        </a:rPr>
                        <a:t>Al</a:t>
                      </a:r>
                    </a:p>
                  </a:txBody>
                  <a:tcPr anchor="ctr">
                    <a:solidFill>
                      <a:srgbClr val="CCFF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31.9(8)</a:t>
                      </a:r>
                    </a:p>
                  </a:txBody>
                  <a:tcPr marL="9525" marR="9525" marT="9525" marB="0" anchor="ctr">
                    <a:solidFill>
                      <a:srgbClr val="CCFFFF"/>
                    </a:solidFill>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0.7(5)</a:t>
                      </a:r>
                    </a:p>
                  </a:txBody>
                  <a:tcPr marL="9525" marR="9525" marT="9525" marB="0" anchor="ctr">
                    <a:solidFill>
                      <a:srgbClr val="CCFFFF"/>
                    </a:solidFill>
                  </a:tcPr>
                </a:tc>
                <a:tc>
                  <a:txBody>
                    <a:bodyPr/>
                    <a:lstStyle/>
                    <a:p>
                      <a:pPr algn="ct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rgbClr val="CCFFFF"/>
                    </a:solidFill>
                  </a:tcPr>
                </a:tc>
                <a:extLst>
                  <a:ext uri="{0D108BD9-81ED-4DB2-BD59-A6C34878D82A}">
                    <a16:rowId xmlns:a16="http://schemas.microsoft.com/office/drawing/2014/main" val="10008"/>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33</a:t>
                      </a:r>
                      <a:r>
                        <a:rPr lang="en-US" altLang="zh-CN" sz="1400" baseline="0" dirty="0">
                          <a:latin typeface="Times New Roman" panose="02020603050405020304" pitchFamily="18" charset="0"/>
                          <a:cs typeface="Times New Roman" panose="02020603050405020304" pitchFamily="18" charset="0"/>
                        </a:rPr>
                        <a:t>Al</a:t>
                      </a:r>
                    </a:p>
                  </a:txBody>
                  <a:tcPr anchor="ctr">
                    <a:solidFill>
                      <a:srgbClr val="CCFFFF"/>
                    </a:solidFill>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41.7(2)</a:t>
                      </a:r>
                    </a:p>
                  </a:txBody>
                  <a:tcPr marL="9525" marR="9525" marT="9525" marB="0" anchor="ctr">
                    <a:solidFill>
                      <a:srgbClr val="CCFFFF"/>
                    </a:solidFill>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8.5(7)</a:t>
                      </a:r>
                    </a:p>
                  </a:txBody>
                  <a:tcPr marL="9525" marR="9525" marT="9525" marB="0" anchor="ctr">
                    <a:solidFill>
                      <a:srgbClr val="CC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rgbClr val="CCFFFF"/>
                    </a:solidFill>
                  </a:tcPr>
                </a:tc>
                <a:extLst>
                  <a:ext uri="{0D108BD9-81ED-4DB2-BD59-A6C34878D82A}">
                    <a16:rowId xmlns:a16="http://schemas.microsoft.com/office/drawing/2014/main" val="10009"/>
                  </a:ext>
                </a:extLst>
              </a:tr>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aseline="30000" dirty="0">
                          <a:latin typeface="Times New Roman" panose="02020603050405020304" pitchFamily="18" charset="0"/>
                          <a:cs typeface="Times New Roman" panose="02020603050405020304" pitchFamily="18" charset="0"/>
                        </a:rPr>
                        <a:t>34</a:t>
                      </a:r>
                      <a:r>
                        <a:rPr lang="en-US" altLang="zh-CN" sz="1400" baseline="0" dirty="0">
                          <a:latin typeface="Times New Roman" panose="02020603050405020304" pitchFamily="18" charset="0"/>
                          <a:cs typeface="Times New Roman" panose="02020603050405020304" pitchFamily="18" charset="0"/>
                        </a:rPr>
                        <a:t>Al</a:t>
                      </a:r>
                    </a:p>
                  </a:txBody>
                  <a:tcPr anchor="ctr">
                    <a:solidFill>
                      <a:srgbClr val="CCFFFF"/>
                    </a:solidFill>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56.3(6)</a:t>
                      </a:r>
                    </a:p>
                  </a:txBody>
                  <a:tcPr marL="9525" marR="9525" marT="9525" marB="0" anchor="ctr">
                    <a:solidFill>
                      <a:srgbClr val="CCFFFF"/>
                    </a:solidFill>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26(4)</a:t>
                      </a:r>
                    </a:p>
                  </a:txBody>
                  <a:tcPr marL="9525" marR="9525" marT="9525" marB="0" anchor="ctr">
                    <a:solidFill>
                      <a:srgbClr val="CC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rgbClr val="CCFFFF"/>
                    </a:solidFill>
                  </a:tcPr>
                </a:tc>
                <a:extLst>
                  <a:ext uri="{0D108BD9-81ED-4DB2-BD59-A6C34878D82A}">
                    <a16:rowId xmlns:a16="http://schemas.microsoft.com/office/drawing/2014/main" val="10010"/>
                  </a:ext>
                </a:extLst>
              </a:tr>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aseline="30000" dirty="0">
                          <a:latin typeface="Times New Roman" panose="02020603050405020304" pitchFamily="18" charset="0"/>
                          <a:cs typeface="Times New Roman" panose="02020603050405020304" pitchFamily="18" charset="0"/>
                        </a:rPr>
                        <a:t>35</a:t>
                      </a:r>
                      <a:r>
                        <a:rPr lang="en-US" altLang="zh-CN" sz="1400" baseline="0" dirty="0">
                          <a:latin typeface="Times New Roman" panose="02020603050405020304" pitchFamily="18" charset="0"/>
                          <a:cs typeface="Times New Roman" panose="02020603050405020304" pitchFamily="18" charset="0"/>
                        </a:rPr>
                        <a:t>Al</a:t>
                      </a:r>
                    </a:p>
                  </a:txBody>
                  <a:tcPr anchor="ctr">
                    <a:solidFill>
                      <a:srgbClr val="CCFF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37.6(14)</a:t>
                      </a:r>
                    </a:p>
                  </a:txBody>
                  <a:tcPr marL="9525" marR="9525" marT="9525" marB="0" anchor="ctr">
                    <a:solidFill>
                      <a:srgbClr val="CCFF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38(2)</a:t>
                      </a:r>
                    </a:p>
                  </a:txBody>
                  <a:tcPr marL="9525" marR="9525" marT="9525" marB="0" anchor="ctr">
                    <a:solidFill>
                      <a:srgbClr val="CC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Nummela_PRC2001</a:t>
                      </a:r>
                      <a:endParaRPr lang="zh-CN" altLang="en-US" sz="1400" dirty="0">
                        <a:latin typeface="Times New Roman" panose="02020603050405020304" pitchFamily="18" charset="0"/>
                        <a:cs typeface="Times New Roman" panose="02020603050405020304" pitchFamily="18" charset="0"/>
                      </a:endParaRPr>
                    </a:p>
                  </a:txBody>
                  <a:tcPr anchor="ctr">
                    <a:solidFill>
                      <a:srgbClr val="CCFFFF"/>
                    </a:solidFill>
                  </a:tcPr>
                </a:tc>
                <a:extLst>
                  <a:ext uri="{0D108BD9-81ED-4DB2-BD59-A6C34878D82A}">
                    <a16:rowId xmlns:a16="http://schemas.microsoft.com/office/drawing/2014/main" val="10011"/>
                  </a:ext>
                </a:extLst>
              </a:tr>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aseline="30000" dirty="0">
                          <a:latin typeface="Times New Roman" panose="02020603050405020304" pitchFamily="18" charset="0"/>
                          <a:cs typeface="Times New Roman" panose="02020603050405020304" pitchFamily="18" charset="0"/>
                        </a:rPr>
                        <a:t>36</a:t>
                      </a:r>
                      <a:r>
                        <a:rPr lang="en-US" altLang="zh-CN" sz="1400" baseline="0" dirty="0">
                          <a:latin typeface="Times New Roman" panose="02020603050405020304" pitchFamily="18" charset="0"/>
                          <a:cs typeface="Times New Roman" panose="02020603050405020304" pitchFamily="18" charset="0"/>
                        </a:rPr>
                        <a:t>Al</a:t>
                      </a:r>
                    </a:p>
                  </a:txBody>
                  <a:tcPr anchor="ctr">
                    <a:solidFill>
                      <a:srgbClr val="CCFF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94(37)</a:t>
                      </a:r>
                    </a:p>
                  </a:txBody>
                  <a:tcPr marL="9525" marR="9525" marT="9525" marB="0" anchor="ctr">
                    <a:solidFill>
                      <a:srgbClr val="CCFF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&lt;31</a:t>
                      </a:r>
                    </a:p>
                  </a:txBody>
                  <a:tcPr marL="9525" marR="9525" marT="9525" marB="0" anchor="ctr">
                    <a:solidFill>
                      <a:srgbClr val="CC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rgbClr val="CCFFFF"/>
                    </a:solidFill>
                  </a:tcPr>
                </a:tc>
                <a:extLst>
                  <a:ext uri="{0D108BD9-81ED-4DB2-BD59-A6C34878D82A}">
                    <a16:rowId xmlns:a16="http://schemas.microsoft.com/office/drawing/2014/main" val="10012"/>
                  </a:ext>
                </a:extLst>
              </a:tr>
              <a:tr h="3302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aseline="30000" dirty="0">
                          <a:latin typeface="Times New Roman" panose="02020603050405020304" pitchFamily="18" charset="0"/>
                          <a:cs typeface="Times New Roman" panose="02020603050405020304" pitchFamily="18" charset="0"/>
                        </a:rPr>
                        <a:t>37</a:t>
                      </a:r>
                      <a:r>
                        <a:rPr lang="en-US" altLang="zh-CN" sz="1400" baseline="0" dirty="0">
                          <a:latin typeface="Times New Roman" panose="02020603050405020304" pitchFamily="18" charset="0"/>
                          <a:cs typeface="Times New Roman" panose="02020603050405020304" pitchFamily="18" charset="0"/>
                        </a:rPr>
                        <a:t>Al</a:t>
                      </a:r>
                    </a:p>
                  </a:txBody>
                  <a:tcPr anchor="ctr">
                    <a:solidFill>
                      <a:srgbClr val="CCFFFF"/>
                    </a:solidFill>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10.7(13)</a:t>
                      </a:r>
                    </a:p>
                  </a:txBody>
                  <a:tcPr marL="9525" marR="9525" marT="9525" marB="0" anchor="ctr">
                    <a:solidFill>
                      <a:srgbClr val="CCFFFF"/>
                    </a:solidFill>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55(11)</a:t>
                      </a:r>
                    </a:p>
                  </a:txBody>
                  <a:tcPr marL="9525" marR="9525" marT="9525" marB="0" anchor="ctr">
                    <a:solidFill>
                      <a:srgbClr val="CC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rgbClr val="CCFFFF"/>
                    </a:solidFill>
                  </a:tcPr>
                </a:tc>
                <a:extLst>
                  <a:ext uri="{0D108BD9-81ED-4DB2-BD59-A6C34878D82A}">
                    <a16:rowId xmlns:a16="http://schemas.microsoft.com/office/drawing/2014/main" val="10013"/>
                  </a:ext>
                </a:extLst>
              </a:tr>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aseline="30000" dirty="0">
                          <a:latin typeface="Times New Roman" panose="02020603050405020304" pitchFamily="18" charset="0"/>
                          <a:cs typeface="Times New Roman" panose="02020603050405020304" pitchFamily="18" charset="0"/>
                        </a:rPr>
                        <a:t>38</a:t>
                      </a:r>
                      <a:r>
                        <a:rPr lang="en-US" altLang="zh-CN" sz="1400" baseline="0" dirty="0">
                          <a:latin typeface="Times New Roman" panose="02020603050405020304" pitchFamily="18" charset="0"/>
                          <a:cs typeface="Times New Roman" panose="02020603050405020304" pitchFamily="18" charset="0"/>
                        </a:rPr>
                        <a:t>Al</a:t>
                      </a:r>
                    </a:p>
                  </a:txBody>
                  <a:tcPr anchor="ctr">
                    <a:solidFill>
                      <a:srgbClr val="CCFF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7.6(6)</a:t>
                      </a:r>
                    </a:p>
                  </a:txBody>
                  <a:tcPr marL="9525" marR="9525" marT="9525" marB="0" anchor="ctr">
                    <a:solidFill>
                      <a:srgbClr val="CCFFFF"/>
                    </a:solidFill>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84(19)</a:t>
                      </a:r>
                    </a:p>
                  </a:txBody>
                  <a:tcPr marL="9525" marR="9525" marT="9525" marB="0" anchor="ctr">
                    <a:solidFill>
                      <a:srgbClr val="CC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rgbClr val="CCFFFF"/>
                    </a:solidFill>
                  </a:tcPr>
                </a:tc>
                <a:extLst>
                  <a:ext uri="{0D108BD9-81ED-4DB2-BD59-A6C34878D82A}">
                    <a16:rowId xmlns:a16="http://schemas.microsoft.com/office/drawing/2014/main" val="10014"/>
                  </a:ext>
                </a:extLst>
              </a:tr>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aseline="30000" dirty="0">
                          <a:latin typeface="Times New Roman" panose="02020603050405020304" pitchFamily="18" charset="0"/>
                          <a:cs typeface="Times New Roman" panose="02020603050405020304" pitchFamily="18" charset="0"/>
                        </a:rPr>
                        <a:t>39</a:t>
                      </a:r>
                      <a:r>
                        <a:rPr lang="en-US" altLang="zh-CN" sz="1400" baseline="0" dirty="0">
                          <a:latin typeface="Times New Roman" panose="02020603050405020304" pitchFamily="18" charset="0"/>
                          <a:cs typeface="Times New Roman" panose="02020603050405020304" pitchFamily="18" charset="0"/>
                        </a:rPr>
                        <a:t>Al</a:t>
                      </a:r>
                    </a:p>
                  </a:txBody>
                  <a:tcPr anchor="ctr">
                    <a:solidFill>
                      <a:srgbClr val="CCFF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7.6(16)</a:t>
                      </a:r>
                    </a:p>
                  </a:txBody>
                  <a:tcPr marL="9525" marR="9525" marT="9525" marB="0" anchor="ctr">
                    <a:solidFill>
                      <a:srgbClr val="CCFF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97(22)</a:t>
                      </a:r>
                    </a:p>
                  </a:txBody>
                  <a:tcPr marL="9525" marR="9525" marT="9525" marB="0" anchor="ctr">
                    <a:solidFill>
                      <a:srgbClr val="CC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rgbClr val="CCFFFF"/>
                    </a:solidFill>
                  </a:tcPr>
                </a:tc>
                <a:extLst>
                  <a:ext uri="{0D108BD9-81ED-4DB2-BD59-A6C34878D82A}">
                    <a16:rowId xmlns:a16="http://schemas.microsoft.com/office/drawing/2014/main" val="10015"/>
                  </a:ext>
                </a:extLst>
              </a:tr>
            </a:tbl>
          </a:graphicData>
        </a:graphic>
      </p:graphicFrame>
      <p:sp>
        <p:nvSpPr>
          <p:cNvPr id="4" name="Rectangle 4"/>
          <p:cNvSpPr>
            <a:spLocks noChangeArrowheads="1"/>
          </p:cNvSpPr>
          <p:nvPr/>
        </p:nvSpPr>
        <p:spPr bwMode="auto">
          <a:xfrm>
            <a:off x="1450731" y="116632"/>
            <a:ext cx="6107291" cy="371513"/>
          </a:xfrm>
          <a:prstGeom prst="rect">
            <a:avLst/>
          </a:prstGeom>
          <a:gradFill rotWithShape="1">
            <a:gsLst>
              <a:gs pos="0">
                <a:srgbClr val="CCCCFF"/>
              </a:gs>
              <a:gs pos="50000">
                <a:srgbClr val="FFFFFF"/>
              </a:gs>
              <a:gs pos="100000">
                <a:srgbClr val="CCCCFF"/>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algn="l" eaLnBrk="0" hangingPunct="0">
              <a:defRPr>
                <a:solidFill>
                  <a:schemeClr val="tx1"/>
                </a:solidFill>
                <a:latin typeface="Times New Roman" panose="02020603050405020304" pitchFamily="18" charset="0"/>
                <a:ea typeface="宋体" panose="02010600030101010101" pitchFamily="2" charset="-122"/>
              </a:defRPr>
            </a:lvl1pPr>
            <a:lvl2pPr marL="742950" indent="-285750" algn="l" eaLnBrk="0" hangingPunct="0">
              <a:defRPr>
                <a:solidFill>
                  <a:schemeClr val="tx1"/>
                </a:solidFill>
                <a:latin typeface="Times New Roman" panose="02020603050405020304" pitchFamily="18" charset="0"/>
                <a:ea typeface="宋体" panose="02010600030101010101" pitchFamily="2" charset="-122"/>
              </a:defRPr>
            </a:lvl2pPr>
            <a:lvl3pPr marL="1143000" indent="-228600" algn="l" eaLnBrk="0" hangingPunct="0">
              <a:defRPr>
                <a:solidFill>
                  <a:schemeClr val="tx1"/>
                </a:solidFill>
                <a:latin typeface="Times New Roman" panose="02020603050405020304" pitchFamily="18" charset="0"/>
                <a:ea typeface="宋体" panose="02010600030101010101" pitchFamily="2" charset="-122"/>
              </a:defRPr>
            </a:lvl3pPr>
            <a:lvl4pPr marL="1600200" indent="-228600" algn="l" eaLnBrk="0" hangingPunct="0">
              <a:defRPr>
                <a:solidFill>
                  <a:schemeClr val="tx1"/>
                </a:solidFill>
                <a:latin typeface="Times New Roman" panose="02020603050405020304" pitchFamily="18" charset="0"/>
                <a:ea typeface="宋体" panose="02010600030101010101" pitchFamily="2" charset="-122"/>
              </a:defRPr>
            </a:lvl4pPr>
            <a:lvl5pPr marL="2057400" indent="-228600" algn="l"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ctr"/>
            <a:r>
              <a:rPr lang="en-US" altLang="zh-CN" dirty="0">
                <a:solidFill>
                  <a:srgbClr val="000000"/>
                </a:solidFill>
              </a:rPr>
              <a:t>Summary of the </a:t>
            </a:r>
            <a:r>
              <a:rPr lang="en-US" altLang="zh-CN" i="1" dirty="0"/>
              <a:t>β</a:t>
            </a:r>
            <a:r>
              <a:rPr lang="en-US" altLang="zh-CN" dirty="0"/>
              <a:t>-delayed neutron decays of F, Ne, Mg, and Al.</a:t>
            </a:r>
            <a:endParaRPr lang="zh-CN" altLang="en-US" dirty="0">
              <a:cs typeface="Times New Roman" panose="02020603050405020304" pitchFamily="18" charset="0"/>
            </a:endParaRPr>
          </a:p>
        </p:txBody>
      </p:sp>
    </p:spTree>
    <p:extLst>
      <p:ext uri="{BB962C8B-B14F-4D97-AF65-F5344CB8AC3E}">
        <p14:creationId xmlns:p14="http://schemas.microsoft.com/office/powerpoint/2010/main" val="40271597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215516" y="152636"/>
          <a:ext cx="8724392" cy="2533650"/>
        </p:xfrm>
        <a:graphic>
          <a:graphicData uri="http://schemas.openxmlformats.org/drawingml/2006/table">
            <a:tbl>
              <a:tblPr/>
              <a:tblGrid>
                <a:gridCol w="979487">
                  <a:extLst>
                    <a:ext uri="{9D8B030D-6E8A-4147-A177-3AD203B41FA5}">
                      <a16:colId xmlns:a16="http://schemas.microsoft.com/office/drawing/2014/main" val="20000"/>
                    </a:ext>
                  </a:extLst>
                </a:gridCol>
                <a:gridCol w="857250">
                  <a:extLst>
                    <a:ext uri="{9D8B030D-6E8A-4147-A177-3AD203B41FA5}">
                      <a16:colId xmlns:a16="http://schemas.microsoft.com/office/drawing/2014/main" val="20001"/>
                    </a:ext>
                  </a:extLst>
                </a:gridCol>
                <a:gridCol w="381000">
                  <a:extLst>
                    <a:ext uri="{9D8B030D-6E8A-4147-A177-3AD203B41FA5}">
                      <a16:colId xmlns:a16="http://schemas.microsoft.com/office/drawing/2014/main" val="20002"/>
                    </a:ext>
                  </a:extLst>
                </a:gridCol>
                <a:gridCol w="912813">
                  <a:extLst>
                    <a:ext uri="{9D8B030D-6E8A-4147-A177-3AD203B41FA5}">
                      <a16:colId xmlns:a16="http://schemas.microsoft.com/office/drawing/2014/main" val="20003"/>
                    </a:ext>
                  </a:extLst>
                </a:gridCol>
                <a:gridCol w="1100137">
                  <a:extLst>
                    <a:ext uri="{9D8B030D-6E8A-4147-A177-3AD203B41FA5}">
                      <a16:colId xmlns:a16="http://schemas.microsoft.com/office/drawing/2014/main" val="20004"/>
                    </a:ext>
                  </a:extLst>
                </a:gridCol>
                <a:gridCol w="1003300">
                  <a:extLst>
                    <a:ext uri="{9D8B030D-6E8A-4147-A177-3AD203B41FA5}">
                      <a16:colId xmlns:a16="http://schemas.microsoft.com/office/drawing/2014/main" val="20005"/>
                    </a:ext>
                  </a:extLst>
                </a:gridCol>
                <a:gridCol w="2431542">
                  <a:extLst>
                    <a:ext uri="{9D8B030D-6E8A-4147-A177-3AD203B41FA5}">
                      <a16:colId xmlns:a16="http://schemas.microsoft.com/office/drawing/2014/main" val="20006"/>
                    </a:ext>
                  </a:extLst>
                </a:gridCol>
                <a:gridCol w="1058863">
                  <a:extLst>
                    <a:ext uri="{9D8B030D-6E8A-4147-A177-3AD203B41FA5}">
                      <a16:colId xmlns:a16="http://schemas.microsoft.com/office/drawing/2014/main" val="20007"/>
                    </a:ext>
                  </a:extLst>
                </a:gridCol>
              </a:tblGrid>
              <a:tr h="161925">
                <a:tc gridSpan="8">
                  <a:txBody>
                    <a:bodyPr/>
                    <a:lstStyle/>
                    <a:p>
                      <a:pPr algn="ctr" fontAlgn="ctr">
                        <a:lnSpc>
                          <a:spcPct val="100000"/>
                        </a:lnSpc>
                      </a:pPr>
                      <a:r>
                        <a:rPr lang="en-US" sz="1600" b="1" i="0" u="none" strike="noStrike" dirty="0">
                          <a:solidFill>
                            <a:srgbClr val="FFFFFF"/>
                          </a:solidFill>
                          <a:effectLst/>
                          <a:latin typeface="Arial" panose="020B0604020202020204" pitchFamily="34" charset="0"/>
                          <a:ea typeface="宋体" panose="02010600030101010101" pitchFamily="2" charset="-122"/>
                          <a:cs typeface="Arial" panose="020B0604020202020204" pitchFamily="34" charset="0"/>
                        </a:rPr>
                        <a:t>Yields for Sodium Beams from ISAC Yield Database</a:t>
                      </a:r>
                    </a:p>
                  </a:txBody>
                  <a:tcPr marL="9525" marR="9525" marT="9525" marB="0" anchor="ctr">
                    <a:lnL w="12700" cap="flat" cmpd="sng" algn="ctr">
                      <a:solidFill>
                        <a:srgbClr val="A3A095"/>
                      </a:solidFill>
                      <a:prstDash val="solid"/>
                      <a:round/>
                      <a:headEnd type="none" w="med" len="med"/>
                      <a:tailEnd type="none" w="med" len="med"/>
                    </a:lnL>
                    <a:lnR w="12700" cap="flat" cmpd="sng" algn="ctr">
                      <a:solidFill>
                        <a:srgbClr val="A3A095"/>
                      </a:solidFill>
                      <a:prstDash val="solid"/>
                      <a:round/>
                      <a:headEnd type="none" w="med" len="med"/>
                      <a:tailEnd type="none" w="med" len="med"/>
                    </a:lnR>
                    <a:lnT w="12700" cap="flat" cmpd="sng" algn="ctr">
                      <a:solidFill>
                        <a:srgbClr val="A3A095"/>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000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71450">
                <a:tc rowSpan="2">
                  <a:txBody>
                    <a:bodyPr/>
                    <a:lstStyle/>
                    <a:p>
                      <a:pPr algn="ctr" fontAlgn="ctr">
                        <a:lnSpc>
                          <a:spcPct val="100000"/>
                        </a:lnSpc>
                      </a:pPr>
                      <a:r>
                        <a:rPr lang="en-US" sz="1600" b="0" i="0" u="none" strike="noStrike" dirty="0">
                          <a:solidFill>
                            <a:srgbClr val="000000"/>
                          </a:solidFill>
                          <a:effectLst/>
                          <a:latin typeface="Arial" panose="020B0604020202020204" pitchFamily="34" charset="0"/>
                          <a:ea typeface="宋体" panose="02010600030101010101" pitchFamily="2" charset="-122"/>
                          <a:cs typeface="Arial" panose="020B0604020202020204" pitchFamily="34" charset="0"/>
                        </a:rPr>
                        <a:t>Date</a:t>
                      </a:r>
                    </a:p>
                  </a:txBody>
                  <a:tcPr marL="9525" marR="9525" marT="9525"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EEEEE"/>
                    </a:solidFill>
                  </a:tcPr>
                </a:tc>
                <a:tc>
                  <a:txBody>
                    <a:bodyPr/>
                    <a:lstStyle/>
                    <a:p>
                      <a:pPr algn="ctr" fontAlgn="ctr">
                        <a:lnSpc>
                          <a:spcPct val="100000"/>
                        </a:lnSpc>
                      </a:pPr>
                      <a:r>
                        <a:rPr lang="en-US" sz="1600" b="0" i="0" u="none" strike="noStrike" dirty="0">
                          <a:solidFill>
                            <a:srgbClr val="660000"/>
                          </a:solidFill>
                          <a:effectLst/>
                          <a:latin typeface="Arial" panose="020B0604020202020204" pitchFamily="34" charset="0"/>
                          <a:ea typeface="宋体" panose="02010600030101010101" pitchFamily="2" charset="-122"/>
                          <a:cs typeface="Arial" panose="020B0604020202020204" pitchFamily="34" charset="0"/>
                        </a:rPr>
                        <a:t>Isotope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rowSpan="2">
                  <a:txBody>
                    <a:bodyPr/>
                    <a:lstStyle/>
                    <a:p>
                      <a:pPr algn="ctr" fontAlgn="ctr">
                        <a:lnSpc>
                          <a:spcPct val="100000"/>
                        </a:lnSpc>
                      </a:pPr>
                      <a:r>
                        <a:rPr lang="en-US" sz="1600" b="0" i="0" u="none" strike="noStrike" dirty="0">
                          <a:solidFill>
                            <a:srgbClr val="000000"/>
                          </a:solidFill>
                          <a:effectLst/>
                          <a:latin typeface="Arial" panose="020B0604020202020204" pitchFamily="34" charset="0"/>
                          <a:ea typeface="宋体" panose="02010600030101010101" pitchFamily="2" charset="-122"/>
                          <a:cs typeface="Arial" panose="020B0604020202020204" pitchFamily="34" charset="0"/>
                        </a:rPr>
                        <a:t>A/q</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EEEEE"/>
                    </a:solidFill>
                  </a:tcPr>
                </a:tc>
                <a:tc rowSpan="2">
                  <a:txBody>
                    <a:bodyPr/>
                    <a:lstStyle/>
                    <a:p>
                      <a:pPr algn="ctr" fontAlgn="ctr">
                        <a:lnSpc>
                          <a:spcPct val="100000"/>
                        </a:lnSpc>
                      </a:pPr>
                      <a:r>
                        <a:rPr lang="en-US" sz="1600" b="0" i="0" u="none" strike="noStrike" dirty="0">
                          <a:solidFill>
                            <a:srgbClr val="000000"/>
                          </a:solidFill>
                          <a:effectLst/>
                          <a:latin typeface="Arial" panose="020B0604020202020204" pitchFamily="34" charset="0"/>
                          <a:ea typeface="宋体" panose="02010600030101010101" pitchFamily="2" charset="-122"/>
                          <a:cs typeface="Arial" panose="020B0604020202020204" pitchFamily="34" charset="0"/>
                        </a:rPr>
                        <a:t>Half-life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EEEEE"/>
                    </a:solidFill>
                  </a:tcPr>
                </a:tc>
                <a:tc>
                  <a:txBody>
                    <a:bodyPr/>
                    <a:lstStyle/>
                    <a:p>
                      <a:pPr algn="ctr" fontAlgn="ctr">
                        <a:lnSpc>
                          <a:spcPct val="100000"/>
                        </a:lnSpc>
                      </a:pPr>
                      <a:r>
                        <a:rPr lang="en-US" sz="1600" b="0" i="0" u="none" strike="noStrike" dirty="0">
                          <a:solidFill>
                            <a:srgbClr val="000000"/>
                          </a:solidFill>
                          <a:effectLst/>
                          <a:latin typeface="Arial" panose="020B0604020202020204" pitchFamily="34" charset="0"/>
                          <a:ea typeface="宋体" panose="02010600030101010101" pitchFamily="2" charset="-122"/>
                          <a:cs typeface="Arial" panose="020B0604020202020204" pitchFamily="34" charset="0"/>
                        </a:rPr>
                        <a:t>Yield</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EEEEE"/>
                    </a:solidFill>
                  </a:tcPr>
                </a:tc>
                <a:tc>
                  <a:txBody>
                    <a:bodyPr/>
                    <a:lstStyle/>
                    <a:p>
                      <a:pPr algn="ctr" fontAlgn="ctr">
                        <a:lnSpc>
                          <a:spcPct val="100000"/>
                        </a:lnSpc>
                      </a:pPr>
                      <a:r>
                        <a:rPr lang="en-US" sz="1600" b="0" i="0" u="none" strike="noStrike" dirty="0">
                          <a:solidFill>
                            <a:srgbClr val="000000"/>
                          </a:solidFill>
                          <a:effectLst/>
                          <a:latin typeface="Arial" panose="020B0604020202020204" pitchFamily="34" charset="0"/>
                          <a:ea typeface="宋体" panose="02010600030101010101" pitchFamily="2" charset="-122"/>
                          <a:cs typeface="Arial" panose="020B0604020202020204" pitchFamily="34" charset="0"/>
                        </a:rPr>
                        <a:t>p</a:t>
                      </a:r>
                      <a:r>
                        <a:rPr lang="en-US" sz="1600" b="0" i="0" u="none" strike="noStrike" baseline="30000" dirty="0">
                          <a:solidFill>
                            <a:srgbClr val="000000"/>
                          </a:solidFill>
                          <a:effectLst/>
                          <a:latin typeface="Arial" panose="020B0604020202020204" pitchFamily="34" charset="0"/>
                          <a:ea typeface="宋体" panose="02010600030101010101" pitchFamily="2" charset="-122"/>
                          <a:cs typeface="Arial" panose="020B0604020202020204" pitchFamily="34" charset="0"/>
                        </a:rPr>
                        <a:t>+</a:t>
                      </a:r>
                      <a:r>
                        <a:rPr lang="en-US" sz="1600" b="0" i="0" u="none" strike="noStrike" dirty="0">
                          <a:solidFill>
                            <a:srgbClr val="000000"/>
                          </a:solidFill>
                          <a:effectLst/>
                          <a:latin typeface="Arial" panose="020B0604020202020204" pitchFamily="34" charset="0"/>
                          <a:ea typeface="宋体" panose="02010600030101010101" pitchFamily="2" charset="-122"/>
                          <a:cs typeface="Arial" panose="020B0604020202020204" pitchFamily="34" charset="0"/>
                        </a:rPr>
                        <a:t> Current</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EEEEE"/>
                    </a:solidFill>
                  </a:tcPr>
                </a:tc>
                <a:tc rowSpan="2">
                  <a:txBody>
                    <a:bodyPr/>
                    <a:lstStyle/>
                    <a:p>
                      <a:pPr algn="ctr" fontAlgn="ctr">
                        <a:lnSpc>
                          <a:spcPct val="100000"/>
                        </a:lnSpc>
                      </a:pPr>
                      <a:r>
                        <a:rPr lang="en-US" sz="1600" b="0" i="0" u="none" strike="noStrike" dirty="0">
                          <a:solidFill>
                            <a:srgbClr val="000000"/>
                          </a:solidFill>
                          <a:effectLst/>
                          <a:latin typeface="Arial" panose="020B0604020202020204" pitchFamily="34" charset="0"/>
                          <a:ea typeface="宋体" panose="02010600030101010101" pitchFamily="2" charset="-122"/>
                          <a:cs typeface="Arial" panose="020B0604020202020204" pitchFamily="34" charset="0"/>
                        </a:rPr>
                        <a:t>Target</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EEEEE"/>
                    </a:solidFill>
                  </a:tcPr>
                </a:tc>
                <a:tc rowSpan="2">
                  <a:txBody>
                    <a:bodyPr/>
                    <a:lstStyle/>
                    <a:p>
                      <a:pPr algn="ctr" fontAlgn="ctr">
                        <a:lnSpc>
                          <a:spcPct val="100000"/>
                        </a:lnSpc>
                      </a:pPr>
                      <a:r>
                        <a:rPr lang="en-US" sz="1600" b="0" i="0" u="none" strike="noStrike" dirty="0">
                          <a:solidFill>
                            <a:srgbClr val="000000"/>
                          </a:solidFill>
                          <a:effectLst/>
                          <a:latin typeface="Arial" panose="020B0604020202020204" pitchFamily="34" charset="0"/>
                          <a:ea typeface="宋体" panose="02010600030101010101" pitchFamily="2" charset="-122"/>
                          <a:cs typeface="Arial" panose="020B0604020202020204" pitchFamily="34" charset="0"/>
                        </a:rPr>
                        <a:t>Ion Source</a:t>
                      </a:r>
                    </a:p>
                  </a:txBody>
                  <a:tcPr marL="9525" marR="9525" marT="9525"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EEEEE"/>
                    </a:solidFill>
                  </a:tcPr>
                </a:tc>
                <a:extLst>
                  <a:ext uri="{0D108BD9-81ED-4DB2-BD59-A6C34878D82A}">
                    <a16:rowId xmlns:a16="http://schemas.microsoft.com/office/drawing/2014/main" val="10001"/>
                  </a:ext>
                </a:extLst>
              </a:tr>
              <a:tr h="161925">
                <a:tc vMerge="1">
                  <a:txBody>
                    <a:bodyPr/>
                    <a:lstStyle/>
                    <a:p>
                      <a:endParaRPr lang="zh-CN" altLang="en-US"/>
                    </a:p>
                  </a:txBody>
                  <a:tcPr/>
                </a:tc>
                <a:tc>
                  <a:txBody>
                    <a:bodyPr/>
                    <a:lstStyle/>
                    <a:p>
                      <a:pPr algn="ctr" fontAlgn="ctr">
                        <a:lnSpc>
                          <a:spcPct val="100000"/>
                        </a:lnSpc>
                      </a:pPr>
                      <a:r>
                        <a:rPr lang="en-US" sz="1600" b="0" i="0" u="none" strike="noStrike" dirty="0">
                          <a:solidFill>
                            <a:srgbClr val="660000"/>
                          </a:solidFill>
                          <a:effectLst/>
                          <a:latin typeface="Arial" panose="020B0604020202020204" pitchFamily="34" charset="0"/>
                          <a:ea typeface="宋体" panose="02010600030101010101" pitchFamily="2" charset="-122"/>
                          <a:cs typeface="Arial" panose="020B0604020202020204" pitchFamily="34" charset="0"/>
                        </a:rPr>
                        <a:t>Isomer</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vMerge="1">
                  <a:txBody>
                    <a:bodyPr/>
                    <a:lstStyle/>
                    <a:p>
                      <a:endParaRPr lang="zh-CN" altLang="en-US"/>
                    </a:p>
                  </a:txBody>
                  <a:tcPr/>
                </a:tc>
                <a:tc vMerge="1">
                  <a:txBody>
                    <a:bodyPr/>
                    <a:lstStyle/>
                    <a:p>
                      <a:endParaRPr lang="zh-CN" altLang="en-US"/>
                    </a:p>
                  </a:txBody>
                  <a:tcPr/>
                </a:tc>
                <a:tc>
                  <a:txBody>
                    <a:bodyPr/>
                    <a:lstStyle/>
                    <a:p>
                      <a:pPr algn="ctr" fontAlgn="ctr">
                        <a:lnSpc>
                          <a:spcPct val="100000"/>
                        </a:lnSpc>
                      </a:pPr>
                      <a:r>
                        <a:rPr lang="en-US" sz="1600" b="0" i="0" u="none" strike="noStrike" dirty="0">
                          <a:solidFill>
                            <a:srgbClr val="000000"/>
                          </a:solidFill>
                          <a:effectLst/>
                          <a:latin typeface="Arial" panose="020B0604020202020204" pitchFamily="34" charset="0"/>
                          <a:ea typeface="宋体" panose="02010600030101010101" pitchFamily="2" charset="-122"/>
                          <a:cs typeface="Arial" panose="020B0604020202020204" pitchFamily="34" charset="0"/>
                        </a:rPr>
                        <a:t>(1/s)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EEEEE"/>
                    </a:solidFill>
                  </a:tcPr>
                </a:tc>
                <a:tc>
                  <a:txBody>
                    <a:bodyPr/>
                    <a:lstStyle/>
                    <a:p>
                      <a:pPr algn="ctr" fontAlgn="ctr">
                        <a:lnSpc>
                          <a:spcPct val="100000"/>
                        </a:lnSpc>
                      </a:pPr>
                      <a:r>
                        <a:rPr lang="el-GR" sz="1600" b="0" i="0" u="none" strike="noStrike" dirty="0">
                          <a:solidFill>
                            <a:srgbClr val="000000"/>
                          </a:solidFill>
                          <a:effectLst/>
                          <a:latin typeface="Arial" panose="020B0604020202020204" pitchFamily="34" charset="0"/>
                          <a:ea typeface="宋体" panose="02010600030101010101" pitchFamily="2" charset="-122"/>
                          <a:cs typeface="Arial" panose="020B0604020202020204" pitchFamily="34" charset="0"/>
                        </a:rPr>
                        <a:t>(μ</a:t>
                      </a:r>
                      <a:r>
                        <a:rPr lang="en-US" sz="1600" b="0" i="0" u="none" strike="noStrike" dirty="0">
                          <a:solidFill>
                            <a:srgbClr val="000000"/>
                          </a:solidFill>
                          <a:effectLst/>
                          <a:latin typeface="Arial" panose="020B0604020202020204" pitchFamily="34" charset="0"/>
                          <a:ea typeface="宋体" panose="02010600030101010101" pitchFamily="2" charset="-122"/>
                          <a:cs typeface="Arial" panose="020B0604020202020204" pitchFamily="34" charset="0"/>
                        </a:rPr>
                        <a:t>A)</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EEEEE"/>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2"/>
                  </a:ext>
                </a:extLst>
              </a:tr>
              <a:tr h="152400">
                <a:tc>
                  <a:txBody>
                    <a:bodyPr/>
                    <a:lstStyle/>
                    <a:p>
                      <a:pPr algn="ctr" fontAlgn="ctr">
                        <a:lnSpc>
                          <a:spcPct val="100000"/>
                        </a:lnSpc>
                      </a:pPr>
                      <a:r>
                        <a:rPr lang="en-US" altLang="zh-CN" sz="1600" b="0" i="0" u="none" strike="noStrike" dirty="0">
                          <a:solidFill>
                            <a:srgbClr val="333333"/>
                          </a:solidFill>
                          <a:effectLst/>
                          <a:latin typeface="Arial" panose="020B0604020202020204" pitchFamily="34" charset="0"/>
                          <a:ea typeface="宋体" panose="02010600030101010101" pitchFamily="2" charset="-122"/>
                          <a:cs typeface="Arial" panose="020B0604020202020204" pitchFamily="34" charset="0"/>
                        </a:rPr>
                        <a:t>2016/9/7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9E9"/>
                    </a:solidFill>
                  </a:tcPr>
                </a:tc>
                <a:tc>
                  <a:txBody>
                    <a:bodyPr/>
                    <a:lstStyle/>
                    <a:p>
                      <a:pPr algn="ctr" fontAlgn="ctr">
                        <a:lnSpc>
                          <a:spcPct val="100000"/>
                        </a:lnSpc>
                      </a:pPr>
                      <a:r>
                        <a:rPr lang="en-US"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Na27g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9E9"/>
                    </a:solidFill>
                  </a:tcPr>
                </a:tc>
                <a:tc>
                  <a:txBody>
                    <a:bodyPr/>
                    <a:lstStyle/>
                    <a:p>
                      <a:pPr algn="ctr" fontAlgn="ctr">
                        <a:lnSpc>
                          <a:spcPct val="100000"/>
                        </a:lnSpc>
                      </a:pPr>
                      <a:r>
                        <a:rPr lang="en-US" altLang="zh-CN"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9E9"/>
                    </a:solidFill>
                  </a:tcPr>
                </a:tc>
                <a:tc>
                  <a:txBody>
                    <a:bodyPr/>
                    <a:lstStyle/>
                    <a:p>
                      <a:pPr algn="ctr" fontAlgn="ctr">
                        <a:lnSpc>
                          <a:spcPct val="100000"/>
                        </a:lnSpc>
                      </a:pPr>
                      <a:r>
                        <a:rPr lang="en-US"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301.0 ms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9E9"/>
                    </a:solidFill>
                  </a:tcPr>
                </a:tc>
                <a:tc>
                  <a:txBody>
                    <a:bodyPr/>
                    <a:lstStyle/>
                    <a:p>
                      <a:pPr algn="ctr" fontAlgn="ctr">
                        <a:lnSpc>
                          <a:spcPct val="100000"/>
                        </a:lnSpc>
                      </a:pPr>
                      <a:r>
                        <a:rPr lang="en-US"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3.10E+06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9E9"/>
                    </a:solidFill>
                  </a:tcPr>
                </a:tc>
                <a:tc>
                  <a:txBody>
                    <a:bodyPr/>
                    <a:lstStyle/>
                    <a:p>
                      <a:pPr algn="ctr" fontAlgn="ctr">
                        <a:lnSpc>
                          <a:spcPct val="100000"/>
                        </a:lnSpc>
                      </a:pPr>
                      <a:r>
                        <a:rPr lang="en-US" altLang="zh-CN"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9E9"/>
                    </a:solidFill>
                  </a:tcPr>
                </a:tc>
                <a:tc>
                  <a:txBody>
                    <a:bodyPr/>
                    <a:lstStyle/>
                    <a:p>
                      <a:pPr algn="ctr" fontAlgn="ctr">
                        <a:lnSpc>
                          <a:spcPct val="100000"/>
                        </a:lnSpc>
                      </a:pPr>
                      <a:r>
                        <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hlinkClick r:id="rId2" tooltip="View all tantalum target yields"/>
                        </a:rPr>
                        <a:t>ITW-TM2-Ta#49-HP-SIS</a:t>
                      </a:r>
                      <a:endPar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9E9"/>
                    </a:solidFill>
                  </a:tcPr>
                </a:tc>
                <a:tc>
                  <a:txBody>
                    <a:bodyPr/>
                    <a:lstStyle/>
                    <a:p>
                      <a:pPr algn="ctr" fontAlgn="ctr">
                        <a:lnSpc>
                          <a:spcPct val="100000"/>
                        </a:lnSpc>
                      </a:pPr>
                      <a:r>
                        <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hlinkClick r:id="rId3" tooltip="View Re surface beam elements"/>
                        </a:rPr>
                        <a:t>Re surface</a:t>
                      </a:r>
                      <a:endPar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9E9"/>
                    </a:solidFill>
                  </a:tcPr>
                </a:tc>
                <a:extLst>
                  <a:ext uri="{0D108BD9-81ED-4DB2-BD59-A6C34878D82A}">
                    <a16:rowId xmlns:a16="http://schemas.microsoft.com/office/drawing/2014/main" val="10003"/>
                  </a:ext>
                </a:extLst>
              </a:tr>
              <a:tr h="152400">
                <a:tc>
                  <a:txBody>
                    <a:bodyPr/>
                    <a:lstStyle/>
                    <a:p>
                      <a:pPr algn="ctr" fontAlgn="ctr">
                        <a:lnSpc>
                          <a:spcPct val="100000"/>
                        </a:lnSpc>
                      </a:pPr>
                      <a:r>
                        <a:rPr lang="en-US" altLang="zh-CN" sz="1600" b="0" i="0" u="none" strike="noStrike" dirty="0">
                          <a:solidFill>
                            <a:srgbClr val="333333"/>
                          </a:solidFill>
                          <a:effectLst/>
                          <a:latin typeface="Arial" panose="020B0604020202020204" pitchFamily="34" charset="0"/>
                          <a:ea typeface="宋体" panose="02010600030101010101" pitchFamily="2" charset="-122"/>
                          <a:cs typeface="Arial" panose="020B0604020202020204" pitchFamily="34" charset="0"/>
                        </a:rPr>
                        <a:t>2015/5/28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F6F6"/>
                    </a:solidFill>
                  </a:tcPr>
                </a:tc>
                <a:tc>
                  <a:txBody>
                    <a:bodyPr/>
                    <a:lstStyle/>
                    <a:p>
                      <a:pPr algn="ctr" fontAlgn="ctr">
                        <a:lnSpc>
                          <a:spcPct val="100000"/>
                        </a:lnSpc>
                      </a:pPr>
                      <a:r>
                        <a:rPr lang="en-US"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Na28g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F6F6"/>
                    </a:solidFill>
                  </a:tcPr>
                </a:tc>
                <a:tc>
                  <a:txBody>
                    <a:bodyPr/>
                    <a:lstStyle/>
                    <a:p>
                      <a:pPr algn="ctr" fontAlgn="ctr">
                        <a:lnSpc>
                          <a:spcPct val="100000"/>
                        </a:lnSpc>
                      </a:pPr>
                      <a:r>
                        <a:rPr lang="en-US" altLang="zh-CN"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F6F6"/>
                    </a:solidFill>
                  </a:tcPr>
                </a:tc>
                <a:tc>
                  <a:txBody>
                    <a:bodyPr/>
                    <a:lstStyle/>
                    <a:p>
                      <a:pPr algn="ctr" fontAlgn="ctr">
                        <a:lnSpc>
                          <a:spcPct val="100000"/>
                        </a:lnSpc>
                      </a:pPr>
                      <a:r>
                        <a:rPr lang="en-US"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30.5 ms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F6F6"/>
                    </a:solidFill>
                  </a:tcPr>
                </a:tc>
                <a:tc>
                  <a:txBody>
                    <a:bodyPr/>
                    <a:lstStyle/>
                    <a:p>
                      <a:pPr algn="ctr" fontAlgn="ctr">
                        <a:lnSpc>
                          <a:spcPct val="100000"/>
                        </a:lnSpc>
                      </a:pPr>
                      <a:r>
                        <a:rPr lang="en-US" sz="1600" b="0" i="0" u="none" strike="noStrike" dirty="0">
                          <a:solidFill>
                            <a:srgbClr val="333333"/>
                          </a:solidFill>
                          <a:effectLst/>
                          <a:latin typeface="Arial" panose="020B0604020202020204" pitchFamily="34" charset="0"/>
                          <a:ea typeface="宋体" panose="02010600030101010101" pitchFamily="2" charset="-122"/>
                          <a:cs typeface="Arial" panose="020B0604020202020204" pitchFamily="34" charset="0"/>
                        </a:rPr>
                        <a:t>1.60E+05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F6F6"/>
                    </a:solidFill>
                  </a:tcPr>
                </a:tc>
                <a:tc>
                  <a:txBody>
                    <a:bodyPr/>
                    <a:lstStyle/>
                    <a:p>
                      <a:pPr algn="ctr" fontAlgn="ctr">
                        <a:lnSpc>
                          <a:spcPct val="100000"/>
                        </a:lnSpc>
                      </a:pPr>
                      <a:r>
                        <a:rPr lang="en-US" altLang="zh-CN"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F6F6"/>
                    </a:solidFill>
                  </a:tcPr>
                </a:tc>
                <a:tc>
                  <a:txBody>
                    <a:bodyPr/>
                    <a:lstStyle/>
                    <a:p>
                      <a:pPr algn="ctr" fontAlgn="ctr">
                        <a:lnSpc>
                          <a:spcPct val="100000"/>
                        </a:lnSpc>
                      </a:pPr>
                      <a:r>
                        <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hlinkClick r:id="rId4" tooltip="View all uranium target yields"/>
                        </a:rPr>
                        <a:t>ITW-TM1-UCx#12-LP-SIS</a:t>
                      </a:r>
                      <a:endPar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F6F6"/>
                    </a:solidFill>
                  </a:tcPr>
                </a:tc>
                <a:tc>
                  <a:txBody>
                    <a:bodyPr/>
                    <a:lstStyle/>
                    <a:p>
                      <a:pPr algn="ctr" fontAlgn="ctr">
                        <a:lnSpc>
                          <a:spcPct val="100000"/>
                        </a:lnSpc>
                      </a:pPr>
                      <a:r>
                        <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hlinkClick r:id="rId3" tooltip="View Re surface beam elements"/>
                        </a:rPr>
                        <a:t>Re surface</a:t>
                      </a:r>
                      <a:endPar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F6F6"/>
                    </a:solidFill>
                  </a:tcPr>
                </a:tc>
                <a:extLst>
                  <a:ext uri="{0D108BD9-81ED-4DB2-BD59-A6C34878D82A}">
                    <a16:rowId xmlns:a16="http://schemas.microsoft.com/office/drawing/2014/main" val="10004"/>
                  </a:ext>
                </a:extLst>
              </a:tr>
              <a:tr h="152400">
                <a:tc>
                  <a:txBody>
                    <a:bodyPr/>
                    <a:lstStyle/>
                    <a:p>
                      <a:pPr algn="ctr" fontAlgn="ctr">
                        <a:lnSpc>
                          <a:spcPct val="100000"/>
                        </a:lnSpc>
                      </a:pPr>
                      <a:r>
                        <a:rPr lang="en-US" altLang="zh-CN"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2014/8/21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F6F6"/>
                    </a:solidFill>
                  </a:tcPr>
                </a:tc>
                <a:tc>
                  <a:txBody>
                    <a:bodyPr/>
                    <a:lstStyle/>
                    <a:p>
                      <a:pPr algn="ctr" fontAlgn="ctr">
                        <a:lnSpc>
                          <a:spcPct val="100000"/>
                        </a:lnSpc>
                      </a:pPr>
                      <a:r>
                        <a:rPr lang="en-US"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Na29g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F6F6"/>
                    </a:solidFill>
                  </a:tcPr>
                </a:tc>
                <a:tc>
                  <a:txBody>
                    <a:bodyPr/>
                    <a:lstStyle/>
                    <a:p>
                      <a:pPr algn="ctr" fontAlgn="ctr">
                        <a:lnSpc>
                          <a:spcPct val="100000"/>
                        </a:lnSpc>
                      </a:pPr>
                      <a:r>
                        <a:rPr lang="en-US" altLang="zh-CN"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F6F6"/>
                    </a:solidFill>
                  </a:tcPr>
                </a:tc>
                <a:tc>
                  <a:txBody>
                    <a:bodyPr/>
                    <a:lstStyle/>
                    <a:p>
                      <a:pPr algn="ctr" fontAlgn="ctr">
                        <a:lnSpc>
                          <a:spcPct val="100000"/>
                        </a:lnSpc>
                      </a:pPr>
                      <a:r>
                        <a:rPr lang="en-US"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44.1 ms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F6F6"/>
                    </a:solidFill>
                  </a:tcPr>
                </a:tc>
                <a:tc>
                  <a:txBody>
                    <a:bodyPr/>
                    <a:lstStyle/>
                    <a:p>
                      <a:pPr algn="ctr" fontAlgn="ctr">
                        <a:lnSpc>
                          <a:spcPct val="100000"/>
                        </a:lnSpc>
                      </a:pPr>
                      <a:r>
                        <a:rPr lang="en-US" sz="1600" b="0" i="0" u="none" strike="noStrike" dirty="0">
                          <a:solidFill>
                            <a:srgbClr val="333333"/>
                          </a:solidFill>
                          <a:effectLst/>
                          <a:latin typeface="Arial" panose="020B0604020202020204" pitchFamily="34" charset="0"/>
                          <a:ea typeface="宋体" panose="02010600030101010101" pitchFamily="2" charset="-122"/>
                          <a:cs typeface="Arial" panose="020B0604020202020204" pitchFamily="34" charset="0"/>
                        </a:rPr>
                        <a:t>1.90E+05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F6F6"/>
                    </a:solidFill>
                  </a:tcPr>
                </a:tc>
                <a:tc>
                  <a:txBody>
                    <a:bodyPr/>
                    <a:lstStyle/>
                    <a:p>
                      <a:pPr algn="ctr" fontAlgn="ctr">
                        <a:lnSpc>
                          <a:spcPct val="100000"/>
                        </a:lnSpc>
                      </a:pPr>
                      <a:r>
                        <a:rPr lang="en-US" altLang="zh-CN"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F6F6"/>
                    </a:solidFill>
                  </a:tcPr>
                </a:tc>
                <a:tc>
                  <a:txBody>
                    <a:bodyPr/>
                    <a:lstStyle/>
                    <a:p>
                      <a:pPr algn="ctr" fontAlgn="ctr">
                        <a:lnSpc>
                          <a:spcPct val="100000"/>
                        </a:lnSpc>
                      </a:pPr>
                      <a:r>
                        <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hlinkClick r:id="rId4" tooltip="View all uranium target yields"/>
                        </a:rPr>
                        <a:t>ITE-TM4-UCx#10-LP-SIS</a:t>
                      </a:r>
                      <a:endPar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F6F6"/>
                    </a:solidFill>
                  </a:tcPr>
                </a:tc>
                <a:tc>
                  <a:txBody>
                    <a:bodyPr/>
                    <a:lstStyle/>
                    <a:p>
                      <a:pPr algn="ctr" fontAlgn="ctr">
                        <a:lnSpc>
                          <a:spcPct val="100000"/>
                        </a:lnSpc>
                      </a:pPr>
                      <a:r>
                        <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hlinkClick r:id="rId3" tooltip="View Re surface beam elements"/>
                        </a:rPr>
                        <a:t>Re surface</a:t>
                      </a:r>
                      <a:endPar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F6F6"/>
                    </a:solidFill>
                  </a:tcPr>
                </a:tc>
                <a:extLst>
                  <a:ext uri="{0D108BD9-81ED-4DB2-BD59-A6C34878D82A}">
                    <a16:rowId xmlns:a16="http://schemas.microsoft.com/office/drawing/2014/main" val="10005"/>
                  </a:ext>
                </a:extLst>
              </a:tr>
              <a:tr h="152400">
                <a:tc>
                  <a:txBody>
                    <a:bodyPr/>
                    <a:lstStyle/>
                    <a:p>
                      <a:pPr algn="ctr" fontAlgn="ctr">
                        <a:lnSpc>
                          <a:spcPct val="100000"/>
                        </a:lnSpc>
                      </a:pPr>
                      <a:r>
                        <a:rPr lang="en-US" altLang="zh-CN"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2016/12/7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9E9"/>
                    </a:solidFill>
                  </a:tcPr>
                </a:tc>
                <a:tc>
                  <a:txBody>
                    <a:bodyPr/>
                    <a:lstStyle/>
                    <a:p>
                      <a:pPr algn="ctr" fontAlgn="ctr">
                        <a:lnSpc>
                          <a:spcPct val="100000"/>
                        </a:lnSpc>
                      </a:pPr>
                      <a:r>
                        <a:rPr lang="en-US" sz="1600" b="0" i="0" u="none" strike="noStrike" dirty="0">
                          <a:solidFill>
                            <a:srgbClr val="333333"/>
                          </a:solidFill>
                          <a:effectLst/>
                          <a:latin typeface="Arial" panose="020B0604020202020204" pitchFamily="34" charset="0"/>
                          <a:ea typeface="宋体" panose="02010600030101010101" pitchFamily="2" charset="-122"/>
                          <a:cs typeface="Arial" panose="020B0604020202020204" pitchFamily="34" charset="0"/>
                        </a:rPr>
                        <a:t>Na30g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9E9"/>
                    </a:solidFill>
                  </a:tcPr>
                </a:tc>
                <a:tc>
                  <a:txBody>
                    <a:bodyPr/>
                    <a:lstStyle/>
                    <a:p>
                      <a:pPr algn="ctr" fontAlgn="ctr">
                        <a:lnSpc>
                          <a:spcPct val="100000"/>
                        </a:lnSpc>
                      </a:pPr>
                      <a:r>
                        <a:rPr lang="en-US" altLang="zh-CN"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9E9"/>
                    </a:solidFill>
                  </a:tcPr>
                </a:tc>
                <a:tc>
                  <a:txBody>
                    <a:bodyPr/>
                    <a:lstStyle/>
                    <a:p>
                      <a:pPr algn="ctr" fontAlgn="ctr">
                        <a:lnSpc>
                          <a:spcPct val="100000"/>
                        </a:lnSpc>
                      </a:pPr>
                      <a:r>
                        <a:rPr lang="en-US"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48.0 ms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9E9"/>
                    </a:solidFill>
                  </a:tcPr>
                </a:tc>
                <a:tc>
                  <a:txBody>
                    <a:bodyPr/>
                    <a:lstStyle/>
                    <a:p>
                      <a:pPr algn="ctr" fontAlgn="ctr">
                        <a:lnSpc>
                          <a:spcPct val="100000"/>
                        </a:lnSpc>
                      </a:pPr>
                      <a:r>
                        <a:rPr lang="en-US"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4.30E+04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9E9"/>
                    </a:solidFill>
                  </a:tcPr>
                </a:tc>
                <a:tc>
                  <a:txBody>
                    <a:bodyPr/>
                    <a:lstStyle/>
                    <a:p>
                      <a:pPr algn="ctr" fontAlgn="ctr">
                        <a:lnSpc>
                          <a:spcPct val="100000"/>
                        </a:lnSpc>
                      </a:pPr>
                      <a:r>
                        <a:rPr lang="en-US" altLang="zh-CN"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9E9"/>
                    </a:solidFill>
                  </a:tcPr>
                </a:tc>
                <a:tc>
                  <a:txBody>
                    <a:bodyPr/>
                    <a:lstStyle/>
                    <a:p>
                      <a:pPr algn="ctr" fontAlgn="ctr">
                        <a:lnSpc>
                          <a:spcPct val="100000"/>
                        </a:lnSpc>
                      </a:pPr>
                      <a:r>
                        <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hlinkClick r:id="rId4" tooltip="View all uranium target yields"/>
                        </a:rPr>
                        <a:t>ITW-TM2-UC#18-LP-SIS</a:t>
                      </a:r>
                      <a:endPar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9E9"/>
                    </a:solidFill>
                  </a:tcPr>
                </a:tc>
                <a:tc>
                  <a:txBody>
                    <a:bodyPr/>
                    <a:lstStyle/>
                    <a:p>
                      <a:pPr algn="ctr" fontAlgn="ctr">
                        <a:lnSpc>
                          <a:spcPct val="100000"/>
                        </a:lnSpc>
                      </a:pPr>
                      <a:r>
                        <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hlinkClick r:id="rId3" tooltip="View Re surface beam elements"/>
                        </a:rPr>
                        <a:t>Re surface</a:t>
                      </a:r>
                      <a:endPar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9E9"/>
                    </a:solidFill>
                  </a:tcPr>
                </a:tc>
                <a:extLst>
                  <a:ext uri="{0D108BD9-81ED-4DB2-BD59-A6C34878D82A}">
                    <a16:rowId xmlns:a16="http://schemas.microsoft.com/office/drawing/2014/main" val="10006"/>
                  </a:ext>
                </a:extLst>
              </a:tr>
              <a:tr h="152400">
                <a:tc>
                  <a:txBody>
                    <a:bodyPr/>
                    <a:lstStyle/>
                    <a:p>
                      <a:pPr algn="ctr" fontAlgn="ctr">
                        <a:lnSpc>
                          <a:spcPct val="100000"/>
                        </a:lnSpc>
                      </a:pPr>
                      <a:r>
                        <a:rPr lang="en-US" altLang="zh-CN"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2016/12/7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lnSpc>
                          <a:spcPct val="100000"/>
                        </a:lnSpc>
                      </a:pPr>
                      <a:r>
                        <a:rPr lang="en-US" sz="1600" b="0" i="0" u="none" strike="noStrike" dirty="0">
                          <a:solidFill>
                            <a:srgbClr val="333333"/>
                          </a:solidFill>
                          <a:effectLst/>
                          <a:latin typeface="Arial" panose="020B0604020202020204" pitchFamily="34" charset="0"/>
                          <a:ea typeface="宋体" panose="02010600030101010101" pitchFamily="2" charset="-122"/>
                          <a:cs typeface="Arial" panose="020B0604020202020204" pitchFamily="34" charset="0"/>
                        </a:rPr>
                        <a:t>Na31g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lnSpc>
                          <a:spcPct val="100000"/>
                        </a:lnSpc>
                      </a:pPr>
                      <a:r>
                        <a:rPr lang="en-US" altLang="zh-CN" sz="1600" b="0" i="0" u="none" strike="noStrike" dirty="0">
                          <a:solidFill>
                            <a:srgbClr val="333333"/>
                          </a:solidFill>
                          <a:effectLst/>
                          <a:latin typeface="Arial" panose="020B0604020202020204" pitchFamily="34" charset="0"/>
                          <a:ea typeface="宋体" panose="02010600030101010101" pitchFamily="2" charset="-122"/>
                          <a:cs typeface="Arial" panose="020B0604020202020204" pitchFamily="34"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lnSpc>
                          <a:spcPct val="100000"/>
                        </a:lnSpc>
                      </a:pPr>
                      <a:r>
                        <a:rPr lang="en-US"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17.4 ms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lnSpc>
                          <a:spcPct val="100000"/>
                        </a:lnSpc>
                      </a:pPr>
                      <a:r>
                        <a:rPr lang="en-US"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3.60E+03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lnSpc>
                          <a:spcPct val="100000"/>
                        </a:lnSpc>
                      </a:pPr>
                      <a:r>
                        <a:rPr lang="en-US" altLang="zh-CN" sz="1600" b="0" i="0" u="none" strike="noStrike" dirty="0">
                          <a:solidFill>
                            <a:srgbClr val="333333"/>
                          </a:solidFill>
                          <a:effectLst/>
                          <a:latin typeface="Arial" panose="020B0604020202020204" pitchFamily="34" charset="0"/>
                          <a:ea typeface="宋体" panose="02010600030101010101" pitchFamily="2" charset="-122"/>
                          <a:cs typeface="Arial" panose="020B0604020202020204" pitchFamily="34" charset="0"/>
                        </a:rPr>
                        <a:t>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lnSpc>
                          <a:spcPct val="100000"/>
                        </a:lnSpc>
                      </a:pPr>
                      <a:r>
                        <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hlinkClick r:id="rId4" tooltip="View all uranium target yields"/>
                        </a:rPr>
                        <a:t>ITW-TM2-UC#18-LP-SIS</a:t>
                      </a:r>
                      <a:endPar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lnSpc>
                          <a:spcPct val="100000"/>
                        </a:lnSpc>
                      </a:pPr>
                      <a:r>
                        <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hlinkClick r:id="rId3" tooltip="View Re surface beam elements"/>
                        </a:rPr>
                        <a:t>Re surface</a:t>
                      </a:r>
                      <a:endPar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152400">
                <a:tc>
                  <a:txBody>
                    <a:bodyPr/>
                    <a:lstStyle/>
                    <a:p>
                      <a:pPr algn="ctr" fontAlgn="ctr">
                        <a:lnSpc>
                          <a:spcPct val="100000"/>
                        </a:lnSpc>
                      </a:pPr>
                      <a:r>
                        <a:rPr lang="en-US" altLang="zh-CN"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2014/8/21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lnSpc>
                          <a:spcPct val="100000"/>
                        </a:lnSpc>
                      </a:pPr>
                      <a:r>
                        <a:rPr lang="en-US"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Na32g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lnSpc>
                          <a:spcPct val="100000"/>
                        </a:lnSpc>
                      </a:pPr>
                      <a:r>
                        <a:rPr lang="en-US" altLang="zh-CN"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lnSpc>
                          <a:spcPct val="100000"/>
                        </a:lnSpc>
                      </a:pPr>
                      <a:r>
                        <a:rPr lang="en-US" sz="1600" b="0" i="0" u="none" strike="noStrike" dirty="0">
                          <a:solidFill>
                            <a:srgbClr val="333333"/>
                          </a:solidFill>
                          <a:effectLst/>
                          <a:latin typeface="Arial" panose="020B0604020202020204" pitchFamily="34" charset="0"/>
                          <a:ea typeface="宋体" panose="02010600030101010101" pitchFamily="2" charset="-122"/>
                          <a:cs typeface="Arial" panose="020B0604020202020204" pitchFamily="34" charset="0"/>
                        </a:rPr>
                        <a:t>13.2 </a:t>
                      </a:r>
                      <a:r>
                        <a:rPr lang="en-US" sz="1600" b="0" i="0" u="none" strike="noStrike" dirty="0" err="1">
                          <a:solidFill>
                            <a:srgbClr val="333333"/>
                          </a:solidFill>
                          <a:effectLst/>
                          <a:latin typeface="Arial" panose="020B0604020202020204" pitchFamily="34" charset="0"/>
                          <a:ea typeface="宋体" panose="02010600030101010101" pitchFamily="2" charset="-122"/>
                          <a:cs typeface="Arial" panose="020B0604020202020204" pitchFamily="34" charset="0"/>
                        </a:rPr>
                        <a:t>ms</a:t>
                      </a:r>
                      <a:endParaRPr lang="en-US" sz="1600" b="0" i="0" u="none" strike="noStrike" dirty="0">
                        <a:solidFill>
                          <a:srgbClr val="333333"/>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lnSpc>
                          <a:spcPct val="100000"/>
                        </a:lnSpc>
                      </a:pPr>
                      <a:r>
                        <a:rPr lang="en-US" sz="1600" b="0" i="0" u="none" strike="noStrike" dirty="0">
                          <a:solidFill>
                            <a:srgbClr val="333333"/>
                          </a:solidFill>
                          <a:effectLst/>
                          <a:latin typeface="Arial" panose="020B0604020202020204" pitchFamily="34" charset="0"/>
                          <a:ea typeface="宋体" panose="02010600030101010101" pitchFamily="2" charset="-122"/>
                          <a:cs typeface="Arial" panose="020B0604020202020204" pitchFamily="34" charset="0"/>
                        </a:rPr>
                        <a:t>1.30E+02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lnSpc>
                          <a:spcPct val="100000"/>
                        </a:lnSpc>
                      </a:pPr>
                      <a:r>
                        <a:rPr lang="en-US" altLang="zh-CN" sz="1600" b="0" i="0" u="none" strike="noStrike" dirty="0">
                          <a:solidFill>
                            <a:srgbClr val="333333"/>
                          </a:solidFill>
                          <a:effectLst/>
                          <a:latin typeface="Arial" panose="020B0604020202020204" pitchFamily="34" charset="0"/>
                          <a:ea typeface="宋体" panose="02010600030101010101" pitchFamily="2" charset="-122"/>
                          <a:cs typeface="Arial" panose="020B0604020202020204" pitchFamily="34" charset="0"/>
                        </a:rPr>
                        <a:t>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lnSpc>
                          <a:spcPct val="100000"/>
                        </a:lnSpc>
                      </a:pPr>
                      <a:r>
                        <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hlinkClick r:id="rId4" tooltip="View all uranium target yields"/>
                        </a:rPr>
                        <a:t>ITE-TM4-UCx#10-LP-SIS</a:t>
                      </a:r>
                      <a:endPar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lnSpc>
                          <a:spcPct val="100000"/>
                        </a:lnSpc>
                      </a:pPr>
                      <a:r>
                        <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hlinkClick r:id="rId3" tooltip="View Re surface beam elements"/>
                        </a:rPr>
                        <a:t>Re surface</a:t>
                      </a:r>
                      <a:endParaRPr lang="en-US" sz="1600" b="0" i="0" u="sng" strike="noStrike">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8"/>
                  </a:ext>
                </a:extLst>
              </a:tr>
              <a:tr h="152400">
                <a:tc>
                  <a:txBody>
                    <a:bodyPr/>
                    <a:lstStyle/>
                    <a:p>
                      <a:pPr algn="ctr" fontAlgn="ctr">
                        <a:lnSpc>
                          <a:spcPct val="100000"/>
                        </a:lnSpc>
                      </a:pPr>
                      <a:r>
                        <a:rPr lang="zh-CN" altLang="en-US" sz="1600" b="0" i="0" u="none" strike="noStrike">
                          <a:solidFill>
                            <a:srgbClr val="000000"/>
                          </a:solidFill>
                          <a:effectLst/>
                          <a:latin typeface="Arial" panose="020B0604020202020204" pitchFamily="34" charset="0"/>
                          <a:ea typeface="宋体" panose="02010600030101010101" pitchFamily="2" charset="-122"/>
                          <a:cs typeface="Arial" panose="020B060402020202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Na33g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lnSpc>
                          <a:spcPct val="100000"/>
                        </a:lnSpc>
                      </a:pPr>
                      <a:r>
                        <a:rPr lang="zh-CN" altLang="en-US" sz="1600" b="0" i="0" u="none" strike="noStrike">
                          <a:solidFill>
                            <a:srgbClr val="000000"/>
                          </a:solidFill>
                          <a:effectLst/>
                          <a:latin typeface="Arial" panose="020B0604020202020204" pitchFamily="34" charset="0"/>
                          <a:ea typeface="宋体" panose="02010600030101010101" pitchFamily="2" charset="-122"/>
                          <a:cs typeface="Arial" panose="020B060402020202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zh-CN" altLang="en-US" sz="1600" b="0" i="0" u="none" strike="noStrike">
                          <a:solidFill>
                            <a:srgbClr val="000000"/>
                          </a:solidFill>
                          <a:effectLst/>
                          <a:latin typeface="Arial" panose="020B0604020202020204" pitchFamily="34" charset="0"/>
                          <a:ea typeface="宋体" panose="02010600030101010101" pitchFamily="2" charset="-122"/>
                          <a:cs typeface="Arial" panose="020B060402020202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600" b="0" i="0" u="none" strike="noStrike">
                          <a:solidFill>
                            <a:srgbClr val="333333"/>
                          </a:solidFill>
                          <a:effectLst/>
                          <a:latin typeface="Arial" panose="020B0604020202020204" pitchFamily="34" charset="0"/>
                          <a:ea typeface="宋体" panose="02010600030101010101" pitchFamily="2" charset="-122"/>
                          <a:cs typeface="Arial" panose="020B0604020202020204" pitchFamily="34" charset="0"/>
                        </a:rPr>
                        <a:t>unavailable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ctr">
                        <a:lnSpc>
                          <a:spcPct val="100000"/>
                        </a:lnSpc>
                      </a:pPr>
                      <a:r>
                        <a:rPr lang="zh-CN" altLang="en-US" sz="1600" b="0" i="0" u="none" strike="noStrike">
                          <a:solidFill>
                            <a:srgbClr val="000000"/>
                          </a:solidFill>
                          <a:effectLst/>
                          <a:latin typeface="Arial" panose="020B0604020202020204" pitchFamily="34" charset="0"/>
                          <a:ea typeface="宋体" panose="02010600030101010101" pitchFamily="2" charset="-122"/>
                          <a:cs typeface="Arial" panose="020B060402020202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zh-CN" altLang="en-US" sz="1600" b="0" i="0" u="none" strike="noStrike" dirty="0">
                          <a:solidFill>
                            <a:srgbClr val="000000"/>
                          </a:solidFill>
                          <a:effectLst/>
                          <a:latin typeface="Arial" panose="020B0604020202020204" pitchFamily="34" charset="0"/>
                          <a:ea typeface="宋体" panose="02010600030101010101" pitchFamily="2" charset="-122"/>
                          <a:cs typeface="Arial" panose="020B060402020202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zh-CN" altLang="en-US" sz="1600" b="0" i="0" u="none" strike="noStrike" dirty="0">
                          <a:solidFill>
                            <a:srgbClr val="000000"/>
                          </a:solidFill>
                          <a:effectLst/>
                          <a:latin typeface="Arial" panose="020B0604020202020204" pitchFamily="34" charset="0"/>
                          <a:ea typeface="宋体" panose="02010600030101010101" pitchFamily="2" charset="-122"/>
                          <a:cs typeface="Arial" panose="020B0604020202020204" pitchFamily="34" charset="0"/>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
        <p:nvSpPr>
          <p:cNvPr id="4" name="文本框 3"/>
          <p:cNvSpPr txBox="1"/>
          <p:nvPr/>
        </p:nvSpPr>
        <p:spPr>
          <a:xfrm>
            <a:off x="251520" y="2780928"/>
            <a:ext cx="1752146" cy="369332"/>
          </a:xfrm>
          <a:prstGeom prst="rect">
            <a:avLst/>
          </a:prstGeom>
          <a:noFill/>
        </p:spPr>
        <p:txBody>
          <a:bodyPr wrap="none" rtlCol="0">
            <a:spAutoFit/>
          </a:bodyPr>
          <a:lstStyle/>
          <a:p>
            <a:r>
              <a:rPr lang="en-US" altLang="zh-CN" dirty="0"/>
              <a:t>Systematic study</a:t>
            </a:r>
            <a:endParaRPr lang="zh-CN" altLang="en-US" dirty="0"/>
          </a:p>
        </p:txBody>
      </p:sp>
      <p:sp>
        <p:nvSpPr>
          <p:cNvPr id="2" name="文本框 1"/>
          <p:cNvSpPr txBox="1"/>
          <p:nvPr/>
        </p:nvSpPr>
        <p:spPr>
          <a:xfrm>
            <a:off x="251520" y="4089400"/>
            <a:ext cx="6732933" cy="923330"/>
          </a:xfrm>
          <a:prstGeom prst="rect">
            <a:avLst/>
          </a:prstGeom>
          <a:noFill/>
        </p:spPr>
        <p:txBody>
          <a:bodyPr wrap="none" rtlCol="0">
            <a:spAutoFit/>
          </a:bodyPr>
          <a:lstStyle/>
          <a:p>
            <a:r>
              <a:rPr lang="en-US" baseline="30000" dirty="0"/>
              <a:t>20</a:t>
            </a:r>
            <a:r>
              <a:rPr lang="en-US" dirty="0"/>
              <a:t>Na @BRIF 110-300 keV 3</a:t>
            </a:r>
            <a:r>
              <a:rPr lang="en-US" altLang="zh-CN" dirty="0"/>
              <a:t>×</a:t>
            </a:r>
            <a:r>
              <a:rPr lang="en-US" dirty="0"/>
              <a:t>10</a:t>
            </a:r>
            <a:r>
              <a:rPr lang="en-US" baseline="30000" dirty="0"/>
              <a:t>4</a:t>
            </a:r>
            <a:r>
              <a:rPr lang="en-US" dirty="0"/>
              <a:t> </a:t>
            </a:r>
            <a:r>
              <a:rPr lang="en-US" altLang="zh-CN" dirty="0"/>
              <a:t>pps</a:t>
            </a:r>
            <a:endParaRPr lang="en-US" dirty="0"/>
          </a:p>
          <a:p>
            <a:r>
              <a:rPr lang="en-US" baseline="30000" dirty="0"/>
              <a:t>21</a:t>
            </a:r>
            <a:r>
              <a:rPr lang="en-US" dirty="0"/>
              <a:t>Na @BRIF 110-300 keV 10</a:t>
            </a:r>
            <a:r>
              <a:rPr lang="en-US" baseline="30000" dirty="0"/>
              <a:t>8</a:t>
            </a:r>
            <a:r>
              <a:rPr lang="en-US" dirty="0"/>
              <a:t> pps @Tandem 87 MeV 10</a:t>
            </a:r>
            <a:r>
              <a:rPr lang="en-US" baseline="30000" dirty="0"/>
              <a:t>3</a:t>
            </a:r>
            <a:r>
              <a:rPr lang="en-US" dirty="0"/>
              <a:t> pps</a:t>
            </a:r>
          </a:p>
          <a:p>
            <a:r>
              <a:rPr lang="en-US" altLang="zh-CN" dirty="0"/>
              <a:t>BRIF</a:t>
            </a:r>
            <a:r>
              <a:rPr lang="zh-CN" altLang="en-US" dirty="0"/>
              <a:t>只有质子束，用</a:t>
            </a:r>
            <a:r>
              <a:rPr lang="en-US" dirty="0"/>
              <a:t>Mg</a:t>
            </a:r>
            <a:r>
              <a:rPr lang="zh-CN" altLang="en-US" dirty="0"/>
              <a:t>靶最远能产生</a:t>
            </a:r>
            <a:r>
              <a:rPr lang="en-US" dirty="0"/>
              <a:t>26Na, 29,30Na</a:t>
            </a:r>
            <a:r>
              <a:rPr lang="zh-CN" altLang="en-US" dirty="0"/>
              <a:t>都没法产生。 </a:t>
            </a:r>
            <a:endParaRPr lang="en-US" dirty="0"/>
          </a:p>
        </p:txBody>
      </p:sp>
    </p:spTree>
    <p:extLst>
      <p:ext uri="{BB962C8B-B14F-4D97-AF65-F5344CB8AC3E}">
        <p14:creationId xmlns:p14="http://schemas.microsoft.com/office/powerpoint/2010/main" val="42189191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ext uri="{D42A27DB-BD31-4B8C-83A1-F6EECF244321}">
                <p14:modId xmlns:p14="http://schemas.microsoft.com/office/powerpoint/2010/main" val="1283901894"/>
              </p:ext>
            </p:extLst>
          </p:nvPr>
        </p:nvGraphicFramePr>
        <p:xfrm>
          <a:off x="229121" y="141405"/>
          <a:ext cx="8698064" cy="6643095"/>
        </p:xfrm>
        <a:graphic>
          <a:graphicData uri="http://schemas.openxmlformats.org/drawingml/2006/table">
            <a:tbl>
              <a:tblPr/>
              <a:tblGrid>
                <a:gridCol w="1057245">
                  <a:extLst>
                    <a:ext uri="{9D8B030D-6E8A-4147-A177-3AD203B41FA5}">
                      <a16:colId xmlns:a16="http://schemas.microsoft.com/office/drawing/2014/main" val="20000"/>
                    </a:ext>
                  </a:extLst>
                </a:gridCol>
                <a:gridCol w="654635">
                  <a:extLst>
                    <a:ext uri="{9D8B030D-6E8A-4147-A177-3AD203B41FA5}">
                      <a16:colId xmlns:a16="http://schemas.microsoft.com/office/drawing/2014/main" val="20001"/>
                    </a:ext>
                  </a:extLst>
                </a:gridCol>
                <a:gridCol w="590147">
                  <a:extLst>
                    <a:ext uri="{9D8B030D-6E8A-4147-A177-3AD203B41FA5}">
                      <a16:colId xmlns:a16="http://schemas.microsoft.com/office/drawing/2014/main" val="20002"/>
                    </a:ext>
                  </a:extLst>
                </a:gridCol>
                <a:gridCol w="766180">
                  <a:extLst>
                    <a:ext uri="{9D8B030D-6E8A-4147-A177-3AD203B41FA5}">
                      <a16:colId xmlns:a16="http://schemas.microsoft.com/office/drawing/2014/main" val="20003"/>
                    </a:ext>
                  </a:extLst>
                </a:gridCol>
                <a:gridCol w="686007">
                  <a:extLst>
                    <a:ext uri="{9D8B030D-6E8A-4147-A177-3AD203B41FA5}">
                      <a16:colId xmlns:a16="http://schemas.microsoft.com/office/drawing/2014/main" val="20004"/>
                    </a:ext>
                  </a:extLst>
                </a:gridCol>
                <a:gridCol w="391457">
                  <a:extLst>
                    <a:ext uri="{9D8B030D-6E8A-4147-A177-3AD203B41FA5}">
                      <a16:colId xmlns:a16="http://schemas.microsoft.com/office/drawing/2014/main" val="20005"/>
                    </a:ext>
                  </a:extLst>
                </a:gridCol>
                <a:gridCol w="2083815">
                  <a:extLst>
                    <a:ext uri="{9D8B030D-6E8A-4147-A177-3AD203B41FA5}">
                      <a16:colId xmlns:a16="http://schemas.microsoft.com/office/drawing/2014/main" val="20006"/>
                    </a:ext>
                  </a:extLst>
                </a:gridCol>
                <a:gridCol w="964592">
                  <a:extLst>
                    <a:ext uri="{9D8B030D-6E8A-4147-A177-3AD203B41FA5}">
                      <a16:colId xmlns:a16="http://schemas.microsoft.com/office/drawing/2014/main" val="20007"/>
                    </a:ext>
                  </a:extLst>
                </a:gridCol>
                <a:gridCol w="1503986">
                  <a:extLst>
                    <a:ext uri="{9D8B030D-6E8A-4147-A177-3AD203B41FA5}">
                      <a16:colId xmlns:a16="http://schemas.microsoft.com/office/drawing/2014/main" val="20008"/>
                    </a:ext>
                  </a:extLst>
                </a:gridCol>
              </a:tblGrid>
              <a:tr h="242559">
                <a:tc>
                  <a:txBody>
                    <a:bodyPr/>
                    <a:lstStyle/>
                    <a:p>
                      <a:pPr algn="ctr"/>
                      <a:r>
                        <a:rPr lang="en-US" sz="800" b="0" dirty="0">
                          <a:solidFill>
                            <a:srgbClr val="000000"/>
                          </a:solidFill>
                          <a:effectLst/>
                        </a:rPr>
                        <a:t>Date</a:t>
                      </a:r>
                    </a:p>
                  </a:txBody>
                  <a:tcPr anchor="ctr">
                    <a:lnB w="9525" cap="flat" cmpd="sng" algn="ctr">
                      <a:solidFill>
                        <a:srgbClr val="50A80E"/>
                      </a:solidFill>
                      <a:prstDash val="solid"/>
                      <a:round/>
                      <a:headEnd type="none" w="med" len="med"/>
                      <a:tailEnd type="none" w="med" len="med"/>
                    </a:lnB>
                  </a:tcPr>
                </a:tc>
                <a:tc>
                  <a:txBody>
                    <a:bodyPr/>
                    <a:lstStyle/>
                    <a:p>
                      <a:pPr algn="ctr"/>
                      <a:r>
                        <a:rPr lang="en-US" sz="800" b="0">
                          <a:solidFill>
                            <a:srgbClr val="660000"/>
                          </a:solidFill>
                          <a:effectLst/>
                        </a:rPr>
                        <a:t>Isotope /</a:t>
                      </a:r>
                      <a:br>
                        <a:rPr lang="en-US" sz="800" b="0">
                          <a:solidFill>
                            <a:srgbClr val="660000"/>
                          </a:solidFill>
                          <a:effectLst/>
                        </a:rPr>
                      </a:br>
                      <a:r>
                        <a:rPr lang="en-US" sz="800" b="0">
                          <a:solidFill>
                            <a:srgbClr val="660000"/>
                          </a:solidFill>
                          <a:effectLst/>
                        </a:rPr>
                        <a:t>Isomer</a:t>
                      </a:r>
                    </a:p>
                  </a:txBody>
                  <a:tcPr anchor="ctr">
                    <a:lnB w="9525" cap="flat" cmpd="sng" algn="ctr">
                      <a:solidFill>
                        <a:srgbClr val="C8AB0E"/>
                      </a:solidFill>
                      <a:prstDash val="solid"/>
                      <a:round/>
                      <a:headEnd type="none" w="med" len="med"/>
                      <a:tailEnd type="none" w="med" len="med"/>
                    </a:lnB>
                  </a:tcPr>
                </a:tc>
                <a:tc>
                  <a:txBody>
                    <a:bodyPr/>
                    <a:lstStyle/>
                    <a:p>
                      <a:pPr algn="ctr"/>
                      <a:r>
                        <a:rPr lang="en-US" sz="800" b="0">
                          <a:solidFill>
                            <a:srgbClr val="000000"/>
                          </a:solidFill>
                          <a:effectLst/>
                        </a:rPr>
                        <a:t>A/q</a:t>
                      </a:r>
                    </a:p>
                  </a:txBody>
                  <a:tcPr anchor="ctr">
                    <a:lnB w="9525" cap="flat" cmpd="sng" algn="ctr">
                      <a:solidFill>
                        <a:srgbClr val="90AA0E"/>
                      </a:solidFill>
                      <a:prstDash val="solid"/>
                      <a:round/>
                      <a:headEnd type="none" w="med" len="med"/>
                      <a:tailEnd type="none" w="med" len="med"/>
                    </a:lnB>
                  </a:tcPr>
                </a:tc>
                <a:tc>
                  <a:txBody>
                    <a:bodyPr/>
                    <a:lstStyle/>
                    <a:p>
                      <a:pPr algn="ctr"/>
                      <a:r>
                        <a:rPr lang="en-US" sz="800" b="0">
                          <a:solidFill>
                            <a:srgbClr val="000000"/>
                          </a:solidFill>
                          <a:effectLst/>
                        </a:rPr>
                        <a:t>Half-life</a:t>
                      </a:r>
                    </a:p>
                  </a:txBody>
                  <a:tcPr anchor="ctr">
                    <a:lnB w="9525" cap="flat" cmpd="sng" algn="ctr">
                      <a:solidFill>
                        <a:srgbClr val="10AC0E"/>
                      </a:solidFill>
                      <a:prstDash val="solid"/>
                      <a:round/>
                      <a:headEnd type="none" w="med" len="med"/>
                      <a:tailEnd type="none" w="med" len="med"/>
                    </a:lnB>
                  </a:tcPr>
                </a:tc>
                <a:tc>
                  <a:txBody>
                    <a:bodyPr/>
                    <a:lstStyle/>
                    <a:p>
                      <a:pPr algn="ctr"/>
                      <a:r>
                        <a:rPr lang="en-US" sz="800" b="0">
                          <a:solidFill>
                            <a:srgbClr val="000000"/>
                          </a:solidFill>
                          <a:effectLst/>
                        </a:rPr>
                        <a:t>Yield</a:t>
                      </a:r>
                      <a:br>
                        <a:rPr lang="en-US" sz="800" b="0">
                          <a:solidFill>
                            <a:srgbClr val="000000"/>
                          </a:solidFill>
                          <a:effectLst/>
                        </a:rPr>
                      </a:br>
                      <a:r>
                        <a:rPr lang="en-US" sz="800" b="0">
                          <a:solidFill>
                            <a:srgbClr val="000000"/>
                          </a:solidFill>
                          <a:effectLst/>
                        </a:rPr>
                        <a:t>(1/s)</a:t>
                      </a:r>
                    </a:p>
                  </a:txBody>
                  <a:tcPr anchor="ctr">
                    <a:lnB w="9525" cap="flat" cmpd="sng" algn="ctr">
                      <a:solidFill>
                        <a:srgbClr val="C8AB0E"/>
                      </a:solidFill>
                      <a:prstDash val="solid"/>
                      <a:round/>
                      <a:headEnd type="none" w="med" len="med"/>
                      <a:tailEnd type="none" w="med" len="med"/>
                    </a:lnB>
                  </a:tcPr>
                </a:tc>
                <a:tc>
                  <a:txBody>
                    <a:bodyPr/>
                    <a:lstStyle/>
                    <a:p>
                      <a:pPr algn="ctr"/>
                      <a:r>
                        <a:rPr lang="en-US" sz="800" b="0" dirty="0">
                          <a:solidFill>
                            <a:srgbClr val="000000"/>
                          </a:solidFill>
                          <a:effectLst/>
                        </a:rPr>
                        <a:t>p</a:t>
                      </a:r>
                      <a:r>
                        <a:rPr lang="en-US" sz="800" b="0" baseline="30000" dirty="0">
                          <a:solidFill>
                            <a:srgbClr val="000000"/>
                          </a:solidFill>
                          <a:effectLst/>
                        </a:rPr>
                        <a:t>+</a:t>
                      </a:r>
                      <a:r>
                        <a:rPr lang="en-US" sz="800" b="0" dirty="0">
                          <a:solidFill>
                            <a:srgbClr val="000000"/>
                          </a:solidFill>
                          <a:effectLst/>
                        </a:rPr>
                        <a:t> Current</a:t>
                      </a:r>
                      <a:br>
                        <a:rPr lang="en-US" sz="800" b="0" dirty="0">
                          <a:solidFill>
                            <a:srgbClr val="000000"/>
                          </a:solidFill>
                          <a:effectLst/>
                        </a:rPr>
                      </a:br>
                      <a:r>
                        <a:rPr lang="en-US" sz="800" b="0" dirty="0">
                          <a:solidFill>
                            <a:srgbClr val="000000"/>
                          </a:solidFill>
                          <a:effectLst/>
                        </a:rPr>
                        <a:t>(</a:t>
                      </a:r>
                      <a:r>
                        <a:rPr lang="el-GR" sz="800" b="0" dirty="0">
                          <a:solidFill>
                            <a:srgbClr val="000000"/>
                          </a:solidFill>
                          <a:effectLst/>
                        </a:rPr>
                        <a:t>μ</a:t>
                      </a:r>
                      <a:r>
                        <a:rPr lang="en-US" sz="800" b="0" dirty="0">
                          <a:solidFill>
                            <a:srgbClr val="000000"/>
                          </a:solidFill>
                          <a:effectLst/>
                        </a:rPr>
                        <a:t>A)</a:t>
                      </a:r>
                    </a:p>
                  </a:txBody>
                  <a:tcPr anchor="ctr">
                    <a:lnB w="9525" cap="flat" cmpd="sng" algn="ctr">
                      <a:solidFill>
                        <a:srgbClr val="30AA0E"/>
                      </a:solidFill>
                      <a:prstDash val="solid"/>
                      <a:round/>
                      <a:headEnd type="none" w="med" len="med"/>
                      <a:tailEnd type="none" w="med" len="med"/>
                    </a:lnB>
                  </a:tcPr>
                </a:tc>
                <a:tc>
                  <a:txBody>
                    <a:bodyPr/>
                    <a:lstStyle/>
                    <a:p>
                      <a:pPr algn="ctr"/>
                      <a:r>
                        <a:rPr lang="en-US" sz="800" b="0" dirty="0">
                          <a:solidFill>
                            <a:srgbClr val="000000"/>
                          </a:solidFill>
                          <a:effectLst/>
                        </a:rPr>
                        <a:t>Target</a:t>
                      </a:r>
                    </a:p>
                  </a:txBody>
                  <a:tcPr anchor="ctr">
                    <a:lnB w="9525" cap="flat" cmpd="sng" algn="ctr">
                      <a:solidFill>
                        <a:srgbClr val="48AA0E"/>
                      </a:solidFill>
                      <a:prstDash val="solid"/>
                      <a:round/>
                      <a:headEnd type="none" w="med" len="med"/>
                      <a:tailEnd type="none" w="med" len="med"/>
                    </a:lnB>
                  </a:tcPr>
                </a:tc>
                <a:tc>
                  <a:txBody>
                    <a:bodyPr/>
                    <a:lstStyle/>
                    <a:p>
                      <a:pPr algn="ctr"/>
                      <a:r>
                        <a:rPr lang="en-US" sz="800" b="0" dirty="0">
                          <a:solidFill>
                            <a:srgbClr val="000000"/>
                          </a:solidFill>
                          <a:effectLst/>
                        </a:rPr>
                        <a:t>Ion Source</a:t>
                      </a:r>
                    </a:p>
                  </a:txBody>
                  <a:tcPr anchor="ctr">
                    <a:lnB w="9525" cap="flat" cmpd="sng" algn="ctr">
                      <a:solidFill>
                        <a:srgbClr val="40AC0E"/>
                      </a:solidFill>
                      <a:prstDash val="solid"/>
                      <a:round/>
                      <a:headEnd type="none" w="med" len="med"/>
                      <a:tailEnd type="none" w="med" len="med"/>
                    </a:lnB>
                  </a:tcPr>
                </a:tc>
                <a:tc>
                  <a:txBody>
                    <a:bodyPr/>
                    <a:lstStyle/>
                    <a:p>
                      <a:pPr algn="ctr"/>
                      <a:r>
                        <a:rPr lang="en-US" sz="800" b="0" dirty="0">
                          <a:solidFill>
                            <a:srgbClr val="000000"/>
                          </a:solidFill>
                          <a:effectLst/>
                        </a:rPr>
                        <a:t>Comment</a:t>
                      </a:r>
                    </a:p>
                  </a:txBody>
                  <a:tcPr anchor="ctr">
                    <a:lnB w="9525" cap="flat" cmpd="sng" algn="ctr">
                      <a:solidFill>
                        <a:srgbClr val="A0A90E"/>
                      </a:solidFill>
                      <a:prstDash val="solid"/>
                      <a:round/>
                      <a:headEnd type="none" w="med" len="med"/>
                      <a:tailEnd type="none" w="med" len="med"/>
                    </a:lnB>
                  </a:tcPr>
                </a:tc>
                <a:extLst>
                  <a:ext uri="{0D108BD9-81ED-4DB2-BD59-A6C34878D82A}">
                    <a16:rowId xmlns:a16="http://schemas.microsoft.com/office/drawing/2014/main" val="10000"/>
                  </a:ext>
                </a:extLst>
              </a:tr>
              <a:tr h="242559">
                <a:tc>
                  <a:txBody>
                    <a:bodyPr/>
                    <a:lstStyle/>
                    <a:p>
                      <a:pPr algn="ctr"/>
                      <a:r>
                        <a:rPr lang="en-US" sz="1400" dirty="0">
                          <a:effectLst/>
                        </a:rPr>
                        <a:t>2016-12-07</a:t>
                      </a:r>
                    </a:p>
                  </a:txBody>
                  <a:tcPr marL="45720" marR="45720" marT="0" marB="0" anchor="ctr">
                    <a:lnL w="9525" cap="flat" cmpd="sng" algn="ctr">
                      <a:solidFill>
                        <a:srgbClr val="50A80E"/>
                      </a:solidFill>
                      <a:prstDash val="solid"/>
                      <a:round/>
                      <a:headEnd type="none" w="med" len="med"/>
                      <a:tailEnd type="none" w="med" len="med"/>
                    </a:lnL>
                    <a:lnR w="9525" cap="flat" cmpd="sng" algn="ctr">
                      <a:solidFill>
                        <a:srgbClr val="C8AB0E"/>
                      </a:solidFill>
                      <a:prstDash val="solid"/>
                      <a:round/>
                      <a:headEnd type="none" w="med" len="med"/>
                      <a:tailEnd type="none" w="med" len="med"/>
                    </a:lnR>
                    <a:lnT w="9525" cap="flat" cmpd="sng" algn="ctr">
                      <a:solidFill>
                        <a:srgbClr val="50A80E"/>
                      </a:solidFill>
                      <a:prstDash val="solid"/>
                      <a:round/>
                      <a:headEnd type="none" w="med" len="med"/>
                      <a:tailEnd type="none" w="med" len="med"/>
                    </a:lnT>
                    <a:lnB w="9525" cap="flat" cmpd="sng" algn="ctr">
                      <a:solidFill>
                        <a:srgbClr val="70A60E"/>
                      </a:solidFill>
                      <a:prstDash val="solid"/>
                      <a:round/>
                      <a:headEnd type="none" w="med" len="med"/>
                      <a:tailEnd type="none" w="med" len="med"/>
                    </a:lnB>
                    <a:solidFill>
                      <a:srgbClr val="FFCCCC"/>
                    </a:solidFill>
                  </a:tcPr>
                </a:tc>
                <a:tc>
                  <a:txBody>
                    <a:bodyPr/>
                    <a:lstStyle/>
                    <a:p>
                      <a:pPr algn="ctr"/>
                      <a:r>
                        <a:rPr lang="en-US" sz="1400">
                          <a:effectLst/>
                        </a:rPr>
                        <a:t>Na30g</a:t>
                      </a:r>
                    </a:p>
                  </a:txBody>
                  <a:tcPr marL="45720" marR="45720" marT="0" marB="0" anchor="ctr">
                    <a:lnL w="9525" cap="flat" cmpd="sng" algn="ctr">
                      <a:solidFill>
                        <a:srgbClr val="C8AB0E"/>
                      </a:solidFill>
                      <a:prstDash val="solid"/>
                      <a:round/>
                      <a:headEnd type="none" w="med" len="med"/>
                      <a:tailEnd type="none" w="med" len="med"/>
                    </a:lnL>
                    <a:lnR w="9525" cap="flat" cmpd="sng" algn="ctr">
                      <a:solidFill>
                        <a:srgbClr val="90AA0E"/>
                      </a:solidFill>
                      <a:prstDash val="solid"/>
                      <a:round/>
                      <a:headEnd type="none" w="med" len="med"/>
                      <a:tailEnd type="none" w="med" len="med"/>
                    </a:lnR>
                    <a:lnT w="9525" cap="flat" cmpd="sng" algn="ctr">
                      <a:solidFill>
                        <a:srgbClr val="C8AB0E"/>
                      </a:solidFill>
                      <a:prstDash val="solid"/>
                      <a:round/>
                      <a:headEnd type="none" w="med" len="med"/>
                      <a:tailEnd type="none" w="med" len="med"/>
                    </a:lnT>
                    <a:lnB w="9525" cap="flat" cmpd="sng" algn="ctr">
                      <a:solidFill>
                        <a:srgbClr val="A8AA0E"/>
                      </a:solidFill>
                      <a:prstDash val="solid"/>
                      <a:round/>
                      <a:headEnd type="none" w="med" len="med"/>
                      <a:tailEnd type="none" w="med" len="med"/>
                    </a:lnB>
                    <a:solidFill>
                      <a:srgbClr val="FFCCCC"/>
                    </a:solidFill>
                  </a:tcPr>
                </a:tc>
                <a:tc>
                  <a:txBody>
                    <a:bodyPr/>
                    <a:lstStyle/>
                    <a:p>
                      <a:pPr algn="ctr"/>
                      <a:r>
                        <a:rPr lang="en-US" sz="1400" dirty="0">
                          <a:effectLst/>
                        </a:rPr>
                        <a:t>30.00</a:t>
                      </a:r>
                    </a:p>
                  </a:txBody>
                  <a:tcPr marL="45720" marR="45720" marT="0" marB="0" anchor="ctr">
                    <a:lnL w="9525" cap="flat" cmpd="sng" algn="ctr">
                      <a:solidFill>
                        <a:srgbClr val="90AA0E"/>
                      </a:solidFill>
                      <a:prstDash val="solid"/>
                      <a:round/>
                      <a:headEnd type="none" w="med" len="med"/>
                      <a:tailEnd type="none" w="med" len="med"/>
                    </a:lnL>
                    <a:lnR w="9525" cap="flat" cmpd="sng" algn="ctr">
                      <a:solidFill>
                        <a:srgbClr val="10AC0E"/>
                      </a:solidFill>
                      <a:prstDash val="solid"/>
                      <a:round/>
                      <a:headEnd type="none" w="med" len="med"/>
                      <a:tailEnd type="none" w="med" len="med"/>
                    </a:lnR>
                    <a:lnT w="9525" cap="flat" cmpd="sng" algn="ctr">
                      <a:solidFill>
                        <a:srgbClr val="90AA0E"/>
                      </a:solidFill>
                      <a:prstDash val="solid"/>
                      <a:round/>
                      <a:headEnd type="none" w="med" len="med"/>
                      <a:tailEnd type="none" w="med" len="med"/>
                    </a:lnT>
                    <a:lnB w="9525" cap="flat" cmpd="sng" algn="ctr">
                      <a:solidFill>
                        <a:srgbClr val="00AA0E"/>
                      </a:solidFill>
                      <a:prstDash val="solid"/>
                      <a:round/>
                      <a:headEnd type="none" w="med" len="med"/>
                      <a:tailEnd type="none" w="med" len="med"/>
                    </a:lnB>
                    <a:solidFill>
                      <a:srgbClr val="FFCCCC"/>
                    </a:solidFill>
                  </a:tcPr>
                </a:tc>
                <a:tc>
                  <a:txBody>
                    <a:bodyPr/>
                    <a:lstStyle/>
                    <a:p>
                      <a:pPr algn="ctr"/>
                      <a:r>
                        <a:rPr lang="en-US" sz="1400" dirty="0">
                          <a:effectLst/>
                        </a:rPr>
                        <a:t>48.0 </a:t>
                      </a:r>
                      <a:r>
                        <a:rPr lang="en-US" sz="1400" dirty="0" err="1">
                          <a:effectLst/>
                        </a:rPr>
                        <a:t>ms</a:t>
                      </a:r>
                      <a:endParaRPr lang="en-US" sz="1400" dirty="0">
                        <a:effectLst/>
                      </a:endParaRPr>
                    </a:p>
                  </a:txBody>
                  <a:tcPr marL="45720" marR="45720" marT="0" marB="0" anchor="ctr">
                    <a:lnL w="9525" cap="flat" cmpd="sng" algn="ctr">
                      <a:solidFill>
                        <a:srgbClr val="10AC0E"/>
                      </a:solidFill>
                      <a:prstDash val="solid"/>
                      <a:round/>
                      <a:headEnd type="none" w="med" len="med"/>
                      <a:tailEnd type="none" w="med" len="med"/>
                    </a:lnL>
                    <a:lnR w="9525" cap="flat" cmpd="sng" algn="ctr">
                      <a:solidFill>
                        <a:srgbClr val="C8AB0E"/>
                      </a:solidFill>
                      <a:prstDash val="solid"/>
                      <a:round/>
                      <a:headEnd type="none" w="med" len="med"/>
                      <a:tailEnd type="none" w="med" len="med"/>
                    </a:lnR>
                    <a:lnT w="9525" cap="flat" cmpd="sng" algn="ctr">
                      <a:solidFill>
                        <a:srgbClr val="10AC0E"/>
                      </a:solidFill>
                      <a:prstDash val="solid"/>
                      <a:round/>
                      <a:headEnd type="none" w="med" len="med"/>
                      <a:tailEnd type="none" w="med" len="med"/>
                    </a:lnT>
                    <a:lnB w="9525" cap="flat" cmpd="sng" algn="ctr">
                      <a:solidFill>
                        <a:srgbClr val="D8AA0E"/>
                      </a:solidFill>
                      <a:prstDash val="solid"/>
                      <a:round/>
                      <a:headEnd type="none" w="med" len="med"/>
                      <a:tailEnd type="none" w="med" len="med"/>
                    </a:lnB>
                    <a:solidFill>
                      <a:srgbClr val="FFCCCC"/>
                    </a:solidFill>
                  </a:tcPr>
                </a:tc>
                <a:tc>
                  <a:txBody>
                    <a:bodyPr/>
                    <a:lstStyle/>
                    <a:p>
                      <a:pPr algn="ctr"/>
                      <a:r>
                        <a:rPr lang="en-US" sz="1400">
                          <a:effectLst/>
                        </a:rPr>
                        <a:t>4.30E4</a:t>
                      </a:r>
                    </a:p>
                  </a:txBody>
                  <a:tcPr marL="45720" marR="45720" marT="0" marB="0" anchor="ctr">
                    <a:lnL w="9525" cap="flat" cmpd="sng" algn="ctr">
                      <a:solidFill>
                        <a:srgbClr val="C8AB0E"/>
                      </a:solidFill>
                      <a:prstDash val="solid"/>
                      <a:round/>
                      <a:headEnd type="none" w="med" len="med"/>
                      <a:tailEnd type="none" w="med" len="med"/>
                    </a:lnL>
                    <a:lnR w="9525" cap="flat" cmpd="sng" algn="ctr">
                      <a:solidFill>
                        <a:srgbClr val="30AA0E"/>
                      </a:solidFill>
                      <a:prstDash val="solid"/>
                      <a:round/>
                      <a:headEnd type="none" w="med" len="med"/>
                      <a:tailEnd type="none" w="med" len="med"/>
                    </a:lnR>
                    <a:lnT w="9525" cap="flat" cmpd="sng" algn="ctr">
                      <a:solidFill>
                        <a:srgbClr val="C8AB0E"/>
                      </a:solidFill>
                      <a:prstDash val="solid"/>
                      <a:round/>
                      <a:headEnd type="none" w="med" len="med"/>
                      <a:tailEnd type="none" w="med" len="med"/>
                    </a:lnT>
                    <a:lnB w="9525" cap="flat" cmpd="sng" algn="ctr">
                      <a:solidFill>
                        <a:srgbClr val="D8AA0E"/>
                      </a:solidFill>
                      <a:prstDash val="solid"/>
                      <a:round/>
                      <a:headEnd type="none" w="med" len="med"/>
                      <a:tailEnd type="none" w="med" len="med"/>
                    </a:lnB>
                    <a:solidFill>
                      <a:srgbClr val="FFCCCC"/>
                    </a:solidFill>
                  </a:tcPr>
                </a:tc>
                <a:tc>
                  <a:txBody>
                    <a:bodyPr/>
                    <a:lstStyle/>
                    <a:p>
                      <a:pPr algn="ctr"/>
                      <a:r>
                        <a:rPr lang="en-US" sz="1400">
                          <a:effectLst/>
                        </a:rPr>
                        <a:t>9.8</a:t>
                      </a:r>
                    </a:p>
                  </a:txBody>
                  <a:tcPr marL="45720" marR="45720" marT="0" marB="0" anchor="ctr">
                    <a:lnL w="9525" cap="flat" cmpd="sng" algn="ctr">
                      <a:solidFill>
                        <a:srgbClr val="30AA0E"/>
                      </a:solidFill>
                      <a:prstDash val="solid"/>
                      <a:round/>
                      <a:headEnd type="none" w="med" len="med"/>
                      <a:tailEnd type="none" w="med" len="med"/>
                    </a:lnL>
                    <a:lnR w="9525" cap="flat" cmpd="sng" algn="ctr">
                      <a:solidFill>
                        <a:srgbClr val="48AA0E"/>
                      </a:solidFill>
                      <a:prstDash val="solid"/>
                      <a:round/>
                      <a:headEnd type="none" w="med" len="med"/>
                      <a:tailEnd type="none" w="med" len="med"/>
                    </a:lnR>
                    <a:lnT w="9525" cap="flat" cmpd="sng" algn="ctr">
                      <a:solidFill>
                        <a:srgbClr val="30AA0E"/>
                      </a:solidFill>
                      <a:prstDash val="solid"/>
                      <a:round/>
                      <a:headEnd type="none" w="med" len="med"/>
                      <a:tailEnd type="none" w="med" len="med"/>
                    </a:lnT>
                    <a:lnB w="9525" cap="flat" cmpd="sng" algn="ctr">
                      <a:solidFill>
                        <a:srgbClr val="38AB0E"/>
                      </a:solidFill>
                      <a:prstDash val="solid"/>
                      <a:round/>
                      <a:headEnd type="none" w="med" len="med"/>
                      <a:tailEnd type="none" w="med" len="med"/>
                    </a:lnB>
                    <a:solidFill>
                      <a:srgbClr val="FFCCCC"/>
                    </a:solidFill>
                  </a:tcPr>
                </a:tc>
                <a:tc>
                  <a:txBody>
                    <a:bodyPr/>
                    <a:lstStyle/>
                    <a:p>
                      <a:pPr algn="ctr"/>
                      <a:r>
                        <a:rPr lang="en-US" sz="1400" u="sng" dirty="0">
                          <a:solidFill>
                            <a:srgbClr val="333333"/>
                          </a:solidFill>
                          <a:effectLst/>
                          <a:hlinkClick r:id="rId2" tooltip="View all uranium target yields"/>
                        </a:rPr>
                        <a:t>ITW-TM2-UC#18-LP-SIS</a:t>
                      </a:r>
                      <a:endParaRPr lang="en-US" sz="1400" dirty="0">
                        <a:effectLst/>
                      </a:endParaRPr>
                    </a:p>
                  </a:txBody>
                  <a:tcPr marL="45720" marR="45720" marT="0" marB="0" anchor="ctr">
                    <a:lnL w="9525" cap="flat" cmpd="sng" algn="ctr">
                      <a:solidFill>
                        <a:srgbClr val="48AA0E"/>
                      </a:solidFill>
                      <a:prstDash val="solid"/>
                      <a:round/>
                      <a:headEnd type="none" w="med" len="med"/>
                      <a:tailEnd type="none" w="med" len="med"/>
                    </a:lnL>
                    <a:lnR w="9525" cap="flat" cmpd="sng" algn="ctr">
                      <a:solidFill>
                        <a:srgbClr val="40AC0E"/>
                      </a:solidFill>
                      <a:prstDash val="solid"/>
                      <a:round/>
                      <a:headEnd type="none" w="med" len="med"/>
                      <a:tailEnd type="none" w="med" len="med"/>
                    </a:lnR>
                    <a:lnT w="9525" cap="flat" cmpd="sng" algn="ctr">
                      <a:solidFill>
                        <a:srgbClr val="48AA0E"/>
                      </a:solidFill>
                      <a:prstDash val="solid"/>
                      <a:round/>
                      <a:headEnd type="none" w="med" len="med"/>
                      <a:tailEnd type="none" w="med" len="med"/>
                    </a:lnT>
                    <a:lnB w="9525" cap="flat" cmpd="sng" algn="ctr">
                      <a:solidFill>
                        <a:srgbClr val="98AB0E"/>
                      </a:solidFill>
                      <a:prstDash val="solid"/>
                      <a:round/>
                      <a:headEnd type="none" w="med" len="med"/>
                      <a:tailEnd type="none" w="med" len="med"/>
                    </a:lnB>
                    <a:solidFill>
                      <a:srgbClr val="FFCCCC"/>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40AC0E"/>
                      </a:solidFill>
                      <a:prstDash val="solid"/>
                      <a:round/>
                      <a:headEnd type="none" w="med" len="med"/>
                      <a:tailEnd type="none" w="med" len="med"/>
                    </a:lnL>
                    <a:lnR w="9525" cap="flat" cmpd="sng" algn="ctr">
                      <a:solidFill>
                        <a:srgbClr val="A0A90E"/>
                      </a:solidFill>
                      <a:prstDash val="solid"/>
                      <a:round/>
                      <a:headEnd type="none" w="med" len="med"/>
                      <a:tailEnd type="none" w="med" len="med"/>
                    </a:lnR>
                    <a:lnT w="9525" cap="flat" cmpd="sng" algn="ctr">
                      <a:solidFill>
                        <a:srgbClr val="40AC0E"/>
                      </a:solidFill>
                      <a:prstDash val="solid"/>
                      <a:round/>
                      <a:headEnd type="none" w="med" len="med"/>
                      <a:tailEnd type="none" w="med" len="med"/>
                    </a:lnT>
                    <a:lnB w="9525" cap="flat" cmpd="sng" algn="ctr">
                      <a:solidFill>
                        <a:srgbClr val="B8AC0E"/>
                      </a:solidFill>
                      <a:prstDash val="solid"/>
                      <a:round/>
                      <a:headEnd type="none" w="med" len="med"/>
                      <a:tailEnd type="none" w="med" len="med"/>
                    </a:lnB>
                    <a:solidFill>
                      <a:srgbClr val="FFFFFF"/>
                    </a:solidFill>
                  </a:tcPr>
                </a:tc>
                <a:tc>
                  <a:txBody>
                    <a:bodyPr/>
                    <a:lstStyle/>
                    <a:p>
                      <a:pPr algn="ctr"/>
                      <a:endParaRPr lang="en-US" sz="1400">
                        <a:effectLst/>
                      </a:endParaRPr>
                    </a:p>
                  </a:txBody>
                  <a:tcPr marL="45720" marR="45720" marT="0" marB="0" anchor="ctr">
                    <a:lnL w="9525" cap="flat" cmpd="sng" algn="ctr">
                      <a:solidFill>
                        <a:srgbClr val="A0A90E"/>
                      </a:solidFill>
                      <a:prstDash val="solid"/>
                      <a:round/>
                      <a:headEnd type="none" w="med" len="med"/>
                      <a:tailEnd type="none" w="med" len="med"/>
                    </a:lnL>
                    <a:lnR w="9525" cap="flat" cmpd="sng" algn="ctr">
                      <a:solidFill>
                        <a:srgbClr val="A0A90E"/>
                      </a:solidFill>
                      <a:prstDash val="solid"/>
                      <a:round/>
                      <a:headEnd type="none" w="med" len="med"/>
                      <a:tailEnd type="none" w="med" len="med"/>
                    </a:lnR>
                    <a:lnT w="9525" cap="flat" cmpd="sng" algn="ctr">
                      <a:solidFill>
                        <a:srgbClr val="A0A90E"/>
                      </a:solidFill>
                      <a:prstDash val="solid"/>
                      <a:round/>
                      <a:headEnd type="none" w="med" len="med"/>
                      <a:tailEnd type="none" w="med" len="med"/>
                    </a:lnT>
                    <a:lnB w="9525" cap="flat" cmpd="sng" algn="ctr">
                      <a:solidFill>
                        <a:srgbClr val="88AC0E"/>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42559">
                <a:tc>
                  <a:txBody>
                    <a:bodyPr/>
                    <a:lstStyle/>
                    <a:p>
                      <a:pPr algn="ctr"/>
                      <a:r>
                        <a:rPr lang="en-US" sz="1400">
                          <a:effectLst/>
                        </a:rPr>
                        <a:t>2016-11-21</a:t>
                      </a:r>
                    </a:p>
                  </a:txBody>
                  <a:tcPr marL="45720" marR="45720" marT="0" marB="0" anchor="ctr">
                    <a:lnL w="9525" cap="flat" cmpd="sng" algn="ctr">
                      <a:solidFill>
                        <a:srgbClr val="70A60E"/>
                      </a:solidFill>
                      <a:prstDash val="solid"/>
                      <a:round/>
                      <a:headEnd type="none" w="med" len="med"/>
                      <a:tailEnd type="none" w="med" len="med"/>
                    </a:lnL>
                    <a:lnR w="9525" cap="flat" cmpd="sng" algn="ctr">
                      <a:solidFill>
                        <a:srgbClr val="A8AA0E"/>
                      </a:solidFill>
                      <a:prstDash val="solid"/>
                      <a:round/>
                      <a:headEnd type="none" w="med" len="med"/>
                      <a:tailEnd type="none" w="med" len="med"/>
                    </a:lnR>
                    <a:lnT w="9525" cap="flat" cmpd="sng" algn="ctr">
                      <a:solidFill>
                        <a:srgbClr val="70A60E"/>
                      </a:solidFill>
                      <a:prstDash val="solid"/>
                      <a:round/>
                      <a:headEnd type="none" w="med" len="med"/>
                      <a:tailEnd type="none" w="med" len="med"/>
                    </a:lnT>
                    <a:lnB w="9525" cap="flat" cmpd="sng" algn="ctr">
                      <a:solidFill>
                        <a:srgbClr val="D8A70E"/>
                      </a:solidFill>
                      <a:prstDash val="solid"/>
                      <a:round/>
                      <a:headEnd type="none" w="med" len="med"/>
                      <a:tailEnd type="none" w="med" len="med"/>
                    </a:lnB>
                    <a:solidFill>
                      <a:srgbClr val="F6F6F6"/>
                    </a:solidFill>
                  </a:tcPr>
                </a:tc>
                <a:tc>
                  <a:txBody>
                    <a:bodyPr/>
                    <a:lstStyle/>
                    <a:p>
                      <a:pPr algn="ctr"/>
                      <a:r>
                        <a:rPr lang="en-US" sz="1400">
                          <a:effectLst/>
                        </a:rPr>
                        <a:t>Na30g</a:t>
                      </a:r>
                    </a:p>
                  </a:txBody>
                  <a:tcPr marL="45720" marR="45720" marT="0" marB="0" anchor="ctr">
                    <a:lnL w="9525" cap="flat" cmpd="sng" algn="ctr">
                      <a:solidFill>
                        <a:srgbClr val="A8AA0E"/>
                      </a:solidFill>
                      <a:prstDash val="solid"/>
                      <a:round/>
                      <a:headEnd type="none" w="med" len="med"/>
                      <a:tailEnd type="none" w="med" len="med"/>
                    </a:lnL>
                    <a:lnR w="9525" cap="flat" cmpd="sng" algn="ctr">
                      <a:solidFill>
                        <a:srgbClr val="00AA0E"/>
                      </a:solidFill>
                      <a:prstDash val="solid"/>
                      <a:round/>
                      <a:headEnd type="none" w="med" len="med"/>
                      <a:tailEnd type="none" w="med" len="med"/>
                    </a:lnR>
                    <a:lnT w="9525" cap="flat" cmpd="sng" algn="ctr">
                      <a:solidFill>
                        <a:srgbClr val="A8AA0E"/>
                      </a:solidFill>
                      <a:prstDash val="solid"/>
                      <a:round/>
                      <a:headEnd type="none" w="med" len="med"/>
                      <a:tailEnd type="none" w="med" len="med"/>
                    </a:lnT>
                    <a:lnB w="9525" cap="flat" cmpd="sng" algn="ctr">
                      <a:solidFill>
                        <a:srgbClr val="70A90E"/>
                      </a:solidFill>
                      <a:prstDash val="solid"/>
                      <a:round/>
                      <a:headEnd type="none" w="med" len="med"/>
                      <a:tailEnd type="none" w="med" len="med"/>
                    </a:lnB>
                    <a:solidFill>
                      <a:srgbClr val="F6F6F6"/>
                    </a:solidFill>
                  </a:tcPr>
                </a:tc>
                <a:tc>
                  <a:txBody>
                    <a:bodyPr/>
                    <a:lstStyle/>
                    <a:p>
                      <a:pPr algn="ctr"/>
                      <a:r>
                        <a:rPr lang="en-US" sz="1400">
                          <a:effectLst/>
                        </a:rPr>
                        <a:t>30.00</a:t>
                      </a:r>
                    </a:p>
                  </a:txBody>
                  <a:tcPr marL="45720" marR="45720" marT="0" marB="0" anchor="ctr">
                    <a:lnL w="9525" cap="flat" cmpd="sng" algn="ctr">
                      <a:solidFill>
                        <a:srgbClr val="00AA0E"/>
                      </a:solidFill>
                      <a:prstDash val="solid"/>
                      <a:round/>
                      <a:headEnd type="none" w="med" len="med"/>
                      <a:tailEnd type="none" w="med" len="med"/>
                    </a:lnL>
                    <a:lnR w="9525" cap="flat" cmpd="sng" algn="ctr">
                      <a:solidFill>
                        <a:srgbClr val="D8AA0E"/>
                      </a:solidFill>
                      <a:prstDash val="solid"/>
                      <a:round/>
                      <a:headEnd type="none" w="med" len="med"/>
                      <a:tailEnd type="none" w="med" len="med"/>
                    </a:lnR>
                    <a:lnT w="9525" cap="flat" cmpd="sng" algn="ctr">
                      <a:solidFill>
                        <a:srgbClr val="00AA0E"/>
                      </a:solidFill>
                      <a:prstDash val="solid"/>
                      <a:round/>
                      <a:headEnd type="none" w="med" len="med"/>
                      <a:tailEnd type="none" w="med" len="med"/>
                    </a:lnT>
                    <a:lnB w="9525" cap="flat" cmpd="sng" algn="ctr">
                      <a:solidFill>
                        <a:srgbClr val="B0AE0E"/>
                      </a:solidFill>
                      <a:prstDash val="solid"/>
                      <a:round/>
                      <a:headEnd type="none" w="med" len="med"/>
                      <a:tailEnd type="none" w="med" len="med"/>
                    </a:lnB>
                    <a:solidFill>
                      <a:srgbClr val="F6F6F6"/>
                    </a:solidFill>
                  </a:tcPr>
                </a:tc>
                <a:tc>
                  <a:txBody>
                    <a:bodyPr/>
                    <a:lstStyle/>
                    <a:p>
                      <a:pPr algn="ctr"/>
                      <a:r>
                        <a:rPr lang="en-US" sz="1400">
                          <a:effectLst/>
                        </a:rPr>
                        <a:t>48.0 ms</a:t>
                      </a:r>
                    </a:p>
                  </a:txBody>
                  <a:tcPr marL="45720" marR="45720" marT="0" marB="0" anchor="ctr">
                    <a:lnL w="9525" cap="flat" cmpd="sng" algn="ctr">
                      <a:solidFill>
                        <a:srgbClr val="D8AA0E"/>
                      </a:solidFill>
                      <a:prstDash val="solid"/>
                      <a:round/>
                      <a:headEnd type="none" w="med" len="med"/>
                      <a:tailEnd type="none" w="med" len="med"/>
                    </a:lnL>
                    <a:lnR w="9525" cap="flat" cmpd="sng" algn="ctr">
                      <a:solidFill>
                        <a:srgbClr val="D8AA0E"/>
                      </a:solidFill>
                      <a:prstDash val="solid"/>
                      <a:round/>
                      <a:headEnd type="none" w="med" len="med"/>
                      <a:tailEnd type="none" w="med" len="med"/>
                    </a:lnR>
                    <a:lnT w="9525" cap="flat" cmpd="sng" algn="ctr">
                      <a:solidFill>
                        <a:srgbClr val="D8AA0E"/>
                      </a:solidFill>
                      <a:prstDash val="solid"/>
                      <a:round/>
                      <a:headEnd type="none" w="med" len="med"/>
                      <a:tailEnd type="none" w="med" len="med"/>
                    </a:lnT>
                    <a:lnB w="9525" cap="flat" cmpd="sng" algn="ctr">
                      <a:solidFill>
                        <a:srgbClr val="C8AE0E"/>
                      </a:solidFill>
                      <a:prstDash val="solid"/>
                      <a:round/>
                      <a:headEnd type="none" w="med" len="med"/>
                      <a:tailEnd type="none" w="med" len="med"/>
                    </a:lnB>
                    <a:solidFill>
                      <a:srgbClr val="F6F6F6"/>
                    </a:solidFill>
                  </a:tcPr>
                </a:tc>
                <a:tc>
                  <a:txBody>
                    <a:bodyPr/>
                    <a:lstStyle/>
                    <a:p>
                      <a:pPr algn="ctr"/>
                      <a:r>
                        <a:rPr lang="en-US" sz="1400">
                          <a:effectLst/>
                        </a:rPr>
                        <a:t>2.00E3</a:t>
                      </a:r>
                    </a:p>
                  </a:txBody>
                  <a:tcPr marL="45720" marR="45720" marT="0" marB="0" anchor="ctr">
                    <a:lnL w="9525" cap="flat" cmpd="sng" algn="ctr">
                      <a:solidFill>
                        <a:srgbClr val="D8AA0E"/>
                      </a:solidFill>
                      <a:prstDash val="solid"/>
                      <a:round/>
                      <a:headEnd type="none" w="med" len="med"/>
                      <a:tailEnd type="none" w="med" len="med"/>
                    </a:lnL>
                    <a:lnR w="9525" cap="flat" cmpd="sng" algn="ctr">
                      <a:solidFill>
                        <a:srgbClr val="38AB0E"/>
                      </a:solidFill>
                      <a:prstDash val="solid"/>
                      <a:round/>
                      <a:headEnd type="none" w="med" len="med"/>
                      <a:tailEnd type="none" w="med" len="med"/>
                    </a:lnR>
                    <a:lnT w="9525" cap="flat" cmpd="sng" algn="ctr">
                      <a:solidFill>
                        <a:srgbClr val="D8AA0E"/>
                      </a:solidFill>
                      <a:prstDash val="solid"/>
                      <a:round/>
                      <a:headEnd type="none" w="med" len="med"/>
                      <a:tailEnd type="none" w="med" len="med"/>
                    </a:lnT>
                    <a:lnB w="9525" cap="flat" cmpd="sng" algn="ctr">
                      <a:solidFill>
                        <a:srgbClr val="60AD0E"/>
                      </a:solidFill>
                      <a:prstDash val="solid"/>
                      <a:round/>
                      <a:headEnd type="none" w="med" len="med"/>
                      <a:tailEnd type="none" w="med" len="med"/>
                    </a:lnB>
                    <a:solidFill>
                      <a:srgbClr val="F6F6F6"/>
                    </a:solidFill>
                  </a:tcPr>
                </a:tc>
                <a:tc>
                  <a:txBody>
                    <a:bodyPr/>
                    <a:lstStyle/>
                    <a:p>
                      <a:pPr algn="ctr"/>
                      <a:r>
                        <a:rPr lang="en-US" sz="1400">
                          <a:effectLst/>
                        </a:rPr>
                        <a:t>60</a:t>
                      </a:r>
                    </a:p>
                  </a:txBody>
                  <a:tcPr marL="45720" marR="45720" marT="0" marB="0" anchor="ctr">
                    <a:lnL w="9525" cap="flat" cmpd="sng" algn="ctr">
                      <a:solidFill>
                        <a:srgbClr val="38AB0E"/>
                      </a:solidFill>
                      <a:prstDash val="solid"/>
                      <a:round/>
                      <a:headEnd type="none" w="med" len="med"/>
                      <a:tailEnd type="none" w="med" len="med"/>
                    </a:lnL>
                    <a:lnR w="9525" cap="flat" cmpd="sng" algn="ctr">
                      <a:solidFill>
                        <a:srgbClr val="98AB0E"/>
                      </a:solidFill>
                      <a:prstDash val="solid"/>
                      <a:round/>
                      <a:headEnd type="none" w="med" len="med"/>
                      <a:tailEnd type="none" w="med" len="med"/>
                    </a:lnR>
                    <a:lnT w="9525" cap="flat" cmpd="sng" algn="ctr">
                      <a:solidFill>
                        <a:srgbClr val="38AB0E"/>
                      </a:solidFill>
                      <a:prstDash val="solid"/>
                      <a:round/>
                      <a:headEnd type="none" w="med" len="med"/>
                      <a:tailEnd type="none" w="med" len="med"/>
                    </a:lnT>
                    <a:lnB w="9525" cap="flat" cmpd="sng" algn="ctr">
                      <a:solidFill>
                        <a:srgbClr val="E8AC0E"/>
                      </a:solidFill>
                      <a:prstDash val="solid"/>
                      <a:round/>
                      <a:headEnd type="none" w="med" len="med"/>
                      <a:tailEnd type="none" w="med" len="med"/>
                    </a:lnB>
                    <a:solidFill>
                      <a:srgbClr val="F6F6F6"/>
                    </a:solidFill>
                  </a:tcPr>
                </a:tc>
                <a:tc>
                  <a:txBody>
                    <a:bodyPr/>
                    <a:lstStyle/>
                    <a:p>
                      <a:pPr algn="ctr"/>
                      <a:r>
                        <a:rPr lang="en-US" sz="1400" u="sng">
                          <a:solidFill>
                            <a:srgbClr val="333333"/>
                          </a:solidFill>
                          <a:effectLst/>
                          <a:hlinkClick r:id="rId4" tooltip="View all tantalum target yields"/>
                        </a:rPr>
                        <a:t>ITE-TM4-Ta#50-LP-SIS</a:t>
                      </a:r>
                      <a:endParaRPr lang="en-US" sz="1400">
                        <a:effectLst/>
                      </a:endParaRPr>
                    </a:p>
                  </a:txBody>
                  <a:tcPr marL="45720" marR="45720" marT="0" marB="0" anchor="ctr">
                    <a:lnL w="9525" cap="flat" cmpd="sng" algn="ctr">
                      <a:solidFill>
                        <a:srgbClr val="98AB0E"/>
                      </a:solidFill>
                      <a:prstDash val="solid"/>
                      <a:round/>
                      <a:headEnd type="none" w="med" len="med"/>
                      <a:tailEnd type="none" w="med" len="med"/>
                    </a:lnL>
                    <a:lnR w="9525" cap="flat" cmpd="sng" algn="ctr">
                      <a:solidFill>
                        <a:srgbClr val="B8AC0E"/>
                      </a:solidFill>
                      <a:prstDash val="solid"/>
                      <a:round/>
                      <a:headEnd type="none" w="med" len="med"/>
                      <a:tailEnd type="none" w="med" len="med"/>
                    </a:lnR>
                    <a:lnT w="9525" cap="flat" cmpd="sng" algn="ctr">
                      <a:solidFill>
                        <a:srgbClr val="98AB0E"/>
                      </a:solidFill>
                      <a:prstDash val="solid"/>
                      <a:round/>
                      <a:headEnd type="none" w="med" len="med"/>
                      <a:tailEnd type="none" w="med" len="med"/>
                    </a:lnT>
                    <a:lnB w="9525" cap="flat" cmpd="sng" algn="ctr">
                      <a:solidFill>
                        <a:srgbClr val="A8AD0E"/>
                      </a:solidFill>
                      <a:prstDash val="solid"/>
                      <a:round/>
                      <a:headEnd type="none" w="med" len="med"/>
                      <a:tailEnd type="none" w="med" len="med"/>
                    </a:lnB>
                    <a:solidFill>
                      <a:srgbClr val="F6F6F6"/>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B8AC0E"/>
                      </a:solidFill>
                      <a:prstDash val="solid"/>
                      <a:round/>
                      <a:headEnd type="none" w="med" len="med"/>
                      <a:tailEnd type="none" w="med" len="med"/>
                    </a:lnL>
                    <a:lnR w="9525" cap="flat" cmpd="sng" algn="ctr">
                      <a:solidFill>
                        <a:srgbClr val="88AC0E"/>
                      </a:solidFill>
                      <a:prstDash val="solid"/>
                      <a:round/>
                      <a:headEnd type="none" w="med" len="med"/>
                      <a:tailEnd type="none" w="med" len="med"/>
                    </a:lnR>
                    <a:lnT w="9525" cap="flat" cmpd="sng" algn="ctr">
                      <a:solidFill>
                        <a:srgbClr val="B8AC0E"/>
                      </a:solidFill>
                      <a:prstDash val="solid"/>
                      <a:round/>
                      <a:headEnd type="none" w="med" len="med"/>
                      <a:tailEnd type="none" w="med" len="med"/>
                    </a:lnT>
                    <a:lnB w="9525" cap="flat" cmpd="sng" algn="ctr">
                      <a:solidFill>
                        <a:srgbClr val="98AE0E"/>
                      </a:solidFill>
                      <a:prstDash val="solid"/>
                      <a:round/>
                      <a:headEnd type="none" w="med" len="med"/>
                      <a:tailEnd type="none" w="med" len="med"/>
                    </a:lnB>
                    <a:solidFill>
                      <a:srgbClr val="F6F6F6"/>
                    </a:solidFill>
                  </a:tcPr>
                </a:tc>
                <a:tc>
                  <a:txBody>
                    <a:bodyPr/>
                    <a:lstStyle/>
                    <a:p>
                      <a:pPr algn="ctr"/>
                      <a:r>
                        <a:rPr lang="en-US" sz="1400">
                          <a:effectLst/>
                        </a:rPr>
                        <a:t>rot. proton beam</a:t>
                      </a:r>
                    </a:p>
                  </a:txBody>
                  <a:tcPr marL="45720" marR="45720" marT="0" marB="0" anchor="ctr">
                    <a:lnL w="9525" cap="flat" cmpd="sng" algn="ctr">
                      <a:solidFill>
                        <a:srgbClr val="88AC0E"/>
                      </a:solidFill>
                      <a:prstDash val="solid"/>
                      <a:round/>
                      <a:headEnd type="none" w="med" len="med"/>
                      <a:tailEnd type="none" w="med" len="med"/>
                    </a:lnL>
                    <a:lnR w="9525" cap="flat" cmpd="sng" algn="ctr">
                      <a:solidFill>
                        <a:srgbClr val="88AC0E"/>
                      </a:solidFill>
                      <a:prstDash val="solid"/>
                      <a:round/>
                      <a:headEnd type="none" w="med" len="med"/>
                      <a:tailEnd type="none" w="med" len="med"/>
                    </a:lnR>
                    <a:lnT w="9525" cap="flat" cmpd="sng" algn="ctr">
                      <a:solidFill>
                        <a:srgbClr val="88AC0E"/>
                      </a:solidFill>
                      <a:prstDash val="solid"/>
                      <a:round/>
                      <a:headEnd type="none" w="med" len="med"/>
                      <a:tailEnd type="none" w="med" len="med"/>
                    </a:lnT>
                    <a:lnB w="9525" cap="flat" cmpd="sng" algn="ctr">
                      <a:solidFill>
                        <a:srgbClr val="D0AC0E"/>
                      </a:solidFill>
                      <a:prstDash val="solid"/>
                      <a:round/>
                      <a:headEnd type="none" w="med" len="med"/>
                      <a:tailEnd type="none" w="med" len="med"/>
                    </a:lnB>
                    <a:solidFill>
                      <a:srgbClr val="F6F6F6"/>
                    </a:solidFill>
                  </a:tcPr>
                </a:tc>
                <a:extLst>
                  <a:ext uri="{0D108BD9-81ED-4DB2-BD59-A6C34878D82A}">
                    <a16:rowId xmlns:a16="http://schemas.microsoft.com/office/drawing/2014/main" val="10002"/>
                  </a:ext>
                </a:extLst>
              </a:tr>
              <a:tr h="242559">
                <a:tc>
                  <a:txBody>
                    <a:bodyPr/>
                    <a:lstStyle/>
                    <a:p>
                      <a:pPr algn="ctr"/>
                      <a:r>
                        <a:rPr lang="en-US" sz="1400">
                          <a:effectLst/>
                        </a:rPr>
                        <a:t>2016-09-07</a:t>
                      </a:r>
                    </a:p>
                  </a:txBody>
                  <a:tcPr marL="45720" marR="45720" marT="0" marB="0" anchor="ctr">
                    <a:lnL w="9525" cap="flat" cmpd="sng" algn="ctr">
                      <a:solidFill>
                        <a:srgbClr val="D8A70E"/>
                      </a:solidFill>
                      <a:prstDash val="solid"/>
                      <a:round/>
                      <a:headEnd type="none" w="med" len="med"/>
                      <a:tailEnd type="none" w="med" len="med"/>
                    </a:lnL>
                    <a:lnR w="9525" cap="flat" cmpd="sng" algn="ctr">
                      <a:solidFill>
                        <a:srgbClr val="70A90E"/>
                      </a:solidFill>
                      <a:prstDash val="solid"/>
                      <a:round/>
                      <a:headEnd type="none" w="med" len="med"/>
                      <a:tailEnd type="none" w="med" len="med"/>
                    </a:lnR>
                    <a:lnT w="9525" cap="flat" cmpd="sng" algn="ctr">
                      <a:solidFill>
                        <a:srgbClr val="D8A70E"/>
                      </a:solidFill>
                      <a:prstDash val="solid"/>
                      <a:round/>
                      <a:headEnd type="none" w="med" len="med"/>
                      <a:tailEnd type="none" w="med" len="med"/>
                    </a:lnT>
                    <a:lnB w="9525" cap="flat" cmpd="sng" algn="ctr">
                      <a:solidFill>
                        <a:srgbClr val="E8A60E"/>
                      </a:solidFill>
                      <a:prstDash val="solid"/>
                      <a:round/>
                      <a:headEnd type="none" w="med" len="med"/>
                      <a:tailEnd type="none" w="med" len="med"/>
                    </a:lnB>
                    <a:solidFill>
                      <a:srgbClr val="FFFFFF"/>
                    </a:solidFill>
                  </a:tcPr>
                </a:tc>
                <a:tc>
                  <a:txBody>
                    <a:bodyPr/>
                    <a:lstStyle/>
                    <a:p>
                      <a:pPr algn="ctr"/>
                      <a:r>
                        <a:rPr lang="en-US" sz="1400">
                          <a:effectLst/>
                        </a:rPr>
                        <a:t>Na30g</a:t>
                      </a:r>
                    </a:p>
                  </a:txBody>
                  <a:tcPr marL="45720" marR="45720" marT="0" marB="0" anchor="ctr">
                    <a:lnL w="9525" cap="flat" cmpd="sng" algn="ctr">
                      <a:solidFill>
                        <a:srgbClr val="70A90E"/>
                      </a:solidFill>
                      <a:prstDash val="solid"/>
                      <a:round/>
                      <a:headEnd type="none" w="med" len="med"/>
                      <a:tailEnd type="none" w="med" len="med"/>
                    </a:lnL>
                    <a:lnR w="9525" cap="flat" cmpd="sng" algn="ctr">
                      <a:solidFill>
                        <a:srgbClr val="B0AE0E"/>
                      </a:solidFill>
                      <a:prstDash val="solid"/>
                      <a:round/>
                      <a:headEnd type="none" w="med" len="med"/>
                      <a:tailEnd type="none" w="med" len="med"/>
                    </a:lnR>
                    <a:lnT w="9525" cap="flat" cmpd="sng" algn="ctr">
                      <a:solidFill>
                        <a:srgbClr val="70A90E"/>
                      </a:solidFill>
                      <a:prstDash val="solid"/>
                      <a:round/>
                      <a:headEnd type="none" w="med" len="med"/>
                      <a:tailEnd type="none" w="med" len="med"/>
                    </a:lnT>
                    <a:lnB w="9525" cap="flat" cmpd="sng" algn="ctr">
                      <a:solidFill>
                        <a:srgbClr val="18AD0E"/>
                      </a:solidFill>
                      <a:prstDash val="solid"/>
                      <a:round/>
                      <a:headEnd type="none" w="med" len="med"/>
                      <a:tailEnd type="none" w="med" len="med"/>
                    </a:lnB>
                    <a:solidFill>
                      <a:srgbClr val="FFFFFF"/>
                    </a:solidFill>
                  </a:tcPr>
                </a:tc>
                <a:tc>
                  <a:txBody>
                    <a:bodyPr/>
                    <a:lstStyle/>
                    <a:p>
                      <a:pPr algn="ctr"/>
                      <a:r>
                        <a:rPr lang="en-US" sz="1400">
                          <a:effectLst/>
                        </a:rPr>
                        <a:t>30.00</a:t>
                      </a:r>
                    </a:p>
                  </a:txBody>
                  <a:tcPr marL="45720" marR="45720" marT="0" marB="0" anchor="ctr">
                    <a:lnL w="9525" cap="flat" cmpd="sng" algn="ctr">
                      <a:solidFill>
                        <a:srgbClr val="B0AE0E"/>
                      </a:solidFill>
                      <a:prstDash val="solid"/>
                      <a:round/>
                      <a:headEnd type="none" w="med" len="med"/>
                      <a:tailEnd type="none" w="med" len="med"/>
                    </a:lnL>
                    <a:lnR w="9525" cap="flat" cmpd="sng" algn="ctr">
                      <a:solidFill>
                        <a:srgbClr val="C8AE0E"/>
                      </a:solidFill>
                      <a:prstDash val="solid"/>
                      <a:round/>
                      <a:headEnd type="none" w="med" len="med"/>
                      <a:tailEnd type="none" w="med" len="med"/>
                    </a:lnR>
                    <a:lnT w="9525" cap="flat" cmpd="sng" algn="ctr">
                      <a:solidFill>
                        <a:srgbClr val="B0AE0E"/>
                      </a:solidFill>
                      <a:prstDash val="solid"/>
                      <a:round/>
                      <a:headEnd type="none" w="med" len="med"/>
                      <a:tailEnd type="none" w="med" len="med"/>
                    </a:lnT>
                    <a:lnB w="9525" cap="flat" cmpd="sng" algn="ctr">
                      <a:solidFill>
                        <a:srgbClr val="18AD0E"/>
                      </a:solidFill>
                      <a:prstDash val="solid"/>
                      <a:round/>
                      <a:headEnd type="none" w="med" len="med"/>
                      <a:tailEnd type="none" w="med" len="med"/>
                    </a:lnB>
                    <a:solidFill>
                      <a:srgbClr val="FFFFFF"/>
                    </a:solidFill>
                  </a:tcPr>
                </a:tc>
                <a:tc>
                  <a:txBody>
                    <a:bodyPr/>
                    <a:lstStyle/>
                    <a:p>
                      <a:pPr algn="ctr"/>
                      <a:r>
                        <a:rPr lang="en-US" sz="1400">
                          <a:effectLst/>
                        </a:rPr>
                        <a:t>48.0 ms</a:t>
                      </a:r>
                    </a:p>
                  </a:txBody>
                  <a:tcPr marL="45720" marR="45720" marT="0" marB="0" anchor="ctr">
                    <a:lnL w="9525" cap="flat" cmpd="sng" algn="ctr">
                      <a:solidFill>
                        <a:srgbClr val="C8AE0E"/>
                      </a:solidFill>
                      <a:prstDash val="solid"/>
                      <a:round/>
                      <a:headEnd type="none" w="med" len="med"/>
                      <a:tailEnd type="none" w="med" len="med"/>
                    </a:lnL>
                    <a:lnR w="9525" cap="flat" cmpd="sng" algn="ctr">
                      <a:solidFill>
                        <a:srgbClr val="60AD0E"/>
                      </a:solidFill>
                      <a:prstDash val="solid"/>
                      <a:round/>
                      <a:headEnd type="none" w="med" len="med"/>
                      <a:tailEnd type="none" w="med" len="med"/>
                    </a:lnR>
                    <a:lnT w="9525" cap="flat" cmpd="sng" algn="ctr">
                      <a:solidFill>
                        <a:srgbClr val="C8AE0E"/>
                      </a:solidFill>
                      <a:prstDash val="solid"/>
                      <a:round/>
                      <a:headEnd type="none" w="med" len="med"/>
                      <a:tailEnd type="none" w="med" len="med"/>
                    </a:lnT>
                    <a:lnB w="9525" cap="flat" cmpd="sng" algn="ctr">
                      <a:solidFill>
                        <a:srgbClr val="E8AC0E"/>
                      </a:solidFill>
                      <a:prstDash val="solid"/>
                      <a:round/>
                      <a:headEnd type="none" w="med" len="med"/>
                      <a:tailEnd type="none" w="med" len="med"/>
                    </a:lnB>
                    <a:solidFill>
                      <a:srgbClr val="FFFFFF"/>
                    </a:solidFill>
                  </a:tcPr>
                </a:tc>
                <a:tc>
                  <a:txBody>
                    <a:bodyPr/>
                    <a:lstStyle/>
                    <a:p>
                      <a:pPr algn="ctr"/>
                      <a:r>
                        <a:rPr lang="en-US" sz="1400">
                          <a:effectLst/>
                        </a:rPr>
                        <a:t>3.00E3</a:t>
                      </a:r>
                    </a:p>
                  </a:txBody>
                  <a:tcPr marL="45720" marR="45720" marT="0" marB="0" anchor="ctr">
                    <a:lnL w="9525" cap="flat" cmpd="sng" algn="ctr">
                      <a:solidFill>
                        <a:srgbClr val="60AD0E"/>
                      </a:solidFill>
                      <a:prstDash val="solid"/>
                      <a:round/>
                      <a:headEnd type="none" w="med" len="med"/>
                      <a:tailEnd type="none" w="med" len="med"/>
                    </a:lnL>
                    <a:lnR w="9525" cap="flat" cmpd="sng" algn="ctr">
                      <a:solidFill>
                        <a:srgbClr val="E8AC0E"/>
                      </a:solidFill>
                      <a:prstDash val="solid"/>
                      <a:round/>
                      <a:headEnd type="none" w="med" len="med"/>
                      <a:tailEnd type="none" w="med" len="med"/>
                    </a:lnR>
                    <a:lnT w="9525" cap="flat" cmpd="sng" algn="ctr">
                      <a:solidFill>
                        <a:srgbClr val="60AD0E"/>
                      </a:solidFill>
                      <a:prstDash val="solid"/>
                      <a:round/>
                      <a:headEnd type="none" w="med" len="med"/>
                      <a:tailEnd type="none" w="med" len="med"/>
                    </a:lnT>
                    <a:lnB w="9525" cap="flat" cmpd="sng" algn="ctr">
                      <a:solidFill>
                        <a:srgbClr val="88AF0E"/>
                      </a:solidFill>
                      <a:prstDash val="solid"/>
                      <a:round/>
                      <a:headEnd type="none" w="med" len="med"/>
                      <a:tailEnd type="none" w="med" len="med"/>
                    </a:lnB>
                    <a:solidFill>
                      <a:srgbClr val="FFFFFF"/>
                    </a:solidFill>
                  </a:tcPr>
                </a:tc>
                <a:tc>
                  <a:txBody>
                    <a:bodyPr/>
                    <a:lstStyle/>
                    <a:p>
                      <a:pPr algn="ctr"/>
                      <a:r>
                        <a:rPr lang="en-US" sz="1400">
                          <a:effectLst/>
                        </a:rPr>
                        <a:t>60</a:t>
                      </a:r>
                    </a:p>
                  </a:txBody>
                  <a:tcPr marL="45720" marR="45720" marT="0" marB="0" anchor="ctr">
                    <a:lnL w="9525" cap="flat" cmpd="sng" algn="ctr">
                      <a:solidFill>
                        <a:srgbClr val="E8AC0E"/>
                      </a:solidFill>
                      <a:prstDash val="solid"/>
                      <a:round/>
                      <a:headEnd type="none" w="med" len="med"/>
                      <a:tailEnd type="none" w="med" len="med"/>
                    </a:lnL>
                    <a:lnR w="9525" cap="flat" cmpd="sng" algn="ctr">
                      <a:solidFill>
                        <a:srgbClr val="A8AD0E"/>
                      </a:solidFill>
                      <a:prstDash val="solid"/>
                      <a:round/>
                      <a:headEnd type="none" w="med" len="med"/>
                      <a:tailEnd type="none" w="med" len="med"/>
                    </a:lnR>
                    <a:lnT w="9525" cap="flat" cmpd="sng" algn="ctr">
                      <a:solidFill>
                        <a:srgbClr val="E8AC0E"/>
                      </a:solidFill>
                      <a:prstDash val="solid"/>
                      <a:round/>
                      <a:headEnd type="none" w="med" len="med"/>
                      <a:tailEnd type="none" w="med" len="med"/>
                    </a:lnT>
                    <a:lnB w="9525" cap="flat" cmpd="sng" algn="ctr">
                      <a:solidFill>
                        <a:srgbClr val="C0B00E"/>
                      </a:solidFill>
                      <a:prstDash val="solid"/>
                      <a:round/>
                      <a:headEnd type="none" w="med" len="med"/>
                      <a:tailEnd type="none" w="med" len="med"/>
                    </a:lnB>
                    <a:solidFill>
                      <a:srgbClr val="FFFFFF"/>
                    </a:solidFill>
                  </a:tcPr>
                </a:tc>
                <a:tc>
                  <a:txBody>
                    <a:bodyPr/>
                    <a:lstStyle/>
                    <a:p>
                      <a:pPr algn="ctr"/>
                      <a:r>
                        <a:rPr lang="en-US" sz="1400" u="sng">
                          <a:solidFill>
                            <a:srgbClr val="333333"/>
                          </a:solidFill>
                          <a:effectLst/>
                          <a:hlinkClick r:id="rId4" tooltip="View all tantalum target yields"/>
                        </a:rPr>
                        <a:t>ITW-TM2-Ta#49-HP-SIS</a:t>
                      </a:r>
                      <a:endParaRPr lang="en-US" sz="1400">
                        <a:effectLst/>
                      </a:endParaRPr>
                    </a:p>
                  </a:txBody>
                  <a:tcPr marL="45720" marR="45720" marT="0" marB="0" anchor="ctr">
                    <a:lnL w="9525" cap="flat" cmpd="sng" algn="ctr">
                      <a:solidFill>
                        <a:srgbClr val="A8AD0E"/>
                      </a:solidFill>
                      <a:prstDash val="solid"/>
                      <a:round/>
                      <a:headEnd type="none" w="med" len="med"/>
                      <a:tailEnd type="none" w="med" len="med"/>
                    </a:lnL>
                    <a:lnR w="9525" cap="flat" cmpd="sng" algn="ctr">
                      <a:solidFill>
                        <a:srgbClr val="98AE0E"/>
                      </a:solidFill>
                      <a:prstDash val="solid"/>
                      <a:round/>
                      <a:headEnd type="none" w="med" len="med"/>
                      <a:tailEnd type="none" w="med" len="med"/>
                    </a:lnR>
                    <a:lnT w="9525" cap="flat" cmpd="sng" algn="ctr">
                      <a:solidFill>
                        <a:srgbClr val="A8AD0E"/>
                      </a:solidFill>
                      <a:prstDash val="solid"/>
                      <a:round/>
                      <a:headEnd type="none" w="med" len="med"/>
                      <a:tailEnd type="none" w="med" len="med"/>
                    </a:lnT>
                    <a:lnB w="9525" cap="flat" cmpd="sng" algn="ctr">
                      <a:solidFill>
                        <a:srgbClr val="18B00E"/>
                      </a:solidFill>
                      <a:prstDash val="solid"/>
                      <a:round/>
                      <a:headEnd type="none" w="med" len="med"/>
                      <a:tailEnd type="none" w="med" len="med"/>
                    </a:lnB>
                    <a:solidFill>
                      <a:srgbClr val="FFFFFF"/>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98AE0E"/>
                      </a:solidFill>
                      <a:prstDash val="solid"/>
                      <a:round/>
                      <a:headEnd type="none" w="med" len="med"/>
                      <a:tailEnd type="none" w="med" len="med"/>
                    </a:lnL>
                    <a:lnR w="9525" cap="flat" cmpd="sng" algn="ctr">
                      <a:solidFill>
                        <a:srgbClr val="D0AC0E"/>
                      </a:solidFill>
                      <a:prstDash val="solid"/>
                      <a:round/>
                      <a:headEnd type="none" w="med" len="med"/>
                      <a:tailEnd type="none" w="med" len="med"/>
                    </a:lnR>
                    <a:lnT w="9525" cap="flat" cmpd="sng" algn="ctr">
                      <a:solidFill>
                        <a:srgbClr val="98AE0E"/>
                      </a:solidFill>
                      <a:prstDash val="solid"/>
                      <a:round/>
                      <a:headEnd type="none" w="med" len="med"/>
                      <a:tailEnd type="none" w="med" len="med"/>
                    </a:lnT>
                    <a:lnB w="9525" cap="flat" cmpd="sng" algn="ctr">
                      <a:solidFill>
                        <a:srgbClr val="E8AF0E"/>
                      </a:solidFill>
                      <a:prstDash val="solid"/>
                      <a:round/>
                      <a:headEnd type="none" w="med" len="med"/>
                      <a:tailEnd type="none" w="med" len="med"/>
                    </a:lnB>
                    <a:solidFill>
                      <a:srgbClr val="FFFFFF"/>
                    </a:solidFill>
                  </a:tcPr>
                </a:tc>
                <a:tc>
                  <a:txBody>
                    <a:bodyPr/>
                    <a:lstStyle/>
                    <a:p>
                      <a:pPr algn="ctr"/>
                      <a:endParaRPr lang="en-US" sz="1400">
                        <a:effectLst/>
                      </a:endParaRPr>
                    </a:p>
                  </a:txBody>
                  <a:tcPr marL="45720" marR="45720" marT="0" marB="0" anchor="ctr">
                    <a:lnL w="9525" cap="flat" cmpd="sng" algn="ctr">
                      <a:solidFill>
                        <a:srgbClr val="D0AC0E"/>
                      </a:solidFill>
                      <a:prstDash val="solid"/>
                      <a:round/>
                      <a:headEnd type="none" w="med" len="med"/>
                      <a:tailEnd type="none" w="med" len="med"/>
                    </a:lnL>
                    <a:lnR w="9525" cap="flat" cmpd="sng" algn="ctr">
                      <a:solidFill>
                        <a:srgbClr val="D0AC0E"/>
                      </a:solidFill>
                      <a:prstDash val="solid"/>
                      <a:round/>
                      <a:headEnd type="none" w="med" len="med"/>
                      <a:tailEnd type="none" w="med" len="med"/>
                    </a:lnR>
                    <a:lnT w="9525" cap="flat" cmpd="sng" algn="ctr">
                      <a:solidFill>
                        <a:srgbClr val="D0AC0E"/>
                      </a:solidFill>
                      <a:prstDash val="solid"/>
                      <a:round/>
                      <a:headEnd type="none" w="med" len="med"/>
                      <a:tailEnd type="none" w="med" len="med"/>
                    </a:lnT>
                    <a:lnB w="9525" cap="flat" cmpd="sng" algn="ctr">
                      <a:solidFill>
                        <a:srgbClr val="B0B10E"/>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42559">
                <a:tc>
                  <a:txBody>
                    <a:bodyPr/>
                    <a:lstStyle/>
                    <a:p>
                      <a:pPr algn="ctr"/>
                      <a:r>
                        <a:rPr lang="en-US" sz="1400" dirty="0">
                          <a:effectLst/>
                        </a:rPr>
                        <a:t>2015-05-28</a:t>
                      </a:r>
                    </a:p>
                  </a:txBody>
                  <a:tcPr marL="45720" marR="45720" marT="0" marB="0" anchor="ctr">
                    <a:lnL w="9525" cap="flat" cmpd="sng" algn="ctr">
                      <a:solidFill>
                        <a:srgbClr val="E8A60E"/>
                      </a:solidFill>
                      <a:prstDash val="solid"/>
                      <a:round/>
                      <a:headEnd type="none" w="med" len="med"/>
                      <a:tailEnd type="none" w="med" len="med"/>
                    </a:lnL>
                    <a:lnR w="9525" cap="flat" cmpd="sng" algn="ctr">
                      <a:solidFill>
                        <a:srgbClr val="18AD0E"/>
                      </a:solidFill>
                      <a:prstDash val="solid"/>
                      <a:round/>
                      <a:headEnd type="none" w="med" len="med"/>
                      <a:tailEnd type="none" w="med" len="med"/>
                    </a:lnR>
                    <a:lnT w="9525" cap="flat" cmpd="sng" algn="ctr">
                      <a:solidFill>
                        <a:srgbClr val="E8A60E"/>
                      </a:solidFill>
                      <a:prstDash val="solid"/>
                      <a:round/>
                      <a:headEnd type="none" w="med" len="med"/>
                      <a:tailEnd type="none" w="med" len="med"/>
                    </a:lnT>
                    <a:lnB w="9525" cap="flat" cmpd="sng" algn="ctr">
                      <a:solidFill>
                        <a:srgbClr val="E0AE0E"/>
                      </a:solidFill>
                      <a:prstDash val="solid"/>
                      <a:round/>
                      <a:headEnd type="none" w="med" len="med"/>
                      <a:tailEnd type="none" w="med" len="med"/>
                    </a:lnB>
                    <a:solidFill>
                      <a:schemeClr val="accent4">
                        <a:lumMod val="20000"/>
                        <a:lumOff val="80000"/>
                      </a:schemeClr>
                    </a:solidFill>
                  </a:tcPr>
                </a:tc>
                <a:tc>
                  <a:txBody>
                    <a:bodyPr/>
                    <a:lstStyle/>
                    <a:p>
                      <a:pPr algn="ctr"/>
                      <a:r>
                        <a:rPr lang="en-US" sz="1400">
                          <a:effectLst/>
                        </a:rPr>
                        <a:t>Na30g</a:t>
                      </a:r>
                    </a:p>
                  </a:txBody>
                  <a:tcPr marL="45720" marR="45720" marT="0" marB="0" anchor="ctr">
                    <a:lnL w="9525" cap="flat" cmpd="sng" algn="ctr">
                      <a:solidFill>
                        <a:srgbClr val="18AD0E"/>
                      </a:solidFill>
                      <a:prstDash val="solid"/>
                      <a:round/>
                      <a:headEnd type="none" w="med" len="med"/>
                      <a:tailEnd type="none" w="med" len="med"/>
                    </a:lnL>
                    <a:lnR w="9525" cap="flat" cmpd="sng" algn="ctr">
                      <a:solidFill>
                        <a:srgbClr val="18AD0E"/>
                      </a:solidFill>
                      <a:prstDash val="solid"/>
                      <a:round/>
                      <a:headEnd type="none" w="med" len="med"/>
                      <a:tailEnd type="none" w="med" len="med"/>
                    </a:lnR>
                    <a:lnT w="9525" cap="flat" cmpd="sng" algn="ctr">
                      <a:solidFill>
                        <a:srgbClr val="18AD0E"/>
                      </a:solidFill>
                      <a:prstDash val="solid"/>
                      <a:round/>
                      <a:headEnd type="none" w="med" len="med"/>
                      <a:tailEnd type="none" w="med" len="med"/>
                    </a:lnT>
                    <a:lnB w="9525" cap="flat" cmpd="sng" algn="ctr">
                      <a:solidFill>
                        <a:srgbClr val="80B10E"/>
                      </a:solidFill>
                      <a:prstDash val="solid"/>
                      <a:round/>
                      <a:headEnd type="none" w="med" len="med"/>
                      <a:tailEnd type="none" w="med" len="med"/>
                    </a:lnB>
                    <a:solidFill>
                      <a:schemeClr val="accent4">
                        <a:lumMod val="20000"/>
                        <a:lumOff val="80000"/>
                      </a:schemeClr>
                    </a:solidFill>
                  </a:tcPr>
                </a:tc>
                <a:tc>
                  <a:txBody>
                    <a:bodyPr/>
                    <a:lstStyle/>
                    <a:p>
                      <a:pPr algn="ctr"/>
                      <a:r>
                        <a:rPr lang="en-US" sz="1400">
                          <a:effectLst/>
                        </a:rPr>
                        <a:t>30.00</a:t>
                      </a:r>
                    </a:p>
                  </a:txBody>
                  <a:tcPr marL="45720" marR="45720" marT="0" marB="0" anchor="ctr">
                    <a:lnL w="9525" cap="flat" cmpd="sng" algn="ctr">
                      <a:solidFill>
                        <a:srgbClr val="18AD0E"/>
                      </a:solidFill>
                      <a:prstDash val="solid"/>
                      <a:round/>
                      <a:headEnd type="none" w="med" len="med"/>
                      <a:tailEnd type="none" w="med" len="med"/>
                    </a:lnL>
                    <a:lnR w="9525" cap="flat" cmpd="sng" algn="ctr">
                      <a:solidFill>
                        <a:srgbClr val="E8AC0E"/>
                      </a:solidFill>
                      <a:prstDash val="solid"/>
                      <a:round/>
                      <a:headEnd type="none" w="med" len="med"/>
                      <a:tailEnd type="none" w="med" len="med"/>
                    </a:lnR>
                    <a:lnT w="9525" cap="flat" cmpd="sng" algn="ctr">
                      <a:solidFill>
                        <a:srgbClr val="18AD0E"/>
                      </a:solidFill>
                      <a:prstDash val="solid"/>
                      <a:round/>
                      <a:headEnd type="none" w="med" len="med"/>
                      <a:tailEnd type="none" w="med" len="med"/>
                    </a:lnT>
                    <a:lnB w="9525" cap="flat" cmpd="sng" algn="ctr">
                      <a:solidFill>
                        <a:srgbClr val="80B10E"/>
                      </a:solidFill>
                      <a:prstDash val="solid"/>
                      <a:round/>
                      <a:headEnd type="none" w="med" len="med"/>
                      <a:tailEnd type="none" w="med" len="med"/>
                    </a:lnB>
                    <a:solidFill>
                      <a:schemeClr val="accent4">
                        <a:lumMod val="20000"/>
                        <a:lumOff val="80000"/>
                      </a:schemeClr>
                    </a:solidFill>
                  </a:tcPr>
                </a:tc>
                <a:tc>
                  <a:txBody>
                    <a:bodyPr/>
                    <a:lstStyle/>
                    <a:p>
                      <a:pPr algn="ctr"/>
                      <a:r>
                        <a:rPr lang="en-US" sz="1400">
                          <a:effectLst/>
                        </a:rPr>
                        <a:t>48.0 ms</a:t>
                      </a:r>
                    </a:p>
                  </a:txBody>
                  <a:tcPr marL="45720" marR="45720" marT="0" marB="0" anchor="ctr">
                    <a:lnL w="9525" cap="flat" cmpd="sng" algn="ctr">
                      <a:solidFill>
                        <a:srgbClr val="E8AC0E"/>
                      </a:solidFill>
                      <a:prstDash val="solid"/>
                      <a:round/>
                      <a:headEnd type="none" w="med" len="med"/>
                      <a:tailEnd type="none" w="med" len="med"/>
                    </a:lnL>
                    <a:lnR w="9525" cap="flat" cmpd="sng" algn="ctr">
                      <a:solidFill>
                        <a:srgbClr val="88AF0E"/>
                      </a:solidFill>
                      <a:prstDash val="solid"/>
                      <a:round/>
                      <a:headEnd type="none" w="med" len="med"/>
                      <a:tailEnd type="none" w="med" len="med"/>
                    </a:lnR>
                    <a:lnT w="9525" cap="flat" cmpd="sng" algn="ctr">
                      <a:solidFill>
                        <a:srgbClr val="E8AC0E"/>
                      </a:solidFill>
                      <a:prstDash val="solid"/>
                      <a:round/>
                      <a:headEnd type="none" w="med" len="med"/>
                      <a:tailEnd type="none" w="med" len="med"/>
                    </a:lnT>
                    <a:lnB w="9525" cap="flat" cmpd="sng" algn="ctr">
                      <a:solidFill>
                        <a:srgbClr val="B0B10E"/>
                      </a:solidFill>
                      <a:prstDash val="solid"/>
                      <a:round/>
                      <a:headEnd type="none" w="med" len="med"/>
                      <a:tailEnd type="none" w="med" len="med"/>
                    </a:lnB>
                    <a:solidFill>
                      <a:schemeClr val="accent4">
                        <a:lumMod val="20000"/>
                        <a:lumOff val="80000"/>
                      </a:schemeClr>
                    </a:solidFill>
                  </a:tcPr>
                </a:tc>
                <a:tc>
                  <a:txBody>
                    <a:bodyPr/>
                    <a:lstStyle/>
                    <a:p>
                      <a:pPr algn="ctr"/>
                      <a:r>
                        <a:rPr lang="en-US" sz="1400">
                          <a:effectLst/>
                        </a:rPr>
                        <a:t>1.40E4</a:t>
                      </a:r>
                    </a:p>
                  </a:txBody>
                  <a:tcPr marL="45720" marR="45720" marT="0" marB="0" anchor="ctr">
                    <a:lnL w="9525" cap="flat" cmpd="sng" algn="ctr">
                      <a:solidFill>
                        <a:srgbClr val="88AF0E"/>
                      </a:solidFill>
                      <a:prstDash val="solid"/>
                      <a:round/>
                      <a:headEnd type="none" w="med" len="med"/>
                      <a:tailEnd type="none" w="med" len="med"/>
                    </a:lnL>
                    <a:lnR w="9525" cap="flat" cmpd="sng" algn="ctr">
                      <a:solidFill>
                        <a:srgbClr val="C0B00E"/>
                      </a:solidFill>
                      <a:prstDash val="solid"/>
                      <a:round/>
                      <a:headEnd type="none" w="med" len="med"/>
                      <a:tailEnd type="none" w="med" len="med"/>
                    </a:lnR>
                    <a:lnT w="9525" cap="flat" cmpd="sng" algn="ctr">
                      <a:solidFill>
                        <a:srgbClr val="88AF0E"/>
                      </a:solidFill>
                      <a:prstDash val="solid"/>
                      <a:round/>
                      <a:headEnd type="none" w="med" len="med"/>
                      <a:tailEnd type="none" w="med" len="med"/>
                    </a:lnT>
                    <a:lnB w="9525" cap="flat" cmpd="sng" algn="ctr">
                      <a:solidFill>
                        <a:srgbClr val="B0B10E"/>
                      </a:solidFill>
                      <a:prstDash val="solid"/>
                      <a:round/>
                      <a:headEnd type="none" w="med" len="med"/>
                      <a:tailEnd type="none" w="med" len="med"/>
                    </a:lnB>
                    <a:solidFill>
                      <a:schemeClr val="accent4">
                        <a:lumMod val="20000"/>
                        <a:lumOff val="80000"/>
                      </a:schemeClr>
                    </a:solidFill>
                  </a:tcPr>
                </a:tc>
                <a:tc>
                  <a:txBody>
                    <a:bodyPr/>
                    <a:lstStyle/>
                    <a:p>
                      <a:pPr algn="ctr"/>
                      <a:r>
                        <a:rPr lang="en-US" sz="1400">
                          <a:effectLst/>
                        </a:rPr>
                        <a:t>9.8</a:t>
                      </a:r>
                    </a:p>
                  </a:txBody>
                  <a:tcPr marL="45720" marR="45720" marT="0" marB="0" anchor="ctr">
                    <a:lnL w="9525" cap="flat" cmpd="sng" algn="ctr">
                      <a:solidFill>
                        <a:srgbClr val="C0B00E"/>
                      </a:solidFill>
                      <a:prstDash val="solid"/>
                      <a:round/>
                      <a:headEnd type="none" w="med" len="med"/>
                      <a:tailEnd type="none" w="med" len="med"/>
                    </a:lnL>
                    <a:lnR w="9525" cap="flat" cmpd="sng" algn="ctr">
                      <a:solidFill>
                        <a:srgbClr val="18B00E"/>
                      </a:solidFill>
                      <a:prstDash val="solid"/>
                      <a:round/>
                      <a:headEnd type="none" w="med" len="med"/>
                      <a:tailEnd type="none" w="med" len="med"/>
                    </a:lnR>
                    <a:lnT w="9525" cap="flat" cmpd="sng" algn="ctr">
                      <a:solidFill>
                        <a:srgbClr val="C0B00E"/>
                      </a:solidFill>
                      <a:prstDash val="solid"/>
                      <a:round/>
                      <a:headEnd type="none" w="med" len="med"/>
                      <a:tailEnd type="none" w="med" len="med"/>
                    </a:lnT>
                    <a:lnB w="9525" cap="flat" cmpd="sng" algn="ctr">
                      <a:solidFill>
                        <a:srgbClr val="A0AF0E"/>
                      </a:solidFill>
                      <a:prstDash val="solid"/>
                      <a:round/>
                      <a:headEnd type="none" w="med" len="med"/>
                      <a:tailEnd type="none" w="med" len="med"/>
                    </a:lnB>
                    <a:solidFill>
                      <a:schemeClr val="accent4">
                        <a:lumMod val="20000"/>
                        <a:lumOff val="80000"/>
                      </a:schemeClr>
                    </a:solidFill>
                  </a:tcPr>
                </a:tc>
                <a:tc>
                  <a:txBody>
                    <a:bodyPr/>
                    <a:lstStyle/>
                    <a:p>
                      <a:pPr algn="ctr"/>
                      <a:r>
                        <a:rPr lang="en-US" sz="1400" u="sng">
                          <a:solidFill>
                            <a:srgbClr val="333333"/>
                          </a:solidFill>
                          <a:effectLst/>
                          <a:hlinkClick r:id="rId2" tooltip="View all uranium target yields"/>
                        </a:rPr>
                        <a:t>ITW-TM1-UCx#12-LP-SIS</a:t>
                      </a:r>
                      <a:endParaRPr lang="en-US" sz="1400">
                        <a:effectLst/>
                      </a:endParaRPr>
                    </a:p>
                  </a:txBody>
                  <a:tcPr marL="45720" marR="45720" marT="0" marB="0" anchor="ctr">
                    <a:lnL w="9525" cap="flat" cmpd="sng" algn="ctr">
                      <a:solidFill>
                        <a:srgbClr val="18B00E"/>
                      </a:solidFill>
                      <a:prstDash val="solid"/>
                      <a:round/>
                      <a:headEnd type="none" w="med" len="med"/>
                      <a:tailEnd type="none" w="med" len="med"/>
                    </a:lnL>
                    <a:lnR w="9525" cap="flat" cmpd="sng" algn="ctr">
                      <a:solidFill>
                        <a:srgbClr val="E8AF0E"/>
                      </a:solidFill>
                      <a:prstDash val="solid"/>
                      <a:round/>
                      <a:headEnd type="none" w="med" len="med"/>
                      <a:tailEnd type="none" w="med" len="med"/>
                    </a:lnR>
                    <a:lnT w="9525" cap="flat" cmpd="sng" algn="ctr">
                      <a:solidFill>
                        <a:srgbClr val="18B00E"/>
                      </a:solidFill>
                      <a:prstDash val="solid"/>
                      <a:round/>
                      <a:headEnd type="none" w="med" len="med"/>
                      <a:tailEnd type="none" w="med" len="med"/>
                    </a:lnT>
                    <a:lnB w="9525" cap="flat" cmpd="sng" algn="ctr">
                      <a:solidFill>
                        <a:srgbClr val="F8B10E"/>
                      </a:solidFill>
                      <a:prstDash val="solid"/>
                      <a:round/>
                      <a:headEnd type="none" w="med" len="med"/>
                      <a:tailEnd type="none" w="med" len="med"/>
                    </a:lnB>
                    <a:solidFill>
                      <a:schemeClr val="accent4">
                        <a:lumMod val="20000"/>
                        <a:lumOff val="80000"/>
                      </a:schemeClr>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E8AF0E"/>
                      </a:solidFill>
                      <a:prstDash val="solid"/>
                      <a:round/>
                      <a:headEnd type="none" w="med" len="med"/>
                      <a:tailEnd type="none" w="med" len="med"/>
                    </a:lnL>
                    <a:lnR w="9525" cap="flat" cmpd="sng" algn="ctr">
                      <a:solidFill>
                        <a:srgbClr val="B0B10E"/>
                      </a:solidFill>
                      <a:prstDash val="solid"/>
                      <a:round/>
                      <a:headEnd type="none" w="med" len="med"/>
                      <a:tailEnd type="none" w="med" len="med"/>
                    </a:lnR>
                    <a:lnT w="9525" cap="flat" cmpd="sng" algn="ctr">
                      <a:solidFill>
                        <a:srgbClr val="E8AF0E"/>
                      </a:solidFill>
                      <a:prstDash val="solid"/>
                      <a:round/>
                      <a:headEnd type="none" w="med" len="med"/>
                      <a:tailEnd type="none" w="med" len="med"/>
                    </a:lnT>
                    <a:lnB w="9525" cap="flat" cmpd="sng" algn="ctr">
                      <a:solidFill>
                        <a:srgbClr val="C8B40E"/>
                      </a:solidFill>
                      <a:prstDash val="solid"/>
                      <a:round/>
                      <a:headEnd type="none" w="med" len="med"/>
                      <a:tailEnd type="none" w="med" len="med"/>
                    </a:lnB>
                    <a:solidFill>
                      <a:srgbClr val="F6F6F6"/>
                    </a:solidFill>
                  </a:tcPr>
                </a:tc>
                <a:tc>
                  <a:txBody>
                    <a:bodyPr/>
                    <a:lstStyle/>
                    <a:p>
                      <a:pPr algn="ctr"/>
                      <a:endParaRPr lang="en-US" sz="1400">
                        <a:effectLst/>
                      </a:endParaRPr>
                    </a:p>
                  </a:txBody>
                  <a:tcPr marL="45720" marR="45720" marT="0" marB="0" anchor="ctr">
                    <a:lnL w="9525" cap="flat" cmpd="sng" algn="ctr">
                      <a:solidFill>
                        <a:srgbClr val="B0B10E"/>
                      </a:solidFill>
                      <a:prstDash val="solid"/>
                      <a:round/>
                      <a:headEnd type="none" w="med" len="med"/>
                      <a:tailEnd type="none" w="med" len="med"/>
                    </a:lnL>
                    <a:lnR w="9525" cap="flat" cmpd="sng" algn="ctr">
                      <a:solidFill>
                        <a:srgbClr val="B0B10E"/>
                      </a:solidFill>
                      <a:prstDash val="solid"/>
                      <a:round/>
                      <a:headEnd type="none" w="med" len="med"/>
                      <a:tailEnd type="none" w="med" len="med"/>
                    </a:lnR>
                    <a:lnT w="9525" cap="flat" cmpd="sng" algn="ctr">
                      <a:solidFill>
                        <a:srgbClr val="B0B10E"/>
                      </a:solidFill>
                      <a:prstDash val="solid"/>
                      <a:round/>
                      <a:headEnd type="none" w="med" len="med"/>
                      <a:tailEnd type="none" w="med" len="med"/>
                    </a:lnT>
                    <a:lnB w="9525" cap="flat" cmpd="sng" algn="ctr">
                      <a:solidFill>
                        <a:srgbClr val="30B30E"/>
                      </a:solidFill>
                      <a:prstDash val="solid"/>
                      <a:round/>
                      <a:headEnd type="none" w="med" len="med"/>
                      <a:tailEnd type="none" w="med" len="med"/>
                    </a:lnB>
                    <a:solidFill>
                      <a:srgbClr val="F6F6F6"/>
                    </a:solidFill>
                  </a:tcPr>
                </a:tc>
                <a:extLst>
                  <a:ext uri="{0D108BD9-81ED-4DB2-BD59-A6C34878D82A}">
                    <a16:rowId xmlns:a16="http://schemas.microsoft.com/office/drawing/2014/main" val="10004"/>
                  </a:ext>
                </a:extLst>
              </a:tr>
              <a:tr h="242559">
                <a:tc>
                  <a:txBody>
                    <a:bodyPr/>
                    <a:lstStyle/>
                    <a:p>
                      <a:pPr algn="ctr"/>
                      <a:r>
                        <a:rPr lang="en-US" sz="1400">
                          <a:effectLst/>
                        </a:rPr>
                        <a:t>2015-05-28</a:t>
                      </a:r>
                    </a:p>
                  </a:txBody>
                  <a:tcPr marL="45720" marR="45720" marT="0" marB="0" anchor="ctr">
                    <a:lnL w="9525" cap="flat" cmpd="sng" algn="ctr">
                      <a:solidFill>
                        <a:srgbClr val="E0AE0E"/>
                      </a:solidFill>
                      <a:prstDash val="solid"/>
                      <a:round/>
                      <a:headEnd type="none" w="med" len="med"/>
                      <a:tailEnd type="none" w="med" len="med"/>
                    </a:lnL>
                    <a:lnR w="9525" cap="flat" cmpd="sng" algn="ctr">
                      <a:solidFill>
                        <a:srgbClr val="80B10E"/>
                      </a:solidFill>
                      <a:prstDash val="solid"/>
                      <a:round/>
                      <a:headEnd type="none" w="med" len="med"/>
                      <a:tailEnd type="none" w="med" len="med"/>
                    </a:lnR>
                    <a:lnT w="9525" cap="flat" cmpd="sng" algn="ctr">
                      <a:solidFill>
                        <a:srgbClr val="E0AE0E"/>
                      </a:solidFill>
                      <a:prstDash val="solid"/>
                      <a:round/>
                      <a:headEnd type="none" w="med" len="med"/>
                      <a:tailEnd type="none" w="med" len="med"/>
                    </a:lnT>
                    <a:lnB w="9525" cap="flat" cmpd="sng" algn="ctr">
                      <a:solidFill>
                        <a:srgbClr val="00AD0E"/>
                      </a:solidFill>
                      <a:prstDash val="solid"/>
                      <a:round/>
                      <a:headEnd type="none" w="med" len="med"/>
                      <a:tailEnd type="none" w="med" len="med"/>
                    </a:lnB>
                    <a:solidFill>
                      <a:schemeClr val="accent4">
                        <a:lumMod val="20000"/>
                        <a:lumOff val="80000"/>
                      </a:schemeClr>
                    </a:solidFill>
                  </a:tcPr>
                </a:tc>
                <a:tc>
                  <a:txBody>
                    <a:bodyPr/>
                    <a:lstStyle/>
                    <a:p>
                      <a:pPr algn="ctr"/>
                      <a:r>
                        <a:rPr lang="en-US" sz="1400">
                          <a:effectLst/>
                        </a:rPr>
                        <a:t>Na30g</a:t>
                      </a:r>
                    </a:p>
                  </a:txBody>
                  <a:tcPr marL="45720" marR="45720" marT="0" marB="0" anchor="ctr">
                    <a:lnL w="9525" cap="flat" cmpd="sng" algn="ctr">
                      <a:solidFill>
                        <a:srgbClr val="80B10E"/>
                      </a:solidFill>
                      <a:prstDash val="solid"/>
                      <a:round/>
                      <a:headEnd type="none" w="med" len="med"/>
                      <a:tailEnd type="none" w="med" len="med"/>
                    </a:lnL>
                    <a:lnR w="9525" cap="flat" cmpd="sng" algn="ctr">
                      <a:solidFill>
                        <a:srgbClr val="80B10E"/>
                      </a:solidFill>
                      <a:prstDash val="solid"/>
                      <a:round/>
                      <a:headEnd type="none" w="med" len="med"/>
                      <a:tailEnd type="none" w="med" len="med"/>
                    </a:lnR>
                    <a:lnT w="9525" cap="flat" cmpd="sng" algn="ctr">
                      <a:solidFill>
                        <a:srgbClr val="80B10E"/>
                      </a:solidFill>
                      <a:prstDash val="solid"/>
                      <a:round/>
                      <a:headEnd type="none" w="med" len="med"/>
                      <a:tailEnd type="none" w="med" len="med"/>
                    </a:lnT>
                    <a:lnB w="9525" cap="flat" cmpd="sng" algn="ctr">
                      <a:solidFill>
                        <a:srgbClr val="50B40E"/>
                      </a:solidFill>
                      <a:prstDash val="solid"/>
                      <a:round/>
                      <a:headEnd type="none" w="med" len="med"/>
                      <a:tailEnd type="none" w="med" len="med"/>
                    </a:lnB>
                    <a:solidFill>
                      <a:schemeClr val="accent4">
                        <a:lumMod val="20000"/>
                        <a:lumOff val="80000"/>
                      </a:schemeClr>
                    </a:solidFill>
                  </a:tcPr>
                </a:tc>
                <a:tc>
                  <a:txBody>
                    <a:bodyPr/>
                    <a:lstStyle/>
                    <a:p>
                      <a:pPr algn="ctr"/>
                      <a:r>
                        <a:rPr lang="en-US" sz="1400" dirty="0">
                          <a:effectLst/>
                        </a:rPr>
                        <a:t>30.00</a:t>
                      </a:r>
                    </a:p>
                  </a:txBody>
                  <a:tcPr marL="45720" marR="45720" marT="0" marB="0" anchor="ctr">
                    <a:lnL w="9525" cap="flat" cmpd="sng" algn="ctr">
                      <a:solidFill>
                        <a:srgbClr val="80B10E"/>
                      </a:solidFill>
                      <a:prstDash val="solid"/>
                      <a:round/>
                      <a:headEnd type="none" w="med" len="med"/>
                      <a:tailEnd type="none" w="med" len="med"/>
                    </a:lnL>
                    <a:lnR w="9525" cap="flat" cmpd="sng" algn="ctr">
                      <a:solidFill>
                        <a:srgbClr val="B0B10E"/>
                      </a:solidFill>
                      <a:prstDash val="solid"/>
                      <a:round/>
                      <a:headEnd type="none" w="med" len="med"/>
                      <a:tailEnd type="none" w="med" len="med"/>
                    </a:lnR>
                    <a:lnT w="9525" cap="flat" cmpd="sng" algn="ctr">
                      <a:solidFill>
                        <a:srgbClr val="80B10E"/>
                      </a:solidFill>
                      <a:prstDash val="solid"/>
                      <a:round/>
                      <a:headEnd type="none" w="med" len="med"/>
                      <a:tailEnd type="none" w="med" len="med"/>
                    </a:lnT>
                    <a:lnB w="9525" cap="flat" cmpd="sng" algn="ctr">
                      <a:solidFill>
                        <a:srgbClr val="18B30E"/>
                      </a:solidFill>
                      <a:prstDash val="solid"/>
                      <a:round/>
                      <a:headEnd type="none" w="med" len="med"/>
                      <a:tailEnd type="none" w="med" len="med"/>
                    </a:lnB>
                    <a:solidFill>
                      <a:schemeClr val="accent4">
                        <a:lumMod val="20000"/>
                        <a:lumOff val="80000"/>
                      </a:schemeClr>
                    </a:solidFill>
                  </a:tcPr>
                </a:tc>
                <a:tc>
                  <a:txBody>
                    <a:bodyPr/>
                    <a:lstStyle/>
                    <a:p>
                      <a:pPr algn="ctr"/>
                      <a:r>
                        <a:rPr lang="en-US" sz="1400">
                          <a:effectLst/>
                        </a:rPr>
                        <a:t>48.0 ms</a:t>
                      </a:r>
                    </a:p>
                  </a:txBody>
                  <a:tcPr marL="45720" marR="45720" marT="0" marB="0" anchor="ctr">
                    <a:lnL w="9525" cap="flat" cmpd="sng" algn="ctr">
                      <a:solidFill>
                        <a:srgbClr val="B0B10E"/>
                      </a:solidFill>
                      <a:prstDash val="solid"/>
                      <a:round/>
                      <a:headEnd type="none" w="med" len="med"/>
                      <a:tailEnd type="none" w="med" len="med"/>
                    </a:lnL>
                    <a:lnR w="9525" cap="flat" cmpd="sng" algn="ctr">
                      <a:solidFill>
                        <a:srgbClr val="B0B10E"/>
                      </a:solidFill>
                      <a:prstDash val="solid"/>
                      <a:round/>
                      <a:headEnd type="none" w="med" len="med"/>
                      <a:tailEnd type="none" w="med" len="med"/>
                    </a:lnR>
                    <a:lnT w="9525" cap="flat" cmpd="sng" algn="ctr">
                      <a:solidFill>
                        <a:srgbClr val="B0B10E"/>
                      </a:solidFill>
                      <a:prstDash val="solid"/>
                      <a:round/>
                      <a:headEnd type="none" w="med" len="med"/>
                      <a:tailEnd type="none" w="med" len="med"/>
                    </a:lnT>
                    <a:lnB w="9525" cap="flat" cmpd="sng" algn="ctr">
                      <a:solidFill>
                        <a:srgbClr val="50B40E"/>
                      </a:solidFill>
                      <a:prstDash val="solid"/>
                      <a:round/>
                      <a:headEnd type="none" w="med" len="med"/>
                      <a:tailEnd type="none" w="med" len="med"/>
                    </a:lnB>
                    <a:solidFill>
                      <a:schemeClr val="accent4">
                        <a:lumMod val="20000"/>
                        <a:lumOff val="80000"/>
                      </a:schemeClr>
                    </a:solidFill>
                  </a:tcPr>
                </a:tc>
                <a:tc>
                  <a:txBody>
                    <a:bodyPr/>
                    <a:lstStyle/>
                    <a:p>
                      <a:pPr algn="ctr"/>
                      <a:r>
                        <a:rPr lang="en-US" sz="1400" dirty="0">
                          <a:effectLst/>
                        </a:rPr>
                        <a:t>1.50E4</a:t>
                      </a:r>
                    </a:p>
                  </a:txBody>
                  <a:tcPr marL="45720" marR="45720" marT="0" marB="0" anchor="ctr">
                    <a:lnL w="9525" cap="flat" cmpd="sng" algn="ctr">
                      <a:solidFill>
                        <a:srgbClr val="B0B10E"/>
                      </a:solidFill>
                      <a:prstDash val="solid"/>
                      <a:round/>
                      <a:headEnd type="none" w="med" len="med"/>
                      <a:tailEnd type="none" w="med" len="med"/>
                    </a:lnL>
                    <a:lnR w="9525" cap="flat" cmpd="sng" algn="ctr">
                      <a:solidFill>
                        <a:srgbClr val="A0AF0E"/>
                      </a:solidFill>
                      <a:prstDash val="solid"/>
                      <a:round/>
                      <a:headEnd type="none" w="med" len="med"/>
                      <a:tailEnd type="none" w="med" len="med"/>
                    </a:lnR>
                    <a:lnT w="9525" cap="flat" cmpd="sng" algn="ctr">
                      <a:solidFill>
                        <a:srgbClr val="B0B10E"/>
                      </a:solidFill>
                      <a:prstDash val="solid"/>
                      <a:round/>
                      <a:headEnd type="none" w="med" len="med"/>
                      <a:tailEnd type="none" w="med" len="med"/>
                    </a:lnT>
                    <a:lnB w="9525" cap="flat" cmpd="sng" algn="ctr">
                      <a:solidFill>
                        <a:srgbClr val="68B40E"/>
                      </a:solidFill>
                      <a:prstDash val="solid"/>
                      <a:round/>
                      <a:headEnd type="none" w="med" len="med"/>
                      <a:tailEnd type="none" w="med" len="med"/>
                    </a:lnB>
                    <a:solidFill>
                      <a:schemeClr val="accent4">
                        <a:lumMod val="20000"/>
                        <a:lumOff val="80000"/>
                      </a:schemeClr>
                    </a:solidFill>
                  </a:tcPr>
                </a:tc>
                <a:tc>
                  <a:txBody>
                    <a:bodyPr/>
                    <a:lstStyle/>
                    <a:p>
                      <a:pPr algn="ctr"/>
                      <a:r>
                        <a:rPr lang="en-US" sz="1400">
                          <a:effectLst/>
                        </a:rPr>
                        <a:t>9.8</a:t>
                      </a:r>
                    </a:p>
                  </a:txBody>
                  <a:tcPr marL="45720" marR="45720" marT="0" marB="0" anchor="ctr">
                    <a:lnL w="9525" cap="flat" cmpd="sng" algn="ctr">
                      <a:solidFill>
                        <a:srgbClr val="A0AF0E"/>
                      </a:solidFill>
                      <a:prstDash val="solid"/>
                      <a:round/>
                      <a:headEnd type="none" w="med" len="med"/>
                      <a:tailEnd type="none" w="med" len="med"/>
                    </a:lnL>
                    <a:lnR w="9525" cap="flat" cmpd="sng" algn="ctr">
                      <a:solidFill>
                        <a:srgbClr val="F8B10E"/>
                      </a:solidFill>
                      <a:prstDash val="solid"/>
                      <a:round/>
                      <a:headEnd type="none" w="med" len="med"/>
                      <a:tailEnd type="none" w="med" len="med"/>
                    </a:lnR>
                    <a:lnT w="9525" cap="flat" cmpd="sng" algn="ctr">
                      <a:solidFill>
                        <a:srgbClr val="A0AF0E"/>
                      </a:solidFill>
                      <a:prstDash val="solid"/>
                      <a:round/>
                      <a:headEnd type="none" w="med" len="med"/>
                      <a:tailEnd type="none" w="med" len="med"/>
                    </a:lnT>
                    <a:lnB w="9525" cap="flat" cmpd="sng" algn="ctr">
                      <a:solidFill>
                        <a:srgbClr val="68B40E"/>
                      </a:solidFill>
                      <a:prstDash val="solid"/>
                      <a:round/>
                      <a:headEnd type="none" w="med" len="med"/>
                      <a:tailEnd type="none" w="med" len="med"/>
                    </a:lnB>
                    <a:solidFill>
                      <a:schemeClr val="accent4">
                        <a:lumMod val="20000"/>
                        <a:lumOff val="80000"/>
                      </a:schemeClr>
                    </a:solidFill>
                  </a:tcPr>
                </a:tc>
                <a:tc>
                  <a:txBody>
                    <a:bodyPr/>
                    <a:lstStyle/>
                    <a:p>
                      <a:pPr algn="ctr"/>
                      <a:r>
                        <a:rPr lang="en-US" sz="1400" u="sng" dirty="0">
                          <a:solidFill>
                            <a:srgbClr val="333333"/>
                          </a:solidFill>
                          <a:effectLst/>
                          <a:hlinkClick r:id="rId2" tooltip="View all uranium target yields"/>
                        </a:rPr>
                        <a:t>ITW-TM1-UCx#12-LP-SIS</a:t>
                      </a:r>
                      <a:endParaRPr lang="en-US" sz="1400" dirty="0">
                        <a:effectLst/>
                      </a:endParaRPr>
                    </a:p>
                  </a:txBody>
                  <a:tcPr marL="45720" marR="45720" marT="0" marB="0" anchor="ctr">
                    <a:lnL w="9525" cap="flat" cmpd="sng" algn="ctr">
                      <a:solidFill>
                        <a:srgbClr val="F8B10E"/>
                      </a:solidFill>
                      <a:prstDash val="solid"/>
                      <a:round/>
                      <a:headEnd type="none" w="med" len="med"/>
                      <a:tailEnd type="none" w="med" len="med"/>
                    </a:lnL>
                    <a:lnR w="9525" cap="flat" cmpd="sng" algn="ctr">
                      <a:solidFill>
                        <a:srgbClr val="C8B40E"/>
                      </a:solidFill>
                      <a:prstDash val="solid"/>
                      <a:round/>
                      <a:headEnd type="none" w="med" len="med"/>
                      <a:tailEnd type="none" w="med" len="med"/>
                    </a:lnR>
                    <a:lnT w="9525" cap="flat" cmpd="sng" algn="ctr">
                      <a:solidFill>
                        <a:srgbClr val="F8B10E"/>
                      </a:solidFill>
                      <a:prstDash val="solid"/>
                      <a:round/>
                      <a:headEnd type="none" w="med" len="med"/>
                      <a:tailEnd type="none" w="med" len="med"/>
                    </a:lnT>
                    <a:lnB w="9525" cap="flat" cmpd="sng" algn="ctr">
                      <a:solidFill>
                        <a:srgbClr val="C0B30E"/>
                      </a:solidFill>
                      <a:prstDash val="solid"/>
                      <a:round/>
                      <a:headEnd type="none" w="med" len="med"/>
                      <a:tailEnd type="none" w="med" len="med"/>
                    </a:lnB>
                    <a:solidFill>
                      <a:schemeClr val="accent4">
                        <a:lumMod val="20000"/>
                        <a:lumOff val="80000"/>
                      </a:schemeClr>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C8B40E"/>
                      </a:solidFill>
                      <a:prstDash val="solid"/>
                      <a:round/>
                      <a:headEnd type="none" w="med" len="med"/>
                      <a:tailEnd type="none" w="med" len="med"/>
                    </a:lnL>
                    <a:lnR w="9525" cap="flat" cmpd="sng" algn="ctr">
                      <a:solidFill>
                        <a:srgbClr val="30B30E"/>
                      </a:solidFill>
                      <a:prstDash val="solid"/>
                      <a:round/>
                      <a:headEnd type="none" w="med" len="med"/>
                      <a:tailEnd type="none" w="med" len="med"/>
                    </a:lnR>
                    <a:lnT w="9525" cap="flat" cmpd="sng" algn="ctr">
                      <a:solidFill>
                        <a:srgbClr val="C8B40E"/>
                      </a:solidFill>
                      <a:prstDash val="solid"/>
                      <a:round/>
                      <a:headEnd type="none" w="med" len="med"/>
                      <a:tailEnd type="none" w="med" len="med"/>
                    </a:lnT>
                    <a:lnB w="9525" cap="flat" cmpd="sng" algn="ctr">
                      <a:solidFill>
                        <a:srgbClr val="E8B20E"/>
                      </a:solidFill>
                      <a:prstDash val="solid"/>
                      <a:round/>
                      <a:headEnd type="none" w="med" len="med"/>
                      <a:tailEnd type="none" w="med" len="med"/>
                    </a:lnB>
                    <a:solidFill>
                      <a:srgbClr val="FFFFFF"/>
                    </a:solidFill>
                  </a:tcPr>
                </a:tc>
                <a:tc>
                  <a:txBody>
                    <a:bodyPr/>
                    <a:lstStyle/>
                    <a:p>
                      <a:pPr algn="ctr"/>
                      <a:endParaRPr lang="en-US" sz="1400">
                        <a:effectLst/>
                      </a:endParaRPr>
                    </a:p>
                  </a:txBody>
                  <a:tcPr marL="45720" marR="45720" marT="0" marB="0" anchor="ctr">
                    <a:lnL w="9525" cap="flat" cmpd="sng" algn="ctr">
                      <a:solidFill>
                        <a:srgbClr val="30B30E"/>
                      </a:solidFill>
                      <a:prstDash val="solid"/>
                      <a:round/>
                      <a:headEnd type="none" w="med" len="med"/>
                      <a:tailEnd type="none" w="med" len="med"/>
                    </a:lnL>
                    <a:lnR w="9525" cap="flat" cmpd="sng" algn="ctr">
                      <a:solidFill>
                        <a:srgbClr val="30B30E"/>
                      </a:solidFill>
                      <a:prstDash val="solid"/>
                      <a:round/>
                      <a:headEnd type="none" w="med" len="med"/>
                      <a:tailEnd type="none" w="med" len="med"/>
                    </a:lnR>
                    <a:lnT w="9525" cap="flat" cmpd="sng" algn="ctr">
                      <a:solidFill>
                        <a:srgbClr val="30B30E"/>
                      </a:solidFill>
                      <a:prstDash val="solid"/>
                      <a:round/>
                      <a:headEnd type="none" w="med" len="med"/>
                      <a:tailEnd type="none" w="med" len="med"/>
                    </a:lnT>
                    <a:lnB w="9525" cap="flat" cmpd="sng" algn="ctr">
                      <a:solidFill>
                        <a:srgbClr val="D8B30E"/>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242559">
                <a:tc>
                  <a:txBody>
                    <a:bodyPr/>
                    <a:lstStyle/>
                    <a:p>
                      <a:pPr algn="ctr"/>
                      <a:r>
                        <a:rPr lang="en-US" sz="1400">
                          <a:effectLst/>
                        </a:rPr>
                        <a:t>2014-11-22</a:t>
                      </a:r>
                    </a:p>
                  </a:txBody>
                  <a:tcPr marL="45720" marR="45720" marT="0" marB="0" anchor="ctr">
                    <a:lnL w="9525" cap="flat" cmpd="sng" algn="ctr">
                      <a:solidFill>
                        <a:srgbClr val="00AD0E"/>
                      </a:solidFill>
                      <a:prstDash val="solid"/>
                      <a:round/>
                      <a:headEnd type="none" w="med" len="med"/>
                      <a:tailEnd type="none" w="med" len="med"/>
                    </a:lnL>
                    <a:lnR w="9525" cap="flat" cmpd="sng" algn="ctr">
                      <a:solidFill>
                        <a:srgbClr val="50B40E"/>
                      </a:solidFill>
                      <a:prstDash val="solid"/>
                      <a:round/>
                      <a:headEnd type="none" w="med" len="med"/>
                      <a:tailEnd type="none" w="med" len="med"/>
                    </a:lnR>
                    <a:lnT w="9525" cap="flat" cmpd="sng" algn="ctr">
                      <a:solidFill>
                        <a:srgbClr val="00AD0E"/>
                      </a:solidFill>
                      <a:prstDash val="solid"/>
                      <a:round/>
                      <a:headEnd type="none" w="med" len="med"/>
                      <a:tailEnd type="none" w="med" len="med"/>
                    </a:lnT>
                    <a:lnB w="9525" cap="flat" cmpd="sng" algn="ctr">
                      <a:solidFill>
                        <a:srgbClr val="18B00E"/>
                      </a:solidFill>
                      <a:prstDash val="solid"/>
                      <a:round/>
                      <a:headEnd type="none" w="med" len="med"/>
                      <a:tailEnd type="none" w="med" len="med"/>
                    </a:lnB>
                    <a:solidFill>
                      <a:srgbClr val="F6F6F6"/>
                    </a:solidFill>
                  </a:tcPr>
                </a:tc>
                <a:tc>
                  <a:txBody>
                    <a:bodyPr/>
                    <a:lstStyle/>
                    <a:p>
                      <a:pPr algn="ctr"/>
                      <a:r>
                        <a:rPr lang="en-US" sz="1400">
                          <a:effectLst/>
                        </a:rPr>
                        <a:t>Na30g</a:t>
                      </a:r>
                    </a:p>
                  </a:txBody>
                  <a:tcPr marL="45720" marR="45720" marT="0" marB="0" anchor="ctr">
                    <a:lnL w="9525" cap="flat" cmpd="sng" algn="ctr">
                      <a:solidFill>
                        <a:srgbClr val="50B40E"/>
                      </a:solidFill>
                      <a:prstDash val="solid"/>
                      <a:round/>
                      <a:headEnd type="none" w="med" len="med"/>
                      <a:tailEnd type="none" w="med" len="med"/>
                    </a:lnL>
                    <a:lnR w="9525" cap="flat" cmpd="sng" algn="ctr">
                      <a:solidFill>
                        <a:srgbClr val="18B30E"/>
                      </a:solidFill>
                      <a:prstDash val="solid"/>
                      <a:round/>
                      <a:headEnd type="none" w="med" len="med"/>
                      <a:tailEnd type="none" w="med" len="med"/>
                    </a:lnR>
                    <a:lnT w="9525" cap="flat" cmpd="sng" algn="ctr">
                      <a:solidFill>
                        <a:srgbClr val="50B40E"/>
                      </a:solidFill>
                      <a:prstDash val="solid"/>
                      <a:round/>
                      <a:headEnd type="none" w="med" len="med"/>
                      <a:tailEnd type="none" w="med" len="med"/>
                    </a:lnT>
                    <a:lnB w="9525" cap="flat" cmpd="sng" algn="ctr">
                      <a:solidFill>
                        <a:srgbClr val="E8B20E"/>
                      </a:solidFill>
                      <a:prstDash val="solid"/>
                      <a:round/>
                      <a:headEnd type="none" w="med" len="med"/>
                      <a:tailEnd type="none" w="med" len="med"/>
                    </a:lnB>
                    <a:solidFill>
                      <a:srgbClr val="F6F6F6"/>
                    </a:solidFill>
                  </a:tcPr>
                </a:tc>
                <a:tc>
                  <a:txBody>
                    <a:bodyPr/>
                    <a:lstStyle/>
                    <a:p>
                      <a:pPr algn="ctr"/>
                      <a:r>
                        <a:rPr lang="en-US" sz="1400">
                          <a:effectLst/>
                        </a:rPr>
                        <a:t>30.00</a:t>
                      </a:r>
                    </a:p>
                  </a:txBody>
                  <a:tcPr marL="45720" marR="45720" marT="0" marB="0" anchor="ctr">
                    <a:lnL w="9525" cap="flat" cmpd="sng" algn="ctr">
                      <a:solidFill>
                        <a:srgbClr val="18B30E"/>
                      </a:solidFill>
                      <a:prstDash val="solid"/>
                      <a:round/>
                      <a:headEnd type="none" w="med" len="med"/>
                      <a:tailEnd type="none" w="med" len="med"/>
                    </a:lnL>
                    <a:lnR w="9525" cap="flat" cmpd="sng" algn="ctr">
                      <a:solidFill>
                        <a:srgbClr val="50B40E"/>
                      </a:solidFill>
                      <a:prstDash val="solid"/>
                      <a:round/>
                      <a:headEnd type="none" w="med" len="med"/>
                      <a:tailEnd type="none" w="med" len="med"/>
                    </a:lnR>
                    <a:lnT w="9525" cap="flat" cmpd="sng" algn="ctr">
                      <a:solidFill>
                        <a:srgbClr val="18B30E"/>
                      </a:solidFill>
                      <a:prstDash val="solid"/>
                      <a:round/>
                      <a:headEnd type="none" w="med" len="med"/>
                      <a:tailEnd type="none" w="med" len="med"/>
                    </a:lnT>
                    <a:lnB w="9525" cap="flat" cmpd="sng" algn="ctr">
                      <a:solidFill>
                        <a:srgbClr val="60B60E"/>
                      </a:solidFill>
                      <a:prstDash val="solid"/>
                      <a:round/>
                      <a:headEnd type="none" w="med" len="med"/>
                      <a:tailEnd type="none" w="med" len="med"/>
                    </a:lnB>
                    <a:solidFill>
                      <a:srgbClr val="F6F6F6"/>
                    </a:solidFill>
                  </a:tcPr>
                </a:tc>
                <a:tc>
                  <a:txBody>
                    <a:bodyPr/>
                    <a:lstStyle/>
                    <a:p>
                      <a:pPr algn="ctr"/>
                      <a:r>
                        <a:rPr lang="en-US" sz="1400">
                          <a:effectLst/>
                        </a:rPr>
                        <a:t>48.0 ms</a:t>
                      </a:r>
                    </a:p>
                  </a:txBody>
                  <a:tcPr marL="45720" marR="45720" marT="0" marB="0" anchor="ctr">
                    <a:lnL w="9525" cap="flat" cmpd="sng" algn="ctr">
                      <a:solidFill>
                        <a:srgbClr val="50B40E"/>
                      </a:solidFill>
                      <a:prstDash val="solid"/>
                      <a:round/>
                      <a:headEnd type="none" w="med" len="med"/>
                      <a:tailEnd type="none" w="med" len="med"/>
                    </a:lnL>
                    <a:lnR w="9525" cap="flat" cmpd="sng" algn="ctr">
                      <a:solidFill>
                        <a:srgbClr val="68B40E"/>
                      </a:solidFill>
                      <a:prstDash val="solid"/>
                      <a:round/>
                      <a:headEnd type="none" w="med" len="med"/>
                      <a:tailEnd type="none" w="med" len="med"/>
                    </a:lnR>
                    <a:lnT w="9525" cap="flat" cmpd="sng" algn="ctr">
                      <a:solidFill>
                        <a:srgbClr val="50B40E"/>
                      </a:solidFill>
                      <a:prstDash val="solid"/>
                      <a:round/>
                      <a:headEnd type="none" w="med" len="med"/>
                      <a:tailEnd type="none" w="med" len="med"/>
                    </a:lnT>
                    <a:lnB w="9525" cap="flat" cmpd="sng" algn="ctr">
                      <a:solidFill>
                        <a:srgbClr val="48B60E"/>
                      </a:solidFill>
                      <a:prstDash val="solid"/>
                      <a:round/>
                      <a:headEnd type="none" w="med" len="med"/>
                      <a:tailEnd type="none" w="med" len="med"/>
                    </a:lnB>
                    <a:solidFill>
                      <a:srgbClr val="F6F6F6"/>
                    </a:solidFill>
                  </a:tcPr>
                </a:tc>
                <a:tc>
                  <a:txBody>
                    <a:bodyPr/>
                    <a:lstStyle/>
                    <a:p>
                      <a:pPr algn="ctr"/>
                      <a:r>
                        <a:rPr lang="en-US" sz="1400">
                          <a:effectLst/>
                        </a:rPr>
                        <a:t>2.70E1</a:t>
                      </a:r>
                    </a:p>
                  </a:txBody>
                  <a:tcPr marL="45720" marR="45720" marT="0" marB="0" anchor="ctr">
                    <a:lnL w="9525" cap="flat" cmpd="sng" algn="ctr">
                      <a:solidFill>
                        <a:srgbClr val="68B40E"/>
                      </a:solidFill>
                      <a:prstDash val="solid"/>
                      <a:round/>
                      <a:headEnd type="none" w="med" len="med"/>
                      <a:tailEnd type="none" w="med" len="med"/>
                    </a:lnL>
                    <a:lnR w="9525" cap="flat" cmpd="sng" algn="ctr">
                      <a:solidFill>
                        <a:srgbClr val="68B40E"/>
                      </a:solidFill>
                      <a:prstDash val="solid"/>
                      <a:round/>
                      <a:headEnd type="none" w="med" len="med"/>
                      <a:tailEnd type="none" w="med" len="med"/>
                    </a:lnR>
                    <a:lnT w="9525" cap="flat" cmpd="sng" algn="ctr">
                      <a:solidFill>
                        <a:srgbClr val="68B40E"/>
                      </a:solidFill>
                      <a:prstDash val="solid"/>
                      <a:round/>
                      <a:headEnd type="none" w="med" len="med"/>
                      <a:tailEnd type="none" w="med" len="med"/>
                    </a:lnT>
                    <a:lnB w="9525" cap="flat" cmpd="sng" algn="ctr">
                      <a:solidFill>
                        <a:srgbClr val="88B50E"/>
                      </a:solidFill>
                      <a:prstDash val="solid"/>
                      <a:round/>
                      <a:headEnd type="none" w="med" len="med"/>
                      <a:tailEnd type="none" w="med" len="med"/>
                    </a:lnB>
                    <a:solidFill>
                      <a:srgbClr val="F6F6F6"/>
                    </a:solidFill>
                  </a:tcPr>
                </a:tc>
                <a:tc>
                  <a:txBody>
                    <a:bodyPr/>
                    <a:lstStyle/>
                    <a:p>
                      <a:pPr algn="ctr"/>
                      <a:r>
                        <a:rPr lang="en-US" sz="1400">
                          <a:effectLst/>
                        </a:rPr>
                        <a:t>9.8</a:t>
                      </a:r>
                    </a:p>
                  </a:txBody>
                  <a:tcPr marL="45720" marR="45720" marT="0" marB="0" anchor="ctr">
                    <a:lnL w="9525" cap="flat" cmpd="sng" algn="ctr">
                      <a:solidFill>
                        <a:srgbClr val="68B40E"/>
                      </a:solidFill>
                      <a:prstDash val="solid"/>
                      <a:round/>
                      <a:headEnd type="none" w="med" len="med"/>
                      <a:tailEnd type="none" w="med" len="med"/>
                    </a:lnL>
                    <a:lnR w="9525" cap="flat" cmpd="sng" algn="ctr">
                      <a:solidFill>
                        <a:srgbClr val="C0B30E"/>
                      </a:solidFill>
                      <a:prstDash val="solid"/>
                      <a:round/>
                      <a:headEnd type="none" w="med" len="med"/>
                      <a:tailEnd type="none" w="med" len="med"/>
                    </a:lnR>
                    <a:lnT w="9525" cap="flat" cmpd="sng" algn="ctr">
                      <a:solidFill>
                        <a:srgbClr val="68B40E"/>
                      </a:solidFill>
                      <a:prstDash val="solid"/>
                      <a:round/>
                      <a:headEnd type="none" w="med" len="med"/>
                      <a:tailEnd type="none" w="med" len="med"/>
                    </a:lnT>
                    <a:lnB w="9525" cap="flat" cmpd="sng" algn="ctr">
                      <a:solidFill>
                        <a:srgbClr val="20B70E"/>
                      </a:solidFill>
                      <a:prstDash val="solid"/>
                      <a:round/>
                      <a:headEnd type="none" w="med" len="med"/>
                      <a:tailEnd type="none" w="med" len="med"/>
                    </a:lnB>
                    <a:solidFill>
                      <a:srgbClr val="F6F6F6"/>
                    </a:solidFill>
                  </a:tcPr>
                </a:tc>
                <a:tc>
                  <a:txBody>
                    <a:bodyPr/>
                    <a:lstStyle/>
                    <a:p>
                      <a:pPr algn="ctr"/>
                      <a:r>
                        <a:rPr lang="en-US" sz="1400" u="sng" dirty="0">
                          <a:solidFill>
                            <a:srgbClr val="333333"/>
                          </a:solidFill>
                          <a:effectLst/>
                          <a:hlinkClick r:id="rId5" tooltip="View all thorium target yields"/>
                        </a:rPr>
                        <a:t>ITW-TM1-ThO#1-LP-SIS</a:t>
                      </a:r>
                      <a:endParaRPr lang="en-US" sz="1400" dirty="0">
                        <a:effectLst/>
                      </a:endParaRPr>
                    </a:p>
                  </a:txBody>
                  <a:tcPr marL="45720" marR="45720" marT="0" marB="0" anchor="ctr">
                    <a:lnL w="9525" cap="flat" cmpd="sng" algn="ctr">
                      <a:solidFill>
                        <a:srgbClr val="C0B30E"/>
                      </a:solidFill>
                      <a:prstDash val="solid"/>
                      <a:round/>
                      <a:headEnd type="none" w="med" len="med"/>
                      <a:tailEnd type="none" w="med" len="med"/>
                    </a:lnL>
                    <a:lnR w="9525" cap="flat" cmpd="sng" algn="ctr">
                      <a:solidFill>
                        <a:srgbClr val="E8B20E"/>
                      </a:solidFill>
                      <a:prstDash val="solid"/>
                      <a:round/>
                      <a:headEnd type="none" w="med" len="med"/>
                      <a:tailEnd type="none" w="med" len="med"/>
                    </a:lnR>
                    <a:lnT w="9525" cap="flat" cmpd="sng" algn="ctr">
                      <a:solidFill>
                        <a:srgbClr val="C0B30E"/>
                      </a:solidFill>
                      <a:prstDash val="solid"/>
                      <a:round/>
                      <a:headEnd type="none" w="med" len="med"/>
                      <a:tailEnd type="none" w="med" len="med"/>
                    </a:lnT>
                    <a:lnB w="9525" cap="flat" cmpd="sng" algn="ctr">
                      <a:solidFill>
                        <a:srgbClr val="98B70E"/>
                      </a:solidFill>
                      <a:prstDash val="solid"/>
                      <a:round/>
                      <a:headEnd type="none" w="med" len="med"/>
                      <a:tailEnd type="none" w="med" len="med"/>
                    </a:lnB>
                    <a:solidFill>
                      <a:srgbClr val="F6F6F6"/>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E8B20E"/>
                      </a:solidFill>
                      <a:prstDash val="solid"/>
                      <a:round/>
                      <a:headEnd type="none" w="med" len="med"/>
                      <a:tailEnd type="none" w="med" len="med"/>
                    </a:lnL>
                    <a:lnR w="9525" cap="flat" cmpd="sng" algn="ctr">
                      <a:solidFill>
                        <a:srgbClr val="D8B30E"/>
                      </a:solidFill>
                      <a:prstDash val="solid"/>
                      <a:round/>
                      <a:headEnd type="none" w="med" len="med"/>
                      <a:tailEnd type="none" w="med" len="med"/>
                    </a:lnR>
                    <a:lnT w="9525" cap="flat" cmpd="sng" algn="ctr">
                      <a:solidFill>
                        <a:srgbClr val="E8B20E"/>
                      </a:solidFill>
                      <a:prstDash val="solid"/>
                      <a:round/>
                      <a:headEnd type="none" w="med" len="med"/>
                      <a:tailEnd type="none" w="med" len="med"/>
                    </a:lnT>
                    <a:lnB w="9525" cap="flat" cmpd="sng" algn="ctr">
                      <a:solidFill>
                        <a:srgbClr val="40B80E"/>
                      </a:solidFill>
                      <a:prstDash val="solid"/>
                      <a:round/>
                      <a:headEnd type="none" w="med" len="med"/>
                      <a:tailEnd type="none" w="med" len="med"/>
                    </a:lnB>
                    <a:solidFill>
                      <a:srgbClr val="F6F6F6"/>
                    </a:solidFill>
                  </a:tcPr>
                </a:tc>
                <a:tc>
                  <a:txBody>
                    <a:bodyPr/>
                    <a:lstStyle/>
                    <a:p>
                      <a:pPr algn="ctr"/>
                      <a:endParaRPr lang="en-US" sz="1400">
                        <a:effectLst/>
                      </a:endParaRPr>
                    </a:p>
                  </a:txBody>
                  <a:tcPr marL="45720" marR="45720" marT="0" marB="0" anchor="ctr">
                    <a:lnL w="9525" cap="flat" cmpd="sng" algn="ctr">
                      <a:solidFill>
                        <a:srgbClr val="D8B30E"/>
                      </a:solidFill>
                      <a:prstDash val="solid"/>
                      <a:round/>
                      <a:headEnd type="none" w="med" len="med"/>
                      <a:tailEnd type="none" w="med" len="med"/>
                    </a:lnL>
                    <a:lnR w="9525" cap="flat" cmpd="sng" algn="ctr">
                      <a:solidFill>
                        <a:srgbClr val="D8B30E"/>
                      </a:solidFill>
                      <a:prstDash val="solid"/>
                      <a:round/>
                      <a:headEnd type="none" w="med" len="med"/>
                      <a:tailEnd type="none" w="med" len="med"/>
                    </a:lnR>
                    <a:lnT w="9525" cap="flat" cmpd="sng" algn="ctr">
                      <a:solidFill>
                        <a:srgbClr val="D8B30E"/>
                      </a:solidFill>
                      <a:prstDash val="solid"/>
                      <a:round/>
                      <a:headEnd type="none" w="med" len="med"/>
                      <a:tailEnd type="none" w="med" len="med"/>
                    </a:lnT>
                    <a:lnB w="9525" cap="flat" cmpd="sng" algn="ctr">
                      <a:solidFill>
                        <a:srgbClr val="40B80E"/>
                      </a:solidFill>
                      <a:prstDash val="solid"/>
                      <a:round/>
                      <a:headEnd type="none" w="med" len="med"/>
                      <a:tailEnd type="none" w="med" len="med"/>
                    </a:lnB>
                    <a:solidFill>
                      <a:srgbClr val="F6F6F6"/>
                    </a:solidFill>
                  </a:tcPr>
                </a:tc>
                <a:extLst>
                  <a:ext uri="{0D108BD9-81ED-4DB2-BD59-A6C34878D82A}">
                    <a16:rowId xmlns:a16="http://schemas.microsoft.com/office/drawing/2014/main" val="10006"/>
                  </a:ext>
                </a:extLst>
              </a:tr>
              <a:tr h="242559">
                <a:tc>
                  <a:txBody>
                    <a:bodyPr/>
                    <a:lstStyle/>
                    <a:p>
                      <a:pPr algn="ctr"/>
                      <a:r>
                        <a:rPr lang="en-US" sz="1400" dirty="0">
                          <a:effectLst/>
                        </a:rPr>
                        <a:t>2014-08-21</a:t>
                      </a:r>
                    </a:p>
                  </a:txBody>
                  <a:tcPr marL="45720" marR="45720" marT="0" marB="0" anchor="ctr">
                    <a:lnL w="9525" cap="flat" cmpd="sng" algn="ctr">
                      <a:solidFill>
                        <a:srgbClr val="18B00E"/>
                      </a:solidFill>
                      <a:prstDash val="solid"/>
                      <a:round/>
                      <a:headEnd type="none" w="med" len="med"/>
                      <a:tailEnd type="none" w="med" len="med"/>
                    </a:lnL>
                    <a:lnR w="9525" cap="flat" cmpd="sng" algn="ctr">
                      <a:solidFill>
                        <a:srgbClr val="E8B20E"/>
                      </a:solidFill>
                      <a:prstDash val="solid"/>
                      <a:round/>
                      <a:headEnd type="none" w="med" len="med"/>
                      <a:tailEnd type="none" w="med" len="med"/>
                    </a:lnR>
                    <a:lnT w="9525" cap="flat" cmpd="sng" algn="ctr">
                      <a:solidFill>
                        <a:srgbClr val="18B00E"/>
                      </a:solidFill>
                      <a:prstDash val="solid"/>
                      <a:round/>
                      <a:headEnd type="none" w="med" len="med"/>
                      <a:tailEnd type="none" w="med" len="med"/>
                    </a:lnT>
                    <a:lnB w="9525" cap="flat" cmpd="sng" algn="ctr">
                      <a:solidFill>
                        <a:srgbClr val="98B40E"/>
                      </a:solidFill>
                      <a:prstDash val="solid"/>
                      <a:round/>
                      <a:headEnd type="none" w="med" len="med"/>
                      <a:tailEnd type="none" w="med" len="med"/>
                    </a:lnB>
                    <a:solidFill>
                      <a:srgbClr val="CCFFCC"/>
                    </a:solidFill>
                  </a:tcPr>
                </a:tc>
                <a:tc>
                  <a:txBody>
                    <a:bodyPr/>
                    <a:lstStyle/>
                    <a:p>
                      <a:pPr algn="ctr"/>
                      <a:r>
                        <a:rPr lang="en-US" sz="1400">
                          <a:effectLst/>
                        </a:rPr>
                        <a:t>Na30g</a:t>
                      </a:r>
                    </a:p>
                  </a:txBody>
                  <a:tcPr marL="45720" marR="45720" marT="0" marB="0" anchor="ctr">
                    <a:lnL w="9525" cap="flat" cmpd="sng" algn="ctr">
                      <a:solidFill>
                        <a:srgbClr val="E8B20E"/>
                      </a:solidFill>
                      <a:prstDash val="solid"/>
                      <a:round/>
                      <a:headEnd type="none" w="med" len="med"/>
                      <a:tailEnd type="none" w="med" len="med"/>
                    </a:lnL>
                    <a:lnR w="9525" cap="flat" cmpd="sng" algn="ctr">
                      <a:solidFill>
                        <a:srgbClr val="60B60E"/>
                      </a:solidFill>
                      <a:prstDash val="solid"/>
                      <a:round/>
                      <a:headEnd type="none" w="med" len="med"/>
                      <a:tailEnd type="none" w="med" len="med"/>
                    </a:lnR>
                    <a:lnT w="9525" cap="flat" cmpd="sng" algn="ctr">
                      <a:solidFill>
                        <a:srgbClr val="E8B20E"/>
                      </a:solidFill>
                      <a:prstDash val="solid"/>
                      <a:round/>
                      <a:headEnd type="none" w="med" len="med"/>
                      <a:tailEnd type="none" w="med" len="med"/>
                    </a:lnT>
                    <a:lnB w="9525" cap="flat" cmpd="sng" algn="ctr">
                      <a:solidFill>
                        <a:srgbClr val="10B80E"/>
                      </a:solidFill>
                      <a:prstDash val="solid"/>
                      <a:round/>
                      <a:headEnd type="none" w="med" len="med"/>
                      <a:tailEnd type="none" w="med" len="med"/>
                    </a:lnB>
                    <a:solidFill>
                      <a:srgbClr val="CCFFCC"/>
                    </a:solidFill>
                  </a:tcPr>
                </a:tc>
                <a:tc>
                  <a:txBody>
                    <a:bodyPr/>
                    <a:lstStyle/>
                    <a:p>
                      <a:pPr algn="ctr"/>
                      <a:r>
                        <a:rPr lang="en-US" sz="1400">
                          <a:effectLst/>
                        </a:rPr>
                        <a:t>30.00</a:t>
                      </a:r>
                    </a:p>
                  </a:txBody>
                  <a:tcPr marL="45720" marR="45720" marT="0" marB="0" anchor="ctr">
                    <a:lnL w="9525" cap="flat" cmpd="sng" algn="ctr">
                      <a:solidFill>
                        <a:srgbClr val="60B60E"/>
                      </a:solidFill>
                      <a:prstDash val="solid"/>
                      <a:round/>
                      <a:headEnd type="none" w="med" len="med"/>
                      <a:tailEnd type="none" w="med" len="med"/>
                    </a:lnL>
                    <a:lnR w="9525" cap="flat" cmpd="sng" algn="ctr">
                      <a:solidFill>
                        <a:srgbClr val="48B60E"/>
                      </a:solidFill>
                      <a:prstDash val="solid"/>
                      <a:round/>
                      <a:headEnd type="none" w="med" len="med"/>
                      <a:tailEnd type="none" w="med" len="med"/>
                    </a:lnR>
                    <a:lnT w="9525" cap="flat" cmpd="sng" algn="ctr">
                      <a:solidFill>
                        <a:srgbClr val="60B60E"/>
                      </a:solidFill>
                      <a:prstDash val="solid"/>
                      <a:round/>
                      <a:headEnd type="none" w="med" len="med"/>
                      <a:tailEnd type="none" w="med" len="med"/>
                    </a:lnT>
                    <a:lnB w="9525" cap="flat" cmpd="sng" algn="ctr">
                      <a:solidFill>
                        <a:srgbClr val="50B70E"/>
                      </a:solidFill>
                      <a:prstDash val="solid"/>
                      <a:round/>
                      <a:headEnd type="none" w="med" len="med"/>
                      <a:tailEnd type="none" w="med" len="med"/>
                    </a:lnB>
                    <a:solidFill>
                      <a:srgbClr val="CCFFCC"/>
                    </a:solidFill>
                  </a:tcPr>
                </a:tc>
                <a:tc>
                  <a:txBody>
                    <a:bodyPr/>
                    <a:lstStyle/>
                    <a:p>
                      <a:pPr algn="ctr"/>
                      <a:r>
                        <a:rPr lang="en-US" sz="1400" dirty="0">
                          <a:effectLst/>
                        </a:rPr>
                        <a:t>48.0 </a:t>
                      </a:r>
                      <a:r>
                        <a:rPr lang="en-US" sz="1400" dirty="0" err="1">
                          <a:effectLst/>
                        </a:rPr>
                        <a:t>ms</a:t>
                      </a:r>
                      <a:endParaRPr lang="en-US" sz="1400" dirty="0">
                        <a:effectLst/>
                      </a:endParaRPr>
                    </a:p>
                  </a:txBody>
                  <a:tcPr marL="45720" marR="45720" marT="0" marB="0" anchor="ctr">
                    <a:lnL w="9525" cap="flat" cmpd="sng" algn="ctr">
                      <a:solidFill>
                        <a:srgbClr val="48B60E"/>
                      </a:solidFill>
                      <a:prstDash val="solid"/>
                      <a:round/>
                      <a:headEnd type="none" w="med" len="med"/>
                      <a:tailEnd type="none" w="med" len="med"/>
                    </a:lnL>
                    <a:lnR w="9525" cap="flat" cmpd="sng" algn="ctr">
                      <a:solidFill>
                        <a:srgbClr val="88B50E"/>
                      </a:solidFill>
                      <a:prstDash val="solid"/>
                      <a:round/>
                      <a:headEnd type="none" w="med" len="med"/>
                      <a:tailEnd type="none" w="med" len="med"/>
                    </a:lnR>
                    <a:lnT w="9525" cap="flat" cmpd="sng" algn="ctr">
                      <a:solidFill>
                        <a:srgbClr val="48B60E"/>
                      </a:solidFill>
                      <a:prstDash val="solid"/>
                      <a:round/>
                      <a:headEnd type="none" w="med" len="med"/>
                      <a:tailEnd type="none" w="med" len="med"/>
                    </a:lnT>
                    <a:lnB w="9525" cap="flat" cmpd="sng" algn="ctr">
                      <a:solidFill>
                        <a:srgbClr val="10B80E"/>
                      </a:solidFill>
                      <a:prstDash val="solid"/>
                      <a:round/>
                      <a:headEnd type="none" w="med" len="med"/>
                      <a:tailEnd type="none" w="med" len="med"/>
                    </a:lnB>
                    <a:solidFill>
                      <a:srgbClr val="CCFFCC"/>
                    </a:solidFill>
                  </a:tcPr>
                </a:tc>
                <a:tc>
                  <a:txBody>
                    <a:bodyPr/>
                    <a:lstStyle/>
                    <a:p>
                      <a:pPr algn="ctr"/>
                      <a:r>
                        <a:rPr lang="en-US" sz="1400">
                          <a:effectLst/>
                        </a:rPr>
                        <a:t>4.00E4</a:t>
                      </a:r>
                    </a:p>
                  </a:txBody>
                  <a:tcPr marL="45720" marR="45720" marT="0" marB="0" anchor="ctr">
                    <a:lnL w="9525" cap="flat" cmpd="sng" algn="ctr">
                      <a:solidFill>
                        <a:srgbClr val="88B50E"/>
                      </a:solidFill>
                      <a:prstDash val="solid"/>
                      <a:round/>
                      <a:headEnd type="none" w="med" len="med"/>
                      <a:tailEnd type="none" w="med" len="med"/>
                    </a:lnL>
                    <a:lnR w="9525" cap="flat" cmpd="sng" algn="ctr">
                      <a:solidFill>
                        <a:srgbClr val="20B70E"/>
                      </a:solidFill>
                      <a:prstDash val="solid"/>
                      <a:round/>
                      <a:headEnd type="none" w="med" len="med"/>
                      <a:tailEnd type="none" w="med" len="med"/>
                    </a:lnR>
                    <a:lnT w="9525" cap="flat" cmpd="sng" algn="ctr">
                      <a:solidFill>
                        <a:srgbClr val="88B50E"/>
                      </a:solidFill>
                      <a:prstDash val="solid"/>
                      <a:round/>
                      <a:headEnd type="none" w="med" len="med"/>
                      <a:tailEnd type="none" w="med" len="med"/>
                    </a:lnT>
                    <a:lnB w="9525" cap="flat" cmpd="sng" algn="ctr">
                      <a:solidFill>
                        <a:srgbClr val="A0B80E"/>
                      </a:solidFill>
                      <a:prstDash val="solid"/>
                      <a:round/>
                      <a:headEnd type="none" w="med" len="med"/>
                      <a:tailEnd type="none" w="med" len="med"/>
                    </a:lnB>
                    <a:solidFill>
                      <a:srgbClr val="CCFFCC"/>
                    </a:solidFill>
                  </a:tcPr>
                </a:tc>
                <a:tc>
                  <a:txBody>
                    <a:bodyPr/>
                    <a:lstStyle/>
                    <a:p>
                      <a:pPr algn="ctr"/>
                      <a:r>
                        <a:rPr lang="en-US" sz="1400">
                          <a:effectLst/>
                        </a:rPr>
                        <a:t>9.8</a:t>
                      </a:r>
                    </a:p>
                  </a:txBody>
                  <a:tcPr marL="45720" marR="45720" marT="0" marB="0" anchor="ctr">
                    <a:lnL w="9525" cap="flat" cmpd="sng" algn="ctr">
                      <a:solidFill>
                        <a:srgbClr val="20B70E"/>
                      </a:solidFill>
                      <a:prstDash val="solid"/>
                      <a:round/>
                      <a:headEnd type="none" w="med" len="med"/>
                      <a:tailEnd type="none" w="med" len="med"/>
                    </a:lnL>
                    <a:lnR w="9525" cap="flat" cmpd="sng" algn="ctr">
                      <a:solidFill>
                        <a:srgbClr val="98B70E"/>
                      </a:solidFill>
                      <a:prstDash val="solid"/>
                      <a:round/>
                      <a:headEnd type="none" w="med" len="med"/>
                      <a:tailEnd type="none" w="med" len="med"/>
                    </a:lnR>
                    <a:lnT w="9525" cap="flat" cmpd="sng" algn="ctr">
                      <a:solidFill>
                        <a:srgbClr val="20B70E"/>
                      </a:solidFill>
                      <a:prstDash val="solid"/>
                      <a:round/>
                      <a:headEnd type="none" w="med" len="med"/>
                      <a:tailEnd type="none" w="med" len="med"/>
                    </a:lnT>
                    <a:lnB w="9525" cap="flat" cmpd="sng" algn="ctr">
                      <a:solidFill>
                        <a:srgbClr val="C8BA0E"/>
                      </a:solidFill>
                      <a:prstDash val="solid"/>
                      <a:round/>
                      <a:headEnd type="none" w="med" len="med"/>
                      <a:tailEnd type="none" w="med" len="med"/>
                    </a:lnB>
                    <a:solidFill>
                      <a:srgbClr val="CCFFCC"/>
                    </a:solidFill>
                  </a:tcPr>
                </a:tc>
                <a:tc>
                  <a:txBody>
                    <a:bodyPr/>
                    <a:lstStyle/>
                    <a:p>
                      <a:pPr algn="ctr"/>
                      <a:r>
                        <a:rPr lang="en-US" sz="1400" u="sng" dirty="0">
                          <a:solidFill>
                            <a:srgbClr val="333333"/>
                          </a:solidFill>
                          <a:effectLst/>
                          <a:hlinkClick r:id="rId2" tooltip="View all uranium target yields"/>
                        </a:rPr>
                        <a:t>ITE-TM4-UCx#10-LP-SIS</a:t>
                      </a:r>
                      <a:endParaRPr lang="en-US" sz="1400" dirty="0">
                        <a:effectLst/>
                      </a:endParaRPr>
                    </a:p>
                  </a:txBody>
                  <a:tcPr marL="45720" marR="45720" marT="0" marB="0" anchor="ctr">
                    <a:lnL w="9525" cap="flat" cmpd="sng" algn="ctr">
                      <a:solidFill>
                        <a:srgbClr val="98B70E"/>
                      </a:solidFill>
                      <a:prstDash val="solid"/>
                      <a:round/>
                      <a:headEnd type="none" w="med" len="med"/>
                      <a:tailEnd type="none" w="med" len="med"/>
                    </a:lnL>
                    <a:lnR w="9525" cap="flat" cmpd="sng" algn="ctr">
                      <a:solidFill>
                        <a:srgbClr val="40B80E"/>
                      </a:solidFill>
                      <a:prstDash val="solid"/>
                      <a:round/>
                      <a:headEnd type="none" w="med" len="med"/>
                      <a:tailEnd type="none" w="med" len="med"/>
                    </a:lnR>
                    <a:lnT w="9525" cap="flat" cmpd="sng" algn="ctr">
                      <a:solidFill>
                        <a:srgbClr val="98B70E"/>
                      </a:solidFill>
                      <a:prstDash val="solid"/>
                      <a:round/>
                      <a:headEnd type="none" w="med" len="med"/>
                      <a:tailEnd type="none" w="med" len="med"/>
                    </a:lnT>
                    <a:lnB w="9525" cap="flat" cmpd="sng" algn="ctr">
                      <a:solidFill>
                        <a:srgbClr val="60B90E"/>
                      </a:solidFill>
                      <a:prstDash val="solid"/>
                      <a:round/>
                      <a:headEnd type="none" w="med" len="med"/>
                      <a:tailEnd type="none" w="med" len="med"/>
                    </a:lnB>
                    <a:solidFill>
                      <a:srgbClr val="CCFFCC"/>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40B80E"/>
                      </a:solidFill>
                      <a:prstDash val="solid"/>
                      <a:round/>
                      <a:headEnd type="none" w="med" len="med"/>
                      <a:tailEnd type="none" w="med" len="med"/>
                    </a:lnL>
                    <a:lnR w="9525" cap="flat" cmpd="sng" algn="ctr">
                      <a:solidFill>
                        <a:srgbClr val="40B80E"/>
                      </a:solidFill>
                      <a:prstDash val="solid"/>
                      <a:round/>
                      <a:headEnd type="none" w="med" len="med"/>
                      <a:tailEnd type="none" w="med" len="med"/>
                    </a:lnR>
                    <a:lnT w="9525" cap="flat" cmpd="sng" algn="ctr">
                      <a:solidFill>
                        <a:srgbClr val="40B80E"/>
                      </a:solidFill>
                      <a:prstDash val="solid"/>
                      <a:round/>
                      <a:headEnd type="none" w="med" len="med"/>
                      <a:tailEnd type="none" w="med" len="med"/>
                    </a:lnT>
                    <a:lnB w="9525" cap="flat" cmpd="sng" algn="ctr">
                      <a:solidFill>
                        <a:srgbClr val="48B90E"/>
                      </a:solidFill>
                      <a:prstDash val="solid"/>
                      <a:round/>
                      <a:headEnd type="none" w="med" len="med"/>
                      <a:tailEnd type="none" w="med" len="med"/>
                    </a:lnB>
                    <a:solidFill>
                      <a:srgbClr val="FFFFFF"/>
                    </a:solidFill>
                  </a:tcPr>
                </a:tc>
                <a:tc>
                  <a:txBody>
                    <a:bodyPr/>
                    <a:lstStyle/>
                    <a:p>
                      <a:pPr algn="ctr"/>
                      <a:endParaRPr lang="en-US" sz="1400">
                        <a:effectLst/>
                      </a:endParaRPr>
                    </a:p>
                  </a:txBody>
                  <a:tcPr marL="45720" marR="45720" marT="0" marB="0" anchor="ctr">
                    <a:lnL w="9525" cap="flat" cmpd="sng" algn="ctr">
                      <a:solidFill>
                        <a:srgbClr val="40B80E"/>
                      </a:solidFill>
                      <a:prstDash val="solid"/>
                      <a:round/>
                      <a:headEnd type="none" w="med" len="med"/>
                      <a:tailEnd type="none" w="med" len="med"/>
                    </a:lnL>
                    <a:lnR w="9525" cap="flat" cmpd="sng" algn="ctr">
                      <a:solidFill>
                        <a:srgbClr val="40B80E"/>
                      </a:solidFill>
                      <a:prstDash val="solid"/>
                      <a:round/>
                      <a:headEnd type="none" w="med" len="med"/>
                      <a:tailEnd type="none" w="med" len="med"/>
                    </a:lnR>
                    <a:lnT w="9525" cap="flat" cmpd="sng" algn="ctr">
                      <a:solidFill>
                        <a:srgbClr val="40B80E"/>
                      </a:solidFill>
                      <a:prstDash val="solid"/>
                      <a:round/>
                      <a:headEnd type="none" w="med" len="med"/>
                      <a:tailEnd type="none" w="med" len="med"/>
                    </a:lnT>
                    <a:lnB w="9525" cap="flat" cmpd="sng" algn="ctr">
                      <a:solidFill>
                        <a:srgbClr val="A8B90E"/>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242559">
                <a:tc>
                  <a:txBody>
                    <a:bodyPr/>
                    <a:lstStyle/>
                    <a:p>
                      <a:pPr algn="ctr"/>
                      <a:r>
                        <a:rPr lang="en-US" sz="1400">
                          <a:effectLst/>
                        </a:rPr>
                        <a:t>2011-09-02</a:t>
                      </a:r>
                    </a:p>
                  </a:txBody>
                  <a:tcPr marL="45720" marR="45720" marT="0" marB="0" anchor="ctr">
                    <a:lnL w="9525" cap="flat" cmpd="sng" algn="ctr">
                      <a:solidFill>
                        <a:srgbClr val="98B40E"/>
                      </a:solidFill>
                      <a:prstDash val="solid"/>
                      <a:round/>
                      <a:headEnd type="none" w="med" len="med"/>
                      <a:tailEnd type="none" w="med" len="med"/>
                    </a:lnL>
                    <a:lnR w="9525" cap="flat" cmpd="sng" algn="ctr">
                      <a:solidFill>
                        <a:srgbClr val="10B80E"/>
                      </a:solidFill>
                      <a:prstDash val="solid"/>
                      <a:round/>
                      <a:headEnd type="none" w="med" len="med"/>
                      <a:tailEnd type="none" w="med" len="med"/>
                    </a:lnR>
                    <a:lnT w="9525" cap="flat" cmpd="sng" algn="ctr">
                      <a:solidFill>
                        <a:srgbClr val="98B40E"/>
                      </a:solidFill>
                      <a:prstDash val="solid"/>
                      <a:round/>
                      <a:headEnd type="none" w="med" len="med"/>
                      <a:tailEnd type="none" w="med" len="med"/>
                    </a:lnT>
                    <a:lnB w="9525" cap="flat" cmpd="sng" algn="ctr">
                      <a:solidFill>
                        <a:srgbClr val="10B50E"/>
                      </a:solidFill>
                      <a:prstDash val="solid"/>
                      <a:round/>
                      <a:headEnd type="none" w="med" len="med"/>
                      <a:tailEnd type="none" w="med" len="med"/>
                    </a:lnB>
                    <a:solidFill>
                      <a:srgbClr val="F6F6F6"/>
                    </a:solidFill>
                  </a:tcPr>
                </a:tc>
                <a:tc>
                  <a:txBody>
                    <a:bodyPr/>
                    <a:lstStyle/>
                    <a:p>
                      <a:pPr algn="ctr"/>
                      <a:r>
                        <a:rPr lang="en-US" sz="1400">
                          <a:effectLst/>
                        </a:rPr>
                        <a:t>Na30g</a:t>
                      </a:r>
                    </a:p>
                  </a:txBody>
                  <a:tcPr marL="45720" marR="45720" marT="0" marB="0" anchor="ctr">
                    <a:lnL w="9525" cap="flat" cmpd="sng" algn="ctr">
                      <a:solidFill>
                        <a:srgbClr val="10B80E"/>
                      </a:solidFill>
                      <a:prstDash val="solid"/>
                      <a:round/>
                      <a:headEnd type="none" w="med" len="med"/>
                      <a:tailEnd type="none" w="med" len="med"/>
                    </a:lnL>
                    <a:lnR w="9525" cap="flat" cmpd="sng" algn="ctr">
                      <a:solidFill>
                        <a:srgbClr val="50B70E"/>
                      </a:solidFill>
                      <a:prstDash val="solid"/>
                      <a:round/>
                      <a:headEnd type="none" w="med" len="med"/>
                      <a:tailEnd type="none" w="med" len="med"/>
                    </a:lnR>
                    <a:lnT w="9525" cap="flat" cmpd="sng" algn="ctr">
                      <a:solidFill>
                        <a:srgbClr val="10B80E"/>
                      </a:solidFill>
                      <a:prstDash val="solid"/>
                      <a:round/>
                      <a:headEnd type="none" w="med" len="med"/>
                      <a:tailEnd type="none" w="med" len="med"/>
                    </a:lnT>
                    <a:lnB w="9525" cap="flat" cmpd="sng" algn="ctr">
                      <a:solidFill>
                        <a:srgbClr val="38B70E"/>
                      </a:solidFill>
                      <a:prstDash val="solid"/>
                      <a:round/>
                      <a:headEnd type="none" w="med" len="med"/>
                      <a:tailEnd type="none" w="med" len="med"/>
                    </a:lnB>
                    <a:solidFill>
                      <a:srgbClr val="F6F6F6"/>
                    </a:solidFill>
                  </a:tcPr>
                </a:tc>
                <a:tc>
                  <a:txBody>
                    <a:bodyPr/>
                    <a:lstStyle/>
                    <a:p>
                      <a:pPr algn="ctr"/>
                      <a:r>
                        <a:rPr lang="en-US" sz="1400">
                          <a:effectLst/>
                        </a:rPr>
                        <a:t>30.00</a:t>
                      </a:r>
                    </a:p>
                  </a:txBody>
                  <a:tcPr marL="45720" marR="45720" marT="0" marB="0" anchor="ctr">
                    <a:lnL w="9525" cap="flat" cmpd="sng" algn="ctr">
                      <a:solidFill>
                        <a:srgbClr val="50B70E"/>
                      </a:solidFill>
                      <a:prstDash val="solid"/>
                      <a:round/>
                      <a:headEnd type="none" w="med" len="med"/>
                      <a:tailEnd type="none" w="med" len="med"/>
                    </a:lnL>
                    <a:lnR w="9525" cap="flat" cmpd="sng" algn="ctr">
                      <a:solidFill>
                        <a:srgbClr val="10B80E"/>
                      </a:solidFill>
                      <a:prstDash val="solid"/>
                      <a:round/>
                      <a:headEnd type="none" w="med" len="med"/>
                      <a:tailEnd type="none" w="med" len="med"/>
                    </a:lnR>
                    <a:lnT w="9525" cap="flat" cmpd="sng" algn="ctr">
                      <a:solidFill>
                        <a:srgbClr val="50B70E"/>
                      </a:solidFill>
                      <a:prstDash val="solid"/>
                      <a:round/>
                      <a:headEnd type="none" w="med" len="med"/>
                      <a:tailEnd type="none" w="med" len="med"/>
                    </a:lnT>
                    <a:lnB w="9525" cap="flat" cmpd="sng" algn="ctr">
                      <a:solidFill>
                        <a:srgbClr val="30B90E"/>
                      </a:solidFill>
                      <a:prstDash val="solid"/>
                      <a:round/>
                      <a:headEnd type="none" w="med" len="med"/>
                      <a:tailEnd type="none" w="med" len="med"/>
                    </a:lnB>
                    <a:solidFill>
                      <a:srgbClr val="F6F6F6"/>
                    </a:solidFill>
                  </a:tcPr>
                </a:tc>
                <a:tc>
                  <a:txBody>
                    <a:bodyPr/>
                    <a:lstStyle/>
                    <a:p>
                      <a:pPr algn="ctr"/>
                      <a:r>
                        <a:rPr lang="en-US" sz="1400">
                          <a:effectLst/>
                        </a:rPr>
                        <a:t>48.0 ms</a:t>
                      </a:r>
                    </a:p>
                  </a:txBody>
                  <a:tcPr marL="45720" marR="45720" marT="0" marB="0" anchor="ctr">
                    <a:lnL w="9525" cap="flat" cmpd="sng" algn="ctr">
                      <a:solidFill>
                        <a:srgbClr val="10B80E"/>
                      </a:solidFill>
                      <a:prstDash val="solid"/>
                      <a:round/>
                      <a:headEnd type="none" w="med" len="med"/>
                      <a:tailEnd type="none" w="med" len="med"/>
                    </a:lnL>
                    <a:lnR w="9525" cap="flat" cmpd="sng" algn="ctr">
                      <a:solidFill>
                        <a:srgbClr val="A0B80E"/>
                      </a:solidFill>
                      <a:prstDash val="solid"/>
                      <a:round/>
                      <a:headEnd type="none" w="med" len="med"/>
                      <a:tailEnd type="none" w="med" len="med"/>
                    </a:lnR>
                    <a:lnT w="9525" cap="flat" cmpd="sng" algn="ctr">
                      <a:solidFill>
                        <a:srgbClr val="10B80E"/>
                      </a:solidFill>
                      <a:prstDash val="solid"/>
                      <a:round/>
                      <a:headEnd type="none" w="med" len="med"/>
                      <a:tailEnd type="none" w="med" len="med"/>
                    </a:lnT>
                    <a:lnB w="9525" cap="flat" cmpd="sng" algn="ctr">
                      <a:solidFill>
                        <a:srgbClr val="00B90E"/>
                      </a:solidFill>
                      <a:prstDash val="solid"/>
                      <a:round/>
                      <a:headEnd type="none" w="med" len="med"/>
                      <a:tailEnd type="none" w="med" len="med"/>
                    </a:lnB>
                    <a:solidFill>
                      <a:srgbClr val="F6F6F6"/>
                    </a:solidFill>
                  </a:tcPr>
                </a:tc>
                <a:tc>
                  <a:txBody>
                    <a:bodyPr/>
                    <a:lstStyle/>
                    <a:p>
                      <a:pPr algn="ctr"/>
                      <a:r>
                        <a:rPr lang="en-US" sz="1400">
                          <a:effectLst/>
                        </a:rPr>
                        <a:t>6.60E2</a:t>
                      </a:r>
                    </a:p>
                  </a:txBody>
                  <a:tcPr marL="45720" marR="45720" marT="0" marB="0" anchor="ctr">
                    <a:lnL w="9525" cap="flat" cmpd="sng" algn="ctr">
                      <a:solidFill>
                        <a:srgbClr val="A0B80E"/>
                      </a:solidFill>
                      <a:prstDash val="solid"/>
                      <a:round/>
                      <a:headEnd type="none" w="med" len="med"/>
                      <a:tailEnd type="none" w="med" len="med"/>
                    </a:lnL>
                    <a:lnR w="9525" cap="flat" cmpd="sng" algn="ctr">
                      <a:solidFill>
                        <a:srgbClr val="C8BA0E"/>
                      </a:solidFill>
                      <a:prstDash val="solid"/>
                      <a:round/>
                      <a:headEnd type="none" w="med" len="med"/>
                      <a:tailEnd type="none" w="med" len="med"/>
                    </a:lnR>
                    <a:lnT w="9525" cap="flat" cmpd="sng" algn="ctr">
                      <a:solidFill>
                        <a:srgbClr val="A0B80E"/>
                      </a:solidFill>
                      <a:prstDash val="solid"/>
                      <a:round/>
                      <a:headEnd type="none" w="med" len="med"/>
                      <a:tailEnd type="none" w="med" len="med"/>
                    </a:lnT>
                    <a:lnB w="9525" cap="flat" cmpd="sng" algn="ctr">
                      <a:solidFill>
                        <a:srgbClr val="88B80E"/>
                      </a:solidFill>
                      <a:prstDash val="solid"/>
                      <a:round/>
                      <a:headEnd type="none" w="med" len="med"/>
                      <a:tailEnd type="none" w="med" len="med"/>
                    </a:lnB>
                    <a:solidFill>
                      <a:srgbClr val="F6F6F6"/>
                    </a:solidFill>
                  </a:tcPr>
                </a:tc>
                <a:tc>
                  <a:txBody>
                    <a:bodyPr/>
                    <a:lstStyle/>
                    <a:p>
                      <a:pPr algn="ctr"/>
                      <a:r>
                        <a:rPr lang="en-US" sz="1400">
                          <a:effectLst/>
                        </a:rPr>
                        <a:t>1.9</a:t>
                      </a:r>
                    </a:p>
                  </a:txBody>
                  <a:tcPr marL="45720" marR="45720" marT="0" marB="0" anchor="ctr">
                    <a:lnL w="9525" cap="flat" cmpd="sng" algn="ctr">
                      <a:solidFill>
                        <a:srgbClr val="C8BA0E"/>
                      </a:solidFill>
                      <a:prstDash val="solid"/>
                      <a:round/>
                      <a:headEnd type="none" w="med" len="med"/>
                      <a:tailEnd type="none" w="med" len="med"/>
                    </a:lnL>
                    <a:lnR w="9525" cap="flat" cmpd="sng" algn="ctr">
                      <a:solidFill>
                        <a:srgbClr val="60B90E"/>
                      </a:solidFill>
                      <a:prstDash val="solid"/>
                      <a:round/>
                      <a:headEnd type="none" w="med" len="med"/>
                      <a:tailEnd type="none" w="med" len="med"/>
                    </a:lnR>
                    <a:lnT w="9525" cap="flat" cmpd="sng" algn="ctr">
                      <a:solidFill>
                        <a:srgbClr val="C8BA0E"/>
                      </a:solidFill>
                      <a:prstDash val="solid"/>
                      <a:round/>
                      <a:headEnd type="none" w="med" len="med"/>
                      <a:tailEnd type="none" w="med" len="med"/>
                    </a:lnT>
                    <a:lnB w="9525" cap="flat" cmpd="sng" algn="ctr">
                      <a:solidFill>
                        <a:srgbClr val="08BA0E"/>
                      </a:solidFill>
                      <a:prstDash val="solid"/>
                      <a:round/>
                      <a:headEnd type="none" w="med" len="med"/>
                      <a:tailEnd type="none" w="med" len="med"/>
                    </a:lnB>
                    <a:solidFill>
                      <a:srgbClr val="F6F6F6"/>
                    </a:solidFill>
                  </a:tcPr>
                </a:tc>
                <a:tc>
                  <a:txBody>
                    <a:bodyPr/>
                    <a:lstStyle/>
                    <a:p>
                      <a:pPr algn="ctr"/>
                      <a:r>
                        <a:rPr lang="en-US" sz="1400" u="sng">
                          <a:solidFill>
                            <a:srgbClr val="333333"/>
                          </a:solidFill>
                          <a:effectLst/>
                          <a:hlinkClick r:id="rId2" tooltip="View all uranium target yields"/>
                        </a:rPr>
                        <a:t>UCx #2</a:t>
                      </a:r>
                      <a:endParaRPr lang="en-US" sz="1400">
                        <a:effectLst/>
                      </a:endParaRPr>
                    </a:p>
                  </a:txBody>
                  <a:tcPr marL="45720" marR="45720" marT="0" marB="0" anchor="ctr">
                    <a:lnL w="9525" cap="flat" cmpd="sng" algn="ctr">
                      <a:solidFill>
                        <a:srgbClr val="60B90E"/>
                      </a:solidFill>
                      <a:prstDash val="solid"/>
                      <a:round/>
                      <a:headEnd type="none" w="med" len="med"/>
                      <a:tailEnd type="none" w="med" len="med"/>
                    </a:lnL>
                    <a:lnR w="9525" cap="flat" cmpd="sng" algn="ctr">
                      <a:solidFill>
                        <a:srgbClr val="48B90E"/>
                      </a:solidFill>
                      <a:prstDash val="solid"/>
                      <a:round/>
                      <a:headEnd type="none" w="med" len="med"/>
                      <a:tailEnd type="none" w="med" len="med"/>
                    </a:lnR>
                    <a:lnT w="9525" cap="flat" cmpd="sng" algn="ctr">
                      <a:solidFill>
                        <a:srgbClr val="60B90E"/>
                      </a:solidFill>
                      <a:prstDash val="solid"/>
                      <a:round/>
                      <a:headEnd type="none" w="med" len="med"/>
                      <a:tailEnd type="none" w="med" len="med"/>
                    </a:lnT>
                    <a:lnB w="9525" cap="flat" cmpd="sng" algn="ctr">
                      <a:solidFill>
                        <a:srgbClr val="A0B80E"/>
                      </a:solidFill>
                      <a:prstDash val="solid"/>
                      <a:round/>
                      <a:headEnd type="none" w="med" len="med"/>
                      <a:tailEnd type="none" w="med" len="med"/>
                    </a:lnB>
                    <a:solidFill>
                      <a:srgbClr val="F6F6F6"/>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48B90E"/>
                      </a:solidFill>
                      <a:prstDash val="solid"/>
                      <a:round/>
                      <a:headEnd type="none" w="med" len="med"/>
                      <a:tailEnd type="none" w="med" len="med"/>
                    </a:lnL>
                    <a:lnR w="9525" cap="flat" cmpd="sng" algn="ctr">
                      <a:solidFill>
                        <a:srgbClr val="A8B90E"/>
                      </a:solidFill>
                      <a:prstDash val="solid"/>
                      <a:round/>
                      <a:headEnd type="none" w="med" len="med"/>
                      <a:tailEnd type="none" w="med" len="med"/>
                    </a:lnR>
                    <a:lnT w="9525" cap="flat" cmpd="sng" algn="ctr">
                      <a:solidFill>
                        <a:srgbClr val="48B90E"/>
                      </a:solidFill>
                      <a:prstDash val="solid"/>
                      <a:round/>
                      <a:headEnd type="none" w="med" len="med"/>
                      <a:tailEnd type="none" w="med" len="med"/>
                    </a:lnT>
                    <a:lnB w="9525" cap="flat" cmpd="sng" algn="ctr">
                      <a:solidFill>
                        <a:srgbClr val="80BA0E"/>
                      </a:solidFill>
                      <a:prstDash val="solid"/>
                      <a:round/>
                      <a:headEnd type="none" w="med" len="med"/>
                      <a:tailEnd type="none" w="med" len="med"/>
                    </a:lnB>
                    <a:solidFill>
                      <a:srgbClr val="F6F6F6"/>
                    </a:solidFill>
                  </a:tcPr>
                </a:tc>
                <a:tc>
                  <a:txBody>
                    <a:bodyPr/>
                    <a:lstStyle/>
                    <a:p>
                      <a:pPr algn="ctr"/>
                      <a:endParaRPr lang="en-US" sz="1400">
                        <a:effectLst/>
                      </a:endParaRPr>
                    </a:p>
                  </a:txBody>
                  <a:tcPr marL="45720" marR="45720" marT="0" marB="0" anchor="ctr">
                    <a:lnL w="9525" cap="flat" cmpd="sng" algn="ctr">
                      <a:solidFill>
                        <a:srgbClr val="A8B90E"/>
                      </a:solidFill>
                      <a:prstDash val="solid"/>
                      <a:round/>
                      <a:headEnd type="none" w="med" len="med"/>
                      <a:tailEnd type="none" w="med" len="med"/>
                    </a:lnL>
                    <a:lnR w="9525" cap="flat" cmpd="sng" algn="ctr">
                      <a:solidFill>
                        <a:srgbClr val="A8B90E"/>
                      </a:solidFill>
                      <a:prstDash val="solid"/>
                      <a:round/>
                      <a:headEnd type="none" w="med" len="med"/>
                      <a:tailEnd type="none" w="med" len="med"/>
                    </a:lnR>
                    <a:lnT w="9525" cap="flat" cmpd="sng" algn="ctr">
                      <a:solidFill>
                        <a:srgbClr val="A8B90E"/>
                      </a:solidFill>
                      <a:prstDash val="solid"/>
                      <a:round/>
                      <a:headEnd type="none" w="med" len="med"/>
                      <a:tailEnd type="none" w="med" len="med"/>
                    </a:lnT>
                    <a:lnB w="9525" cap="flat" cmpd="sng" algn="ctr">
                      <a:solidFill>
                        <a:srgbClr val="10BB0E"/>
                      </a:solidFill>
                      <a:prstDash val="solid"/>
                      <a:round/>
                      <a:headEnd type="none" w="med" len="med"/>
                      <a:tailEnd type="none" w="med" len="med"/>
                    </a:lnB>
                    <a:solidFill>
                      <a:srgbClr val="F6F6F6"/>
                    </a:solidFill>
                  </a:tcPr>
                </a:tc>
                <a:extLst>
                  <a:ext uri="{0D108BD9-81ED-4DB2-BD59-A6C34878D82A}">
                    <a16:rowId xmlns:a16="http://schemas.microsoft.com/office/drawing/2014/main" val="10008"/>
                  </a:ext>
                </a:extLst>
              </a:tr>
              <a:tr h="242559">
                <a:tc>
                  <a:txBody>
                    <a:bodyPr/>
                    <a:lstStyle/>
                    <a:p>
                      <a:pPr algn="ctr"/>
                      <a:r>
                        <a:rPr lang="en-US" sz="1400">
                          <a:effectLst/>
                        </a:rPr>
                        <a:t>2010-12-06</a:t>
                      </a:r>
                    </a:p>
                  </a:txBody>
                  <a:tcPr marL="45720" marR="45720" marT="0" marB="0" anchor="ctr">
                    <a:lnL w="9525" cap="flat" cmpd="sng" algn="ctr">
                      <a:solidFill>
                        <a:srgbClr val="10B50E"/>
                      </a:solidFill>
                      <a:prstDash val="solid"/>
                      <a:round/>
                      <a:headEnd type="none" w="med" len="med"/>
                      <a:tailEnd type="none" w="med" len="med"/>
                    </a:lnL>
                    <a:lnR w="9525" cap="flat" cmpd="sng" algn="ctr">
                      <a:solidFill>
                        <a:srgbClr val="38B70E"/>
                      </a:solidFill>
                      <a:prstDash val="solid"/>
                      <a:round/>
                      <a:headEnd type="none" w="med" len="med"/>
                      <a:tailEnd type="none" w="med" len="med"/>
                    </a:lnR>
                    <a:lnT w="9525" cap="flat" cmpd="sng" algn="ctr">
                      <a:solidFill>
                        <a:srgbClr val="10B50E"/>
                      </a:solidFill>
                      <a:prstDash val="solid"/>
                      <a:round/>
                      <a:headEnd type="none" w="med" len="med"/>
                      <a:tailEnd type="none" w="med" len="med"/>
                    </a:lnT>
                    <a:lnB w="9525" cap="flat" cmpd="sng" algn="ctr">
                      <a:solidFill>
                        <a:srgbClr val="70B50E"/>
                      </a:solidFill>
                      <a:prstDash val="solid"/>
                      <a:round/>
                      <a:headEnd type="none" w="med" len="med"/>
                      <a:tailEnd type="none" w="med" len="med"/>
                    </a:lnB>
                    <a:solidFill>
                      <a:srgbClr val="FFFFFF"/>
                    </a:solidFill>
                  </a:tcPr>
                </a:tc>
                <a:tc>
                  <a:txBody>
                    <a:bodyPr/>
                    <a:lstStyle/>
                    <a:p>
                      <a:pPr algn="ctr"/>
                      <a:r>
                        <a:rPr lang="en-US" sz="1400">
                          <a:effectLst/>
                        </a:rPr>
                        <a:t>Na30g</a:t>
                      </a:r>
                    </a:p>
                  </a:txBody>
                  <a:tcPr marL="45720" marR="45720" marT="0" marB="0" anchor="ctr">
                    <a:lnL w="9525" cap="flat" cmpd="sng" algn="ctr">
                      <a:solidFill>
                        <a:srgbClr val="38B70E"/>
                      </a:solidFill>
                      <a:prstDash val="solid"/>
                      <a:round/>
                      <a:headEnd type="none" w="med" len="med"/>
                      <a:tailEnd type="none" w="med" len="med"/>
                    </a:lnL>
                    <a:lnR w="9525" cap="flat" cmpd="sng" algn="ctr">
                      <a:solidFill>
                        <a:srgbClr val="30B90E"/>
                      </a:solidFill>
                      <a:prstDash val="solid"/>
                      <a:round/>
                      <a:headEnd type="none" w="med" len="med"/>
                      <a:tailEnd type="none" w="med" len="med"/>
                    </a:lnR>
                    <a:lnT w="9525" cap="flat" cmpd="sng" algn="ctr">
                      <a:solidFill>
                        <a:srgbClr val="38B70E"/>
                      </a:solidFill>
                      <a:prstDash val="solid"/>
                      <a:round/>
                      <a:headEnd type="none" w="med" len="med"/>
                      <a:tailEnd type="none" w="med" len="med"/>
                    </a:lnT>
                    <a:lnB w="9525" cap="flat" cmpd="sng" algn="ctr">
                      <a:solidFill>
                        <a:srgbClr val="E8B80E"/>
                      </a:solidFill>
                      <a:prstDash val="solid"/>
                      <a:round/>
                      <a:headEnd type="none" w="med" len="med"/>
                      <a:tailEnd type="none" w="med" len="med"/>
                    </a:lnB>
                    <a:solidFill>
                      <a:srgbClr val="FFFFFF"/>
                    </a:solidFill>
                  </a:tcPr>
                </a:tc>
                <a:tc>
                  <a:txBody>
                    <a:bodyPr/>
                    <a:lstStyle/>
                    <a:p>
                      <a:pPr algn="ctr"/>
                      <a:r>
                        <a:rPr lang="en-US" sz="1400">
                          <a:effectLst/>
                        </a:rPr>
                        <a:t>30.00</a:t>
                      </a:r>
                    </a:p>
                  </a:txBody>
                  <a:tcPr marL="45720" marR="45720" marT="0" marB="0" anchor="ctr">
                    <a:lnL w="9525" cap="flat" cmpd="sng" algn="ctr">
                      <a:solidFill>
                        <a:srgbClr val="30B90E"/>
                      </a:solidFill>
                      <a:prstDash val="solid"/>
                      <a:round/>
                      <a:headEnd type="none" w="med" len="med"/>
                      <a:tailEnd type="none" w="med" len="med"/>
                    </a:lnL>
                    <a:lnR w="9525" cap="flat" cmpd="sng" algn="ctr">
                      <a:solidFill>
                        <a:srgbClr val="00B90E"/>
                      </a:solidFill>
                      <a:prstDash val="solid"/>
                      <a:round/>
                      <a:headEnd type="none" w="med" len="med"/>
                      <a:tailEnd type="none" w="med" len="med"/>
                    </a:lnR>
                    <a:lnT w="9525" cap="flat" cmpd="sng" algn="ctr">
                      <a:solidFill>
                        <a:srgbClr val="30B90E"/>
                      </a:solidFill>
                      <a:prstDash val="solid"/>
                      <a:round/>
                      <a:headEnd type="none" w="med" len="med"/>
                      <a:tailEnd type="none" w="med" len="med"/>
                    </a:lnT>
                    <a:lnB w="9525" cap="flat" cmpd="sng" algn="ctr">
                      <a:solidFill>
                        <a:srgbClr val="50BD0E"/>
                      </a:solidFill>
                      <a:prstDash val="solid"/>
                      <a:round/>
                      <a:headEnd type="none" w="med" len="med"/>
                      <a:tailEnd type="none" w="med" len="med"/>
                    </a:lnB>
                    <a:solidFill>
                      <a:srgbClr val="FFFFFF"/>
                    </a:solidFill>
                  </a:tcPr>
                </a:tc>
                <a:tc>
                  <a:txBody>
                    <a:bodyPr/>
                    <a:lstStyle/>
                    <a:p>
                      <a:pPr algn="ctr"/>
                      <a:r>
                        <a:rPr lang="en-US" sz="1400">
                          <a:effectLst/>
                        </a:rPr>
                        <a:t>48.0 ms</a:t>
                      </a:r>
                    </a:p>
                  </a:txBody>
                  <a:tcPr marL="45720" marR="45720" marT="0" marB="0" anchor="ctr">
                    <a:lnL w="9525" cap="flat" cmpd="sng" algn="ctr">
                      <a:solidFill>
                        <a:srgbClr val="00B90E"/>
                      </a:solidFill>
                      <a:prstDash val="solid"/>
                      <a:round/>
                      <a:headEnd type="none" w="med" len="med"/>
                      <a:tailEnd type="none" w="med" len="med"/>
                    </a:lnL>
                    <a:lnR w="9525" cap="flat" cmpd="sng" algn="ctr">
                      <a:solidFill>
                        <a:srgbClr val="88B80E"/>
                      </a:solidFill>
                      <a:prstDash val="solid"/>
                      <a:round/>
                      <a:headEnd type="none" w="med" len="med"/>
                      <a:tailEnd type="none" w="med" len="med"/>
                    </a:lnR>
                    <a:lnT w="9525" cap="flat" cmpd="sng" algn="ctr">
                      <a:solidFill>
                        <a:srgbClr val="00B90E"/>
                      </a:solidFill>
                      <a:prstDash val="solid"/>
                      <a:round/>
                      <a:headEnd type="none" w="med" len="med"/>
                      <a:tailEnd type="none" w="med" len="med"/>
                    </a:lnT>
                    <a:lnB w="9525" cap="flat" cmpd="sng" algn="ctr">
                      <a:solidFill>
                        <a:srgbClr val="80BD0E"/>
                      </a:solidFill>
                      <a:prstDash val="solid"/>
                      <a:round/>
                      <a:headEnd type="none" w="med" len="med"/>
                      <a:tailEnd type="none" w="med" len="med"/>
                    </a:lnB>
                    <a:solidFill>
                      <a:srgbClr val="FFFFFF"/>
                    </a:solidFill>
                  </a:tcPr>
                </a:tc>
                <a:tc>
                  <a:txBody>
                    <a:bodyPr/>
                    <a:lstStyle/>
                    <a:p>
                      <a:pPr algn="ctr"/>
                      <a:r>
                        <a:rPr lang="en-US" sz="1400">
                          <a:effectLst/>
                        </a:rPr>
                        <a:t>1.50E3</a:t>
                      </a:r>
                    </a:p>
                  </a:txBody>
                  <a:tcPr marL="45720" marR="45720" marT="0" marB="0" anchor="ctr">
                    <a:lnL w="9525" cap="flat" cmpd="sng" algn="ctr">
                      <a:solidFill>
                        <a:srgbClr val="88B80E"/>
                      </a:solidFill>
                      <a:prstDash val="solid"/>
                      <a:round/>
                      <a:headEnd type="none" w="med" len="med"/>
                      <a:tailEnd type="none" w="med" len="med"/>
                    </a:lnL>
                    <a:lnR w="9525" cap="flat" cmpd="sng" algn="ctr">
                      <a:solidFill>
                        <a:srgbClr val="08BA0E"/>
                      </a:solidFill>
                      <a:prstDash val="solid"/>
                      <a:round/>
                      <a:headEnd type="none" w="med" len="med"/>
                      <a:tailEnd type="none" w="med" len="med"/>
                    </a:lnR>
                    <a:lnT w="9525" cap="flat" cmpd="sng" algn="ctr">
                      <a:solidFill>
                        <a:srgbClr val="88B80E"/>
                      </a:solidFill>
                      <a:prstDash val="solid"/>
                      <a:round/>
                      <a:headEnd type="none" w="med" len="med"/>
                      <a:tailEnd type="none" w="med" len="med"/>
                    </a:lnT>
                    <a:lnB w="9525" cap="flat" cmpd="sng" algn="ctr">
                      <a:solidFill>
                        <a:srgbClr val="40BE0E"/>
                      </a:solidFill>
                      <a:prstDash val="solid"/>
                      <a:round/>
                      <a:headEnd type="none" w="med" len="med"/>
                      <a:tailEnd type="none" w="med" len="med"/>
                    </a:lnB>
                    <a:solidFill>
                      <a:srgbClr val="FFFFFF"/>
                    </a:solidFill>
                  </a:tcPr>
                </a:tc>
                <a:tc>
                  <a:txBody>
                    <a:bodyPr/>
                    <a:lstStyle/>
                    <a:p>
                      <a:pPr algn="ctr"/>
                      <a:r>
                        <a:rPr lang="en-US" sz="1400">
                          <a:effectLst/>
                        </a:rPr>
                        <a:t>1.9</a:t>
                      </a:r>
                    </a:p>
                  </a:txBody>
                  <a:tcPr marL="45720" marR="45720" marT="0" marB="0" anchor="ctr">
                    <a:lnL w="9525" cap="flat" cmpd="sng" algn="ctr">
                      <a:solidFill>
                        <a:srgbClr val="08BA0E"/>
                      </a:solidFill>
                      <a:prstDash val="solid"/>
                      <a:round/>
                      <a:headEnd type="none" w="med" len="med"/>
                      <a:tailEnd type="none" w="med" len="med"/>
                    </a:lnL>
                    <a:lnR w="9525" cap="flat" cmpd="sng" algn="ctr">
                      <a:solidFill>
                        <a:srgbClr val="A0B80E"/>
                      </a:solidFill>
                      <a:prstDash val="solid"/>
                      <a:round/>
                      <a:headEnd type="none" w="med" len="med"/>
                      <a:tailEnd type="none" w="med" len="med"/>
                    </a:lnR>
                    <a:lnT w="9525" cap="flat" cmpd="sng" algn="ctr">
                      <a:solidFill>
                        <a:srgbClr val="08BA0E"/>
                      </a:solidFill>
                      <a:prstDash val="solid"/>
                      <a:round/>
                      <a:headEnd type="none" w="med" len="med"/>
                      <a:tailEnd type="none" w="med" len="med"/>
                    </a:lnT>
                    <a:lnB w="9525" cap="flat" cmpd="sng" algn="ctr">
                      <a:solidFill>
                        <a:srgbClr val="88BB0E"/>
                      </a:solidFill>
                      <a:prstDash val="solid"/>
                      <a:round/>
                      <a:headEnd type="none" w="med" len="med"/>
                      <a:tailEnd type="none" w="med" len="med"/>
                    </a:lnB>
                    <a:solidFill>
                      <a:srgbClr val="FFFFFF"/>
                    </a:solidFill>
                  </a:tcPr>
                </a:tc>
                <a:tc>
                  <a:txBody>
                    <a:bodyPr/>
                    <a:lstStyle/>
                    <a:p>
                      <a:pPr algn="ctr"/>
                      <a:r>
                        <a:rPr lang="en-US" sz="1400" u="sng">
                          <a:solidFill>
                            <a:srgbClr val="333333"/>
                          </a:solidFill>
                          <a:effectLst/>
                          <a:hlinkClick r:id="rId2" tooltip="View all uranium target yields"/>
                        </a:rPr>
                        <a:t>UCx #1</a:t>
                      </a:r>
                      <a:endParaRPr lang="en-US" sz="1400">
                        <a:effectLst/>
                      </a:endParaRPr>
                    </a:p>
                  </a:txBody>
                  <a:tcPr marL="45720" marR="45720" marT="0" marB="0" anchor="ctr">
                    <a:lnL w="9525" cap="flat" cmpd="sng" algn="ctr">
                      <a:solidFill>
                        <a:srgbClr val="A0B80E"/>
                      </a:solidFill>
                      <a:prstDash val="solid"/>
                      <a:round/>
                      <a:headEnd type="none" w="med" len="med"/>
                      <a:tailEnd type="none" w="med" len="med"/>
                    </a:lnL>
                    <a:lnR w="9525" cap="flat" cmpd="sng" algn="ctr">
                      <a:solidFill>
                        <a:srgbClr val="80BA0E"/>
                      </a:solidFill>
                      <a:prstDash val="solid"/>
                      <a:round/>
                      <a:headEnd type="none" w="med" len="med"/>
                      <a:tailEnd type="none" w="med" len="med"/>
                    </a:lnR>
                    <a:lnT w="9525" cap="flat" cmpd="sng" algn="ctr">
                      <a:solidFill>
                        <a:srgbClr val="A0B80E"/>
                      </a:solidFill>
                      <a:prstDash val="solid"/>
                      <a:round/>
                      <a:headEnd type="none" w="med" len="med"/>
                      <a:tailEnd type="none" w="med" len="med"/>
                    </a:lnT>
                    <a:lnB w="9525" cap="flat" cmpd="sng" algn="ctr">
                      <a:solidFill>
                        <a:srgbClr val="48BC0E"/>
                      </a:solidFill>
                      <a:prstDash val="solid"/>
                      <a:round/>
                      <a:headEnd type="none" w="med" len="med"/>
                      <a:tailEnd type="none" w="med" len="med"/>
                    </a:lnB>
                    <a:solidFill>
                      <a:srgbClr val="FFFFFF"/>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80BA0E"/>
                      </a:solidFill>
                      <a:prstDash val="solid"/>
                      <a:round/>
                      <a:headEnd type="none" w="med" len="med"/>
                      <a:tailEnd type="none" w="med" len="med"/>
                    </a:lnL>
                    <a:lnR w="9525" cap="flat" cmpd="sng" algn="ctr">
                      <a:solidFill>
                        <a:srgbClr val="10BB0E"/>
                      </a:solidFill>
                      <a:prstDash val="solid"/>
                      <a:round/>
                      <a:headEnd type="none" w="med" len="med"/>
                      <a:tailEnd type="none" w="med" len="med"/>
                    </a:lnR>
                    <a:lnT w="9525" cap="flat" cmpd="sng" algn="ctr">
                      <a:solidFill>
                        <a:srgbClr val="80BA0E"/>
                      </a:solidFill>
                      <a:prstDash val="solid"/>
                      <a:round/>
                      <a:headEnd type="none" w="med" len="med"/>
                      <a:tailEnd type="none" w="med" len="med"/>
                    </a:lnT>
                    <a:lnB w="9525" cap="flat" cmpd="sng" algn="ctr">
                      <a:solidFill>
                        <a:srgbClr val="90BC0E"/>
                      </a:solidFill>
                      <a:prstDash val="solid"/>
                      <a:round/>
                      <a:headEnd type="none" w="med" len="med"/>
                      <a:tailEnd type="none" w="med" len="med"/>
                    </a:lnB>
                    <a:solidFill>
                      <a:srgbClr val="FFFFFF"/>
                    </a:solidFill>
                  </a:tcPr>
                </a:tc>
                <a:tc>
                  <a:txBody>
                    <a:bodyPr/>
                    <a:lstStyle/>
                    <a:p>
                      <a:pPr algn="ctr"/>
                      <a:endParaRPr lang="en-US" sz="1400">
                        <a:effectLst/>
                      </a:endParaRPr>
                    </a:p>
                  </a:txBody>
                  <a:tcPr marL="45720" marR="45720" marT="0" marB="0" anchor="ctr">
                    <a:lnL w="9525" cap="flat" cmpd="sng" algn="ctr">
                      <a:solidFill>
                        <a:srgbClr val="10BB0E"/>
                      </a:solidFill>
                      <a:prstDash val="solid"/>
                      <a:round/>
                      <a:headEnd type="none" w="med" len="med"/>
                      <a:tailEnd type="none" w="med" len="med"/>
                    </a:lnL>
                    <a:lnR w="9525" cap="flat" cmpd="sng" algn="ctr">
                      <a:solidFill>
                        <a:srgbClr val="10BB0E"/>
                      </a:solidFill>
                      <a:prstDash val="solid"/>
                      <a:round/>
                      <a:headEnd type="none" w="med" len="med"/>
                      <a:tailEnd type="none" w="med" len="med"/>
                    </a:lnR>
                    <a:lnT w="9525" cap="flat" cmpd="sng" algn="ctr">
                      <a:solidFill>
                        <a:srgbClr val="10BB0E"/>
                      </a:solidFill>
                      <a:prstDash val="solid"/>
                      <a:round/>
                      <a:headEnd type="none" w="med" len="med"/>
                      <a:tailEnd type="none" w="med" len="med"/>
                    </a:lnT>
                    <a:lnB w="9525" cap="flat" cmpd="sng" algn="ctr">
                      <a:solidFill>
                        <a:srgbClr val="90BC0E"/>
                      </a:solidFill>
                      <a:prstDash val="solid"/>
                      <a:round/>
                      <a:headEnd type="none" w="med" len="med"/>
                      <a:tailEnd type="none" w="med" len="med"/>
                    </a:lnB>
                    <a:solidFill>
                      <a:srgbClr val="FFFFFF"/>
                    </a:solidFill>
                  </a:tcPr>
                </a:tc>
                <a:extLst>
                  <a:ext uri="{0D108BD9-81ED-4DB2-BD59-A6C34878D82A}">
                    <a16:rowId xmlns:a16="http://schemas.microsoft.com/office/drawing/2014/main" val="10009"/>
                  </a:ext>
                </a:extLst>
              </a:tr>
              <a:tr h="242559">
                <a:tc>
                  <a:txBody>
                    <a:bodyPr/>
                    <a:lstStyle/>
                    <a:p>
                      <a:pPr algn="ctr"/>
                      <a:r>
                        <a:rPr lang="en-US" sz="1400">
                          <a:effectLst/>
                        </a:rPr>
                        <a:t>2010-11-06</a:t>
                      </a:r>
                    </a:p>
                  </a:txBody>
                  <a:tcPr marL="45720" marR="45720" marT="0" marB="0" anchor="ctr">
                    <a:lnL w="9525" cap="flat" cmpd="sng" algn="ctr">
                      <a:solidFill>
                        <a:srgbClr val="70B50E"/>
                      </a:solidFill>
                      <a:prstDash val="solid"/>
                      <a:round/>
                      <a:headEnd type="none" w="med" len="med"/>
                      <a:tailEnd type="none" w="med" len="med"/>
                    </a:lnL>
                    <a:lnR w="9525" cap="flat" cmpd="sng" algn="ctr">
                      <a:solidFill>
                        <a:srgbClr val="E8B80E"/>
                      </a:solidFill>
                      <a:prstDash val="solid"/>
                      <a:round/>
                      <a:headEnd type="none" w="med" len="med"/>
                      <a:tailEnd type="none" w="med" len="med"/>
                    </a:lnR>
                    <a:lnT w="9525" cap="flat" cmpd="sng" algn="ctr">
                      <a:solidFill>
                        <a:srgbClr val="70B50E"/>
                      </a:solidFill>
                      <a:prstDash val="solid"/>
                      <a:round/>
                      <a:headEnd type="none" w="med" len="med"/>
                      <a:tailEnd type="none" w="med" len="med"/>
                    </a:lnT>
                    <a:lnB w="9525" cap="flat" cmpd="sng" algn="ctr">
                      <a:solidFill>
                        <a:srgbClr val="80BA0E"/>
                      </a:solidFill>
                      <a:prstDash val="solid"/>
                      <a:round/>
                      <a:headEnd type="none" w="med" len="med"/>
                      <a:tailEnd type="none" w="med" len="med"/>
                    </a:lnB>
                    <a:solidFill>
                      <a:srgbClr val="F6F6F6"/>
                    </a:solidFill>
                  </a:tcPr>
                </a:tc>
                <a:tc>
                  <a:txBody>
                    <a:bodyPr/>
                    <a:lstStyle/>
                    <a:p>
                      <a:pPr algn="ctr"/>
                      <a:r>
                        <a:rPr lang="en-US" sz="1400">
                          <a:effectLst/>
                        </a:rPr>
                        <a:t>Na30g</a:t>
                      </a:r>
                    </a:p>
                  </a:txBody>
                  <a:tcPr marL="45720" marR="45720" marT="0" marB="0" anchor="ctr">
                    <a:lnL w="9525" cap="flat" cmpd="sng" algn="ctr">
                      <a:solidFill>
                        <a:srgbClr val="E8B80E"/>
                      </a:solidFill>
                      <a:prstDash val="solid"/>
                      <a:round/>
                      <a:headEnd type="none" w="med" len="med"/>
                      <a:tailEnd type="none" w="med" len="med"/>
                    </a:lnL>
                    <a:lnR w="9525" cap="flat" cmpd="sng" algn="ctr">
                      <a:solidFill>
                        <a:srgbClr val="50BD0E"/>
                      </a:solidFill>
                      <a:prstDash val="solid"/>
                      <a:round/>
                      <a:headEnd type="none" w="med" len="med"/>
                      <a:tailEnd type="none" w="med" len="med"/>
                    </a:lnR>
                    <a:lnT w="9525" cap="flat" cmpd="sng" algn="ctr">
                      <a:solidFill>
                        <a:srgbClr val="E8B80E"/>
                      </a:solidFill>
                      <a:prstDash val="solid"/>
                      <a:round/>
                      <a:headEnd type="none" w="med" len="med"/>
                      <a:tailEnd type="none" w="med" len="med"/>
                    </a:lnT>
                    <a:lnB w="9525" cap="flat" cmpd="sng" algn="ctr">
                      <a:solidFill>
                        <a:srgbClr val="58BE0E"/>
                      </a:solidFill>
                      <a:prstDash val="solid"/>
                      <a:round/>
                      <a:headEnd type="none" w="med" len="med"/>
                      <a:tailEnd type="none" w="med" len="med"/>
                    </a:lnB>
                    <a:solidFill>
                      <a:srgbClr val="F6F6F6"/>
                    </a:solidFill>
                  </a:tcPr>
                </a:tc>
                <a:tc>
                  <a:txBody>
                    <a:bodyPr/>
                    <a:lstStyle/>
                    <a:p>
                      <a:pPr algn="ctr"/>
                      <a:r>
                        <a:rPr lang="en-US" sz="1400">
                          <a:effectLst/>
                        </a:rPr>
                        <a:t>30.00</a:t>
                      </a:r>
                    </a:p>
                  </a:txBody>
                  <a:tcPr marL="45720" marR="45720" marT="0" marB="0" anchor="ctr">
                    <a:lnL w="9525" cap="flat" cmpd="sng" algn="ctr">
                      <a:solidFill>
                        <a:srgbClr val="50BD0E"/>
                      </a:solidFill>
                      <a:prstDash val="solid"/>
                      <a:round/>
                      <a:headEnd type="none" w="med" len="med"/>
                      <a:tailEnd type="none" w="med" len="med"/>
                    </a:lnL>
                    <a:lnR w="9525" cap="flat" cmpd="sng" algn="ctr">
                      <a:solidFill>
                        <a:srgbClr val="80BD0E"/>
                      </a:solidFill>
                      <a:prstDash val="solid"/>
                      <a:round/>
                      <a:headEnd type="none" w="med" len="med"/>
                      <a:tailEnd type="none" w="med" len="med"/>
                    </a:lnR>
                    <a:lnT w="9525" cap="flat" cmpd="sng" algn="ctr">
                      <a:solidFill>
                        <a:srgbClr val="50BD0E"/>
                      </a:solidFill>
                      <a:prstDash val="solid"/>
                      <a:round/>
                      <a:headEnd type="none" w="med" len="med"/>
                      <a:tailEnd type="none" w="med" len="med"/>
                    </a:lnT>
                    <a:lnB w="9525" cap="flat" cmpd="sng" algn="ctr">
                      <a:solidFill>
                        <a:srgbClr val="40BE0E"/>
                      </a:solidFill>
                      <a:prstDash val="solid"/>
                      <a:round/>
                      <a:headEnd type="none" w="med" len="med"/>
                      <a:tailEnd type="none" w="med" len="med"/>
                    </a:lnB>
                    <a:solidFill>
                      <a:srgbClr val="F6F6F6"/>
                    </a:solidFill>
                  </a:tcPr>
                </a:tc>
                <a:tc>
                  <a:txBody>
                    <a:bodyPr/>
                    <a:lstStyle/>
                    <a:p>
                      <a:pPr algn="ctr"/>
                      <a:r>
                        <a:rPr lang="en-US" sz="1400">
                          <a:effectLst/>
                        </a:rPr>
                        <a:t>48.0 ms</a:t>
                      </a:r>
                    </a:p>
                  </a:txBody>
                  <a:tcPr marL="45720" marR="45720" marT="0" marB="0" anchor="ctr">
                    <a:lnL w="9525" cap="flat" cmpd="sng" algn="ctr">
                      <a:solidFill>
                        <a:srgbClr val="80BD0E"/>
                      </a:solidFill>
                      <a:prstDash val="solid"/>
                      <a:round/>
                      <a:headEnd type="none" w="med" len="med"/>
                      <a:tailEnd type="none" w="med" len="med"/>
                    </a:lnL>
                    <a:lnR w="9525" cap="flat" cmpd="sng" algn="ctr">
                      <a:solidFill>
                        <a:srgbClr val="40BE0E"/>
                      </a:solidFill>
                      <a:prstDash val="solid"/>
                      <a:round/>
                      <a:headEnd type="none" w="med" len="med"/>
                      <a:tailEnd type="none" w="med" len="med"/>
                    </a:lnR>
                    <a:lnT w="9525" cap="flat" cmpd="sng" algn="ctr">
                      <a:solidFill>
                        <a:srgbClr val="80BD0E"/>
                      </a:solidFill>
                      <a:prstDash val="solid"/>
                      <a:round/>
                      <a:headEnd type="none" w="med" len="med"/>
                      <a:tailEnd type="none" w="med" len="med"/>
                    </a:lnT>
                    <a:lnB w="9525" cap="flat" cmpd="sng" algn="ctr">
                      <a:solidFill>
                        <a:srgbClr val="B8BB0E"/>
                      </a:solidFill>
                      <a:prstDash val="solid"/>
                      <a:round/>
                      <a:headEnd type="none" w="med" len="med"/>
                      <a:tailEnd type="none" w="med" len="med"/>
                    </a:lnB>
                    <a:solidFill>
                      <a:srgbClr val="F6F6F6"/>
                    </a:solidFill>
                  </a:tcPr>
                </a:tc>
                <a:tc>
                  <a:txBody>
                    <a:bodyPr/>
                    <a:lstStyle/>
                    <a:p>
                      <a:pPr algn="ctr"/>
                      <a:r>
                        <a:rPr lang="en-US" sz="1400">
                          <a:effectLst/>
                        </a:rPr>
                        <a:t>9.90E1</a:t>
                      </a:r>
                    </a:p>
                  </a:txBody>
                  <a:tcPr marL="45720" marR="45720" marT="0" marB="0" anchor="ctr">
                    <a:lnL w="9525" cap="flat" cmpd="sng" algn="ctr">
                      <a:solidFill>
                        <a:srgbClr val="40BE0E"/>
                      </a:solidFill>
                      <a:prstDash val="solid"/>
                      <a:round/>
                      <a:headEnd type="none" w="med" len="med"/>
                      <a:tailEnd type="none" w="med" len="med"/>
                    </a:lnL>
                    <a:lnR w="9525" cap="flat" cmpd="sng" algn="ctr">
                      <a:solidFill>
                        <a:srgbClr val="88BB0E"/>
                      </a:solidFill>
                      <a:prstDash val="solid"/>
                      <a:round/>
                      <a:headEnd type="none" w="med" len="med"/>
                      <a:tailEnd type="none" w="med" len="med"/>
                    </a:lnR>
                    <a:lnT w="9525" cap="flat" cmpd="sng" algn="ctr">
                      <a:solidFill>
                        <a:srgbClr val="40BE0E"/>
                      </a:solidFill>
                      <a:prstDash val="solid"/>
                      <a:round/>
                      <a:headEnd type="none" w="med" len="med"/>
                      <a:tailEnd type="none" w="med" len="med"/>
                    </a:lnT>
                    <a:lnB w="9525" cap="flat" cmpd="sng" algn="ctr">
                      <a:solidFill>
                        <a:srgbClr val="68C00E"/>
                      </a:solidFill>
                      <a:prstDash val="solid"/>
                      <a:round/>
                      <a:headEnd type="none" w="med" len="med"/>
                      <a:tailEnd type="none" w="med" len="med"/>
                    </a:lnB>
                    <a:solidFill>
                      <a:srgbClr val="F6F6F6"/>
                    </a:solidFill>
                  </a:tcPr>
                </a:tc>
                <a:tc>
                  <a:txBody>
                    <a:bodyPr/>
                    <a:lstStyle/>
                    <a:p>
                      <a:pPr algn="ctr"/>
                      <a:r>
                        <a:rPr lang="en-US" sz="1400">
                          <a:effectLst/>
                        </a:rPr>
                        <a:t>98</a:t>
                      </a:r>
                    </a:p>
                  </a:txBody>
                  <a:tcPr marL="45720" marR="45720" marT="0" marB="0" anchor="ctr">
                    <a:lnL w="9525" cap="flat" cmpd="sng" algn="ctr">
                      <a:solidFill>
                        <a:srgbClr val="88BB0E"/>
                      </a:solidFill>
                      <a:prstDash val="solid"/>
                      <a:round/>
                      <a:headEnd type="none" w="med" len="med"/>
                      <a:tailEnd type="none" w="med" len="med"/>
                    </a:lnL>
                    <a:lnR w="9525" cap="flat" cmpd="sng" algn="ctr">
                      <a:solidFill>
                        <a:srgbClr val="48BC0E"/>
                      </a:solidFill>
                      <a:prstDash val="solid"/>
                      <a:round/>
                      <a:headEnd type="none" w="med" len="med"/>
                      <a:tailEnd type="none" w="med" len="med"/>
                    </a:lnR>
                    <a:lnT w="9525" cap="flat" cmpd="sng" algn="ctr">
                      <a:solidFill>
                        <a:srgbClr val="88BB0E"/>
                      </a:solidFill>
                      <a:prstDash val="solid"/>
                      <a:round/>
                      <a:headEnd type="none" w="med" len="med"/>
                      <a:tailEnd type="none" w="med" len="med"/>
                    </a:lnT>
                    <a:lnB w="9525" cap="flat" cmpd="sng" algn="ctr">
                      <a:solidFill>
                        <a:srgbClr val="48BF0E"/>
                      </a:solidFill>
                      <a:prstDash val="solid"/>
                      <a:round/>
                      <a:headEnd type="none" w="med" len="med"/>
                      <a:tailEnd type="none" w="med" len="med"/>
                    </a:lnB>
                    <a:solidFill>
                      <a:srgbClr val="F6F6F6"/>
                    </a:solidFill>
                  </a:tcPr>
                </a:tc>
                <a:tc>
                  <a:txBody>
                    <a:bodyPr/>
                    <a:lstStyle/>
                    <a:p>
                      <a:pPr algn="ctr"/>
                      <a:r>
                        <a:rPr lang="en-US" sz="1400" u="sng">
                          <a:solidFill>
                            <a:srgbClr val="333333"/>
                          </a:solidFill>
                          <a:effectLst/>
                          <a:hlinkClick r:id="rId6" tooltip="View all niobium target yields"/>
                        </a:rPr>
                        <a:t>Nb #5 HP</a:t>
                      </a:r>
                      <a:endParaRPr lang="en-US" sz="1400">
                        <a:effectLst/>
                      </a:endParaRPr>
                    </a:p>
                  </a:txBody>
                  <a:tcPr marL="45720" marR="45720" marT="0" marB="0" anchor="ctr">
                    <a:lnL w="9525" cap="flat" cmpd="sng" algn="ctr">
                      <a:solidFill>
                        <a:srgbClr val="48BC0E"/>
                      </a:solidFill>
                      <a:prstDash val="solid"/>
                      <a:round/>
                      <a:headEnd type="none" w="med" len="med"/>
                      <a:tailEnd type="none" w="med" len="med"/>
                    </a:lnL>
                    <a:lnR w="9525" cap="flat" cmpd="sng" algn="ctr">
                      <a:solidFill>
                        <a:srgbClr val="90BC0E"/>
                      </a:solidFill>
                      <a:prstDash val="solid"/>
                      <a:round/>
                      <a:headEnd type="none" w="med" len="med"/>
                      <a:tailEnd type="none" w="med" len="med"/>
                    </a:lnR>
                    <a:lnT w="9525" cap="flat" cmpd="sng" algn="ctr">
                      <a:solidFill>
                        <a:srgbClr val="48BC0E"/>
                      </a:solidFill>
                      <a:prstDash val="solid"/>
                      <a:round/>
                      <a:headEnd type="none" w="med" len="med"/>
                      <a:tailEnd type="none" w="med" len="med"/>
                    </a:lnT>
                    <a:lnB w="9525" cap="flat" cmpd="sng" algn="ctr">
                      <a:solidFill>
                        <a:srgbClr val="B8BE0E"/>
                      </a:solidFill>
                      <a:prstDash val="solid"/>
                      <a:round/>
                      <a:headEnd type="none" w="med" len="med"/>
                      <a:tailEnd type="none" w="med" len="med"/>
                    </a:lnB>
                    <a:solidFill>
                      <a:srgbClr val="F6F6F6"/>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90BC0E"/>
                      </a:solidFill>
                      <a:prstDash val="solid"/>
                      <a:round/>
                      <a:headEnd type="none" w="med" len="med"/>
                      <a:tailEnd type="none" w="med" len="med"/>
                    </a:lnL>
                    <a:lnR w="9525" cap="flat" cmpd="sng" algn="ctr">
                      <a:solidFill>
                        <a:srgbClr val="90BC0E"/>
                      </a:solidFill>
                      <a:prstDash val="solid"/>
                      <a:round/>
                      <a:headEnd type="none" w="med" len="med"/>
                      <a:tailEnd type="none" w="med" len="med"/>
                    </a:lnR>
                    <a:lnT w="9525" cap="flat" cmpd="sng" algn="ctr">
                      <a:solidFill>
                        <a:srgbClr val="90BC0E"/>
                      </a:solidFill>
                      <a:prstDash val="solid"/>
                      <a:round/>
                      <a:headEnd type="none" w="med" len="med"/>
                      <a:tailEnd type="none" w="med" len="med"/>
                    </a:lnT>
                    <a:lnB w="9525" cap="flat" cmpd="sng" algn="ctr">
                      <a:solidFill>
                        <a:srgbClr val="78BF0E"/>
                      </a:solidFill>
                      <a:prstDash val="solid"/>
                      <a:round/>
                      <a:headEnd type="none" w="med" len="med"/>
                      <a:tailEnd type="none" w="med" len="med"/>
                    </a:lnB>
                    <a:solidFill>
                      <a:srgbClr val="F6F6F6"/>
                    </a:solidFill>
                  </a:tcPr>
                </a:tc>
                <a:tc>
                  <a:txBody>
                    <a:bodyPr/>
                    <a:lstStyle/>
                    <a:p>
                      <a:pPr algn="ctr"/>
                      <a:endParaRPr lang="en-US" sz="1400">
                        <a:effectLst/>
                      </a:endParaRPr>
                    </a:p>
                  </a:txBody>
                  <a:tcPr marL="45720" marR="45720" marT="0" marB="0" anchor="ctr">
                    <a:lnL w="9525" cap="flat" cmpd="sng" algn="ctr">
                      <a:solidFill>
                        <a:srgbClr val="90BC0E"/>
                      </a:solidFill>
                      <a:prstDash val="solid"/>
                      <a:round/>
                      <a:headEnd type="none" w="med" len="med"/>
                      <a:tailEnd type="none" w="med" len="med"/>
                    </a:lnL>
                    <a:lnR w="9525" cap="flat" cmpd="sng" algn="ctr">
                      <a:solidFill>
                        <a:srgbClr val="90BC0E"/>
                      </a:solidFill>
                      <a:prstDash val="solid"/>
                      <a:round/>
                      <a:headEnd type="none" w="med" len="med"/>
                      <a:tailEnd type="none" w="med" len="med"/>
                    </a:lnR>
                    <a:lnT w="9525" cap="flat" cmpd="sng" algn="ctr">
                      <a:solidFill>
                        <a:srgbClr val="90BC0E"/>
                      </a:solidFill>
                      <a:prstDash val="solid"/>
                      <a:round/>
                      <a:headEnd type="none" w="med" len="med"/>
                      <a:tailEnd type="none" w="med" len="med"/>
                    </a:lnT>
                    <a:lnB w="9525" cap="flat" cmpd="sng" algn="ctr">
                      <a:solidFill>
                        <a:srgbClr val="30BF0E"/>
                      </a:solidFill>
                      <a:prstDash val="solid"/>
                      <a:round/>
                      <a:headEnd type="none" w="med" len="med"/>
                      <a:tailEnd type="none" w="med" len="med"/>
                    </a:lnB>
                    <a:solidFill>
                      <a:srgbClr val="F6F6F6"/>
                    </a:solidFill>
                  </a:tcPr>
                </a:tc>
                <a:extLst>
                  <a:ext uri="{0D108BD9-81ED-4DB2-BD59-A6C34878D82A}">
                    <a16:rowId xmlns:a16="http://schemas.microsoft.com/office/drawing/2014/main" val="10010"/>
                  </a:ext>
                </a:extLst>
              </a:tr>
              <a:tr h="242559">
                <a:tc>
                  <a:txBody>
                    <a:bodyPr/>
                    <a:lstStyle/>
                    <a:p>
                      <a:pPr algn="ctr"/>
                      <a:r>
                        <a:rPr lang="en-US" sz="1400">
                          <a:effectLst/>
                        </a:rPr>
                        <a:t>2009-04-02</a:t>
                      </a:r>
                    </a:p>
                  </a:txBody>
                  <a:tcPr marL="45720" marR="45720" marT="0" marB="0" anchor="ctr">
                    <a:lnL w="9525" cap="flat" cmpd="sng" algn="ctr">
                      <a:solidFill>
                        <a:srgbClr val="80BA0E"/>
                      </a:solidFill>
                      <a:prstDash val="solid"/>
                      <a:round/>
                      <a:headEnd type="none" w="med" len="med"/>
                      <a:tailEnd type="none" w="med" len="med"/>
                    </a:lnL>
                    <a:lnR w="9525" cap="flat" cmpd="sng" algn="ctr">
                      <a:solidFill>
                        <a:srgbClr val="58BE0E"/>
                      </a:solidFill>
                      <a:prstDash val="solid"/>
                      <a:round/>
                      <a:headEnd type="none" w="med" len="med"/>
                      <a:tailEnd type="none" w="med" len="med"/>
                    </a:lnR>
                    <a:lnT w="9525" cap="flat" cmpd="sng" algn="ctr">
                      <a:solidFill>
                        <a:srgbClr val="80BA0E"/>
                      </a:solidFill>
                      <a:prstDash val="solid"/>
                      <a:round/>
                      <a:headEnd type="none" w="med" len="med"/>
                      <a:tailEnd type="none" w="med" len="med"/>
                    </a:lnT>
                    <a:lnB w="9525" cap="flat" cmpd="sng" algn="ctr">
                      <a:solidFill>
                        <a:srgbClr val="B8BB0E"/>
                      </a:solidFill>
                      <a:prstDash val="solid"/>
                      <a:round/>
                      <a:headEnd type="none" w="med" len="med"/>
                      <a:tailEnd type="none" w="med" len="med"/>
                    </a:lnB>
                    <a:solidFill>
                      <a:srgbClr val="FFFFFF"/>
                    </a:solidFill>
                  </a:tcPr>
                </a:tc>
                <a:tc>
                  <a:txBody>
                    <a:bodyPr/>
                    <a:lstStyle/>
                    <a:p>
                      <a:pPr algn="ctr"/>
                      <a:r>
                        <a:rPr lang="en-US" sz="1400">
                          <a:effectLst/>
                        </a:rPr>
                        <a:t>Na30g</a:t>
                      </a:r>
                    </a:p>
                  </a:txBody>
                  <a:tcPr marL="45720" marR="45720" marT="0" marB="0" anchor="ctr">
                    <a:lnL w="9525" cap="flat" cmpd="sng" algn="ctr">
                      <a:solidFill>
                        <a:srgbClr val="58BE0E"/>
                      </a:solidFill>
                      <a:prstDash val="solid"/>
                      <a:round/>
                      <a:headEnd type="none" w="med" len="med"/>
                      <a:tailEnd type="none" w="med" len="med"/>
                    </a:lnL>
                    <a:lnR w="9525" cap="flat" cmpd="sng" algn="ctr">
                      <a:solidFill>
                        <a:srgbClr val="40BE0E"/>
                      </a:solidFill>
                      <a:prstDash val="solid"/>
                      <a:round/>
                      <a:headEnd type="none" w="med" len="med"/>
                      <a:tailEnd type="none" w="med" len="med"/>
                    </a:lnR>
                    <a:lnT w="9525" cap="flat" cmpd="sng" algn="ctr">
                      <a:solidFill>
                        <a:srgbClr val="58BE0E"/>
                      </a:solidFill>
                      <a:prstDash val="solid"/>
                      <a:round/>
                      <a:headEnd type="none" w="med" len="med"/>
                      <a:tailEnd type="none" w="med" len="med"/>
                    </a:lnT>
                    <a:lnB w="9525" cap="flat" cmpd="sng" algn="ctr">
                      <a:solidFill>
                        <a:srgbClr val="40C10E"/>
                      </a:solidFill>
                      <a:prstDash val="solid"/>
                      <a:round/>
                      <a:headEnd type="none" w="med" len="med"/>
                      <a:tailEnd type="none" w="med" len="med"/>
                    </a:lnB>
                    <a:solidFill>
                      <a:srgbClr val="FFFFFF"/>
                    </a:solidFill>
                  </a:tcPr>
                </a:tc>
                <a:tc>
                  <a:txBody>
                    <a:bodyPr/>
                    <a:lstStyle/>
                    <a:p>
                      <a:pPr algn="ctr"/>
                      <a:r>
                        <a:rPr lang="en-US" sz="1400">
                          <a:effectLst/>
                        </a:rPr>
                        <a:t>30.00</a:t>
                      </a:r>
                    </a:p>
                  </a:txBody>
                  <a:tcPr marL="45720" marR="45720" marT="0" marB="0" anchor="ctr">
                    <a:lnL w="9525" cap="flat" cmpd="sng" algn="ctr">
                      <a:solidFill>
                        <a:srgbClr val="40BE0E"/>
                      </a:solidFill>
                      <a:prstDash val="solid"/>
                      <a:round/>
                      <a:headEnd type="none" w="med" len="med"/>
                      <a:tailEnd type="none" w="med" len="med"/>
                    </a:lnL>
                    <a:lnR w="9525" cap="flat" cmpd="sng" algn="ctr">
                      <a:solidFill>
                        <a:srgbClr val="B8BB0E"/>
                      </a:solidFill>
                      <a:prstDash val="solid"/>
                      <a:round/>
                      <a:headEnd type="none" w="med" len="med"/>
                      <a:tailEnd type="none" w="med" len="med"/>
                    </a:lnR>
                    <a:lnT w="9525" cap="flat" cmpd="sng" algn="ctr">
                      <a:solidFill>
                        <a:srgbClr val="40BE0E"/>
                      </a:solidFill>
                      <a:prstDash val="solid"/>
                      <a:round/>
                      <a:headEnd type="none" w="med" len="med"/>
                      <a:tailEnd type="none" w="med" len="med"/>
                    </a:lnT>
                    <a:lnB w="9525" cap="flat" cmpd="sng" algn="ctr">
                      <a:solidFill>
                        <a:srgbClr val="A8BF0E"/>
                      </a:solidFill>
                      <a:prstDash val="solid"/>
                      <a:round/>
                      <a:headEnd type="none" w="med" len="med"/>
                      <a:tailEnd type="none" w="med" len="med"/>
                    </a:lnB>
                    <a:solidFill>
                      <a:srgbClr val="FFFFFF"/>
                    </a:solidFill>
                  </a:tcPr>
                </a:tc>
                <a:tc>
                  <a:txBody>
                    <a:bodyPr/>
                    <a:lstStyle/>
                    <a:p>
                      <a:pPr algn="ctr"/>
                      <a:r>
                        <a:rPr lang="en-US" sz="1400">
                          <a:effectLst/>
                        </a:rPr>
                        <a:t>48.0 ms</a:t>
                      </a:r>
                    </a:p>
                  </a:txBody>
                  <a:tcPr marL="45720" marR="45720" marT="0" marB="0" anchor="ctr">
                    <a:lnL w="9525" cap="flat" cmpd="sng" algn="ctr">
                      <a:solidFill>
                        <a:srgbClr val="B8BB0E"/>
                      </a:solidFill>
                      <a:prstDash val="solid"/>
                      <a:round/>
                      <a:headEnd type="none" w="med" len="med"/>
                      <a:tailEnd type="none" w="med" len="med"/>
                    </a:lnL>
                    <a:lnR w="9525" cap="flat" cmpd="sng" algn="ctr">
                      <a:solidFill>
                        <a:srgbClr val="68C00E"/>
                      </a:solidFill>
                      <a:prstDash val="solid"/>
                      <a:round/>
                      <a:headEnd type="none" w="med" len="med"/>
                      <a:tailEnd type="none" w="med" len="med"/>
                    </a:lnR>
                    <a:lnT w="9525" cap="flat" cmpd="sng" algn="ctr">
                      <a:solidFill>
                        <a:srgbClr val="B8BB0E"/>
                      </a:solidFill>
                      <a:prstDash val="solid"/>
                      <a:round/>
                      <a:headEnd type="none" w="med" len="med"/>
                      <a:tailEnd type="none" w="med" len="med"/>
                    </a:lnT>
                    <a:lnB w="9525" cap="flat" cmpd="sng" algn="ctr">
                      <a:solidFill>
                        <a:srgbClr val="48BF0E"/>
                      </a:solidFill>
                      <a:prstDash val="solid"/>
                      <a:round/>
                      <a:headEnd type="none" w="med" len="med"/>
                      <a:tailEnd type="none" w="med" len="med"/>
                    </a:lnB>
                    <a:solidFill>
                      <a:srgbClr val="FFFFFF"/>
                    </a:solidFill>
                  </a:tcPr>
                </a:tc>
                <a:tc>
                  <a:txBody>
                    <a:bodyPr/>
                    <a:lstStyle/>
                    <a:p>
                      <a:pPr algn="ctr"/>
                      <a:r>
                        <a:rPr lang="en-US" sz="1400">
                          <a:effectLst/>
                        </a:rPr>
                        <a:t>1.90E2</a:t>
                      </a:r>
                    </a:p>
                  </a:txBody>
                  <a:tcPr marL="45720" marR="45720" marT="0" marB="0" anchor="ctr">
                    <a:lnL w="9525" cap="flat" cmpd="sng" algn="ctr">
                      <a:solidFill>
                        <a:srgbClr val="68C00E"/>
                      </a:solidFill>
                      <a:prstDash val="solid"/>
                      <a:round/>
                      <a:headEnd type="none" w="med" len="med"/>
                      <a:tailEnd type="none" w="med" len="med"/>
                    </a:lnL>
                    <a:lnR w="9525" cap="flat" cmpd="sng" algn="ctr">
                      <a:solidFill>
                        <a:srgbClr val="48BF0E"/>
                      </a:solidFill>
                      <a:prstDash val="solid"/>
                      <a:round/>
                      <a:headEnd type="none" w="med" len="med"/>
                      <a:tailEnd type="none" w="med" len="med"/>
                    </a:lnR>
                    <a:lnT w="9525" cap="flat" cmpd="sng" algn="ctr">
                      <a:solidFill>
                        <a:srgbClr val="68C00E"/>
                      </a:solidFill>
                      <a:prstDash val="solid"/>
                      <a:round/>
                      <a:headEnd type="none" w="med" len="med"/>
                      <a:tailEnd type="none" w="med" len="med"/>
                    </a:lnT>
                    <a:lnB w="9525" cap="flat" cmpd="sng" algn="ctr">
                      <a:solidFill>
                        <a:srgbClr val="C0BF0E"/>
                      </a:solidFill>
                      <a:prstDash val="solid"/>
                      <a:round/>
                      <a:headEnd type="none" w="med" len="med"/>
                      <a:tailEnd type="none" w="med" len="med"/>
                    </a:lnB>
                    <a:solidFill>
                      <a:srgbClr val="FFFFFF"/>
                    </a:solidFill>
                  </a:tcPr>
                </a:tc>
                <a:tc>
                  <a:txBody>
                    <a:bodyPr/>
                    <a:lstStyle/>
                    <a:p>
                      <a:pPr algn="ctr"/>
                      <a:r>
                        <a:rPr lang="en-US" sz="1400">
                          <a:effectLst/>
                        </a:rPr>
                        <a:t>40</a:t>
                      </a:r>
                    </a:p>
                  </a:txBody>
                  <a:tcPr marL="45720" marR="45720" marT="0" marB="0" anchor="ctr">
                    <a:lnL w="9525" cap="flat" cmpd="sng" algn="ctr">
                      <a:solidFill>
                        <a:srgbClr val="48BF0E"/>
                      </a:solidFill>
                      <a:prstDash val="solid"/>
                      <a:round/>
                      <a:headEnd type="none" w="med" len="med"/>
                      <a:tailEnd type="none" w="med" len="med"/>
                    </a:lnL>
                    <a:lnR w="9525" cap="flat" cmpd="sng" algn="ctr">
                      <a:solidFill>
                        <a:srgbClr val="B8BE0E"/>
                      </a:solidFill>
                      <a:prstDash val="solid"/>
                      <a:round/>
                      <a:headEnd type="none" w="med" len="med"/>
                      <a:tailEnd type="none" w="med" len="med"/>
                    </a:lnR>
                    <a:lnT w="9525" cap="flat" cmpd="sng" algn="ctr">
                      <a:solidFill>
                        <a:srgbClr val="48BF0E"/>
                      </a:solidFill>
                      <a:prstDash val="solid"/>
                      <a:round/>
                      <a:headEnd type="none" w="med" len="med"/>
                      <a:tailEnd type="none" w="med" len="med"/>
                    </a:lnT>
                    <a:lnB w="9525" cap="flat" cmpd="sng" algn="ctr">
                      <a:solidFill>
                        <a:srgbClr val="B0C30E"/>
                      </a:solidFill>
                      <a:prstDash val="solid"/>
                      <a:round/>
                      <a:headEnd type="none" w="med" len="med"/>
                      <a:tailEnd type="none" w="med" len="med"/>
                    </a:lnB>
                    <a:solidFill>
                      <a:srgbClr val="FFFFFF"/>
                    </a:solidFill>
                  </a:tcPr>
                </a:tc>
                <a:tc>
                  <a:txBody>
                    <a:bodyPr/>
                    <a:lstStyle/>
                    <a:p>
                      <a:pPr algn="ctr"/>
                      <a:r>
                        <a:rPr lang="en-US" sz="1400" u="sng">
                          <a:solidFill>
                            <a:srgbClr val="333333"/>
                          </a:solidFill>
                          <a:effectLst/>
                          <a:hlinkClick r:id="rId4" tooltip="View all tantalum target yields"/>
                        </a:rPr>
                        <a:t>Ta #27</a:t>
                      </a:r>
                      <a:endParaRPr lang="en-US" sz="1400">
                        <a:effectLst/>
                      </a:endParaRPr>
                    </a:p>
                  </a:txBody>
                  <a:tcPr marL="45720" marR="45720" marT="0" marB="0" anchor="ctr">
                    <a:lnL w="9525" cap="flat" cmpd="sng" algn="ctr">
                      <a:solidFill>
                        <a:srgbClr val="B8BE0E"/>
                      </a:solidFill>
                      <a:prstDash val="solid"/>
                      <a:round/>
                      <a:headEnd type="none" w="med" len="med"/>
                      <a:tailEnd type="none" w="med" len="med"/>
                    </a:lnL>
                    <a:lnR w="9525" cap="flat" cmpd="sng" algn="ctr">
                      <a:solidFill>
                        <a:srgbClr val="78BF0E"/>
                      </a:solidFill>
                      <a:prstDash val="solid"/>
                      <a:round/>
                      <a:headEnd type="none" w="med" len="med"/>
                      <a:tailEnd type="none" w="med" len="med"/>
                    </a:lnR>
                    <a:lnT w="9525" cap="flat" cmpd="sng" algn="ctr">
                      <a:solidFill>
                        <a:srgbClr val="B8BE0E"/>
                      </a:solidFill>
                      <a:prstDash val="solid"/>
                      <a:round/>
                      <a:headEnd type="none" w="med" len="med"/>
                      <a:tailEnd type="none" w="med" len="med"/>
                    </a:lnT>
                    <a:lnB w="9525" cap="flat" cmpd="sng" algn="ctr">
                      <a:solidFill>
                        <a:srgbClr val="F8C30E"/>
                      </a:solidFill>
                      <a:prstDash val="solid"/>
                      <a:round/>
                      <a:headEnd type="none" w="med" len="med"/>
                      <a:tailEnd type="none" w="med" len="med"/>
                    </a:lnB>
                    <a:solidFill>
                      <a:srgbClr val="FFFFFF"/>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78BF0E"/>
                      </a:solidFill>
                      <a:prstDash val="solid"/>
                      <a:round/>
                      <a:headEnd type="none" w="med" len="med"/>
                      <a:tailEnd type="none" w="med" len="med"/>
                    </a:lnL>
                    <a:lnR w="9525" cap="flat" cmpd="sng" algn="ctr">
                      <a:solidFill>
                        <a:srgbClr val="30BF0E"/>
                      </a:solidFill>
                      <a:prstDash val="solid"/>
                      <a:round/>
                      <a:headEnd type="none" w="med" len="med"/>
                      <a:tailEnd type="none" w="med" len="med"/>
                    </a:lnR>
                    <a:lnT w="9525" cap="flat" cmpd="sng" algn="ctr">
                      <a:solidFill>
                        <a:srgbClr val="78BF0E"/>
                      </a:solidFill>
                      <a:prstDash val="solid"/>
                      <a:round/>
                      <a:headEnd type="none" w="med" len="med"/>
                      <a:tailEnd type="none" w="med" len="med"/>
                    </a:lnT>
                    <a:lnB w="9525" cap="flat" cmpd="sng" algn="ctr">
                      <a:solidFill>
                        <a:srgbClr val="70C10E"/>
                      </a:solidFill>
                      <a:prstDash val="solid"/>
                      <a:round/>
                      <a:headEnd type="none" w="med" len="med"/>
                      <a:tailEnd type="none" w="med" len="med"/>
                    </a:lnB>
                    <a:solidFill>
                      <a:srgbClr val="FFFFFF"/>
                    </a:solidFill>
                  </a:tcPr>
                </a:tc>
                <a:tc>
                  <a:txBody>
                    <a:bodyPr/>
                    <a:lstStyle/>
                    <a:p>
                      <a:pPr algn="ctr"/>
                      <a:endParaRPr lang="en-US" sz="1400">
                        <a:effectLst/>
                      </a:endParaRPr>
                    </a:p>
                  </a:txBody>
                  <a:tcPr marL="45720" marR="45720" marT="0" marB="0" anchor="ctr">
                    <a:lnL w="9525" cap="flat" cmpd="sng" algn="ctr">
                      <a:solidFill>
                        <a:srgbClr val="30BF0E"/>
                      </a:solidFill>
                      <a:prstDash val="solid"/>
                      <a:round/>
                      <a:headEnd type="none" w="med" len="med"/>
                      <a:tailEnd type="none" w="med" len="med"/>
                    </a:lnL>
                    <a:lnR w="9525" cap="flat" cmpd="sng" algn="ctr">
                      <a:solidFill>
                        <a:srgbClr val="30BF0E"/>
                      </a:solidFill>
                      <a:prstDash val="solid"/>
                      <a:round/>
                      <a:headEnd type="none" w="med" len="med"/>
                      <a:tailEnd type="none" w="med" len="med"/>
                    </a:lnR>
                    <a:lnT w="9525" cap="flat" cmpd="sng" algn="ctr">
                      <a:solidFill>
                        <a:srgbClr val="30BF0E"/>
                      </a:solidFill>
                      <a:prstDash val="solid"/>
                      <a:round/>
                      <a:headEnd type="none" w="med" len="med"/>
                      <a:tailEnd type="none" w="med" len="med"/>
                    </a:lnT>
                    <a:lnB w="9525" cap="flat" cmpd="sng" algn="ctr">
                      <a:solidFill>
                        <a:srgbClr val="98C30E"/>
                      </a:solidFill>
                      <a:prstDash val="solid"/>
                      <a:round/>
                      <a:headEnd type="none" w="med" len="med"/>
                      <a:tailEnd type="none" w="med" len="med"/>
                    </a:lnB>
                    <a:solidFill>
                      <a:srgbClr val="FFFFFF"/>
                    </a:solidFill>
                  </a:tcPr>
                </a:tc>
                <a:extLst>
                  <a:ext uri="{0D108BD9-81ED-4DB2-BD59-A6C34878D82A}">
                    <a16:rowId xmlns:a16="http://schemas.microsoft.com/office/drawing/2014/main" val="10011"/>
                  </a:ext>
                </a:extLst>
              </a:tr>
              <a:tr h="242559">
                <a:tc>
                  <a:txBody>
                    <a:bodyPr/>
                    <a:lstStyle/>
                    <a:p>
                      <a:pPr algn="ctr"/>
                      <a:r>
                        <a:rPr lang="en-US" sz="1400">
                          <a:effectLst/>
                        </a:rPr>
                        <a:t>2007-07-01</a:t>
                      </a:r>
                    </a:p>
                  </a:txBody>
                  <a:tcPr marL="45720" marR="45720" marT="0" marB="0" anchor="ctr">
                    <a:lnL w="9525" cap="flat" cmpd="sng" algn="ctr">
                      <a:solidFill>
                        <a:srgbClr val="B8BB0E"/>
                      </a:solidFill>
                      <a:prstDash val="solid"/>
                      <a:round/>
                      <a:headEnd type="none" w="med" len="med"/>
                      <a:tailEnd type="none" w="med" len="med"/>
                    </a:lnL>
                    <a:lnR w="9525" cap="flat" cmpd="sng" algn="ctr">
                      <a:solidFill>
                        <a:srgbClr val="40C10E"/>
                      </a:solidFill>
                      <a:prstDash val="solid"/>
                      <a:round/>
                      <a:headEnd type="none" w="med" len="med"/>
                      <a:tailEnd type="none" w="med" len="med"/>
                    </a:lnR>
                    <a:lnT w="9525" cap="flat" cmpd="sng" algn="ctr">
                      <a:solidFill>
                        <a:srgbClr val="B8BB0E"/>
                      </a:solidFill>
                      <a:prstDash val="solid"/>
                      <a:round/>
                      <a:headEnd type="none" w="med" len="med"/>
                      <a:tailEnd type="none" w="med" len="med"/>
                    </a:lnT>
                    <a:lnB w="9525" cap="flat" cmpd="sng" algn="ctr">
                      <a:solidFill>
                        <a:srgbClr val="30BF0E"/>
                      </a:solidFill>
                      <a:prstDash val="solid"/>
                      <a:round/>
                      <a:headEnd type="none" w="med" len="med"/>
                      <a:tailEnd type="none" w="med" len="med"/>
                    </a:lnB>
                    <a:solidFill>
                      <a:srgbClr val="F6F6F6"/>
                    </a:solidFill>
                  </a:tcPr>
                </a:tc>
                <a:tc>
                  <a:txBody>
                    <a:bodyPr/>
                    <a:lstStyle/>
                    <a:p>
                      <a:pPr algn="ctr"/>
                      <a:r>
                        <a:rPr lang="en-US" sz="1400">
                          <a:effectLst/>
                        </a:rPr>
                        <a:t>Na30g</a:t>
                      </a:r>
                    </a:p>
                  </a:txBody>
                  <a:tcPr marL="45720" marR="45720" marT="0" marB="0" anchor="ctr">
                    <a:lnL w="9525" cap="flat" cmpd="sng" algn="ctr">
                      <a:solidFill>
                        <a:srgbClr val="40C10E"/>
                      </a:solidFill>
                      <a:prstDash val="solid"/>
                      <a:round/>
                      <a:headEnd type="none" w="med" len="med"/>
                      <a:tailEnd type="none" w="med" len="med"/>
                    </a:lnL>
                    <a:lnR w="9525" cap="flat" cmpd="sng" algn="ctr">
                      <a:solidFill>
                        <a:srgbClr val="A8BF0E"/>
                      </a:solidFill>
                      <a:prstDash val="solid"/>
                      <a:round/>
                      <a:headEnd type="none" w="med" len="med"/>
                      <a:tailEnd type="none" w="med" len="med"/>
                    </a:lnR>
                    <a:lnT w="9525" cap="flat" cmpd="sng" algn="ctr">
                      <a:solidFill>
                        <a:srgbClr val="40C10E"/>
                      </a:solidFill>
                      <a:prstDash val="solid"/>
                      <a:round/>
                      <a:headEnd type="none" w="med" len="med"/>
                      <a:tailEnd type="none" w="med" len="med"/>
                    </a:lnT>
                    <a:lnB w="9525" cap="flat" cmpd="sng" algn="ctr">
                      <a:solidFill>
                        <a:srgbClr val="F0C20E"/>
                      </a:solidFill>
                      <a:prstDash val="solid"/>
                      <a:round/>
                      <a:headEnd type="none" w="med" len="med"/>
                      <a:tailEnd type="none" w="med" len="med"/>
                    </a:lnB>
                    <a:solidFill>
                      <a:srgbClr val="F6F6F6"/>
                    </a:solidFill>
                  </a:tcPr>
                </a:tc>
                <a:tc>
                  <a:txBody>
                    <a:bodyPr/>
                    <a:lstStyle/>
                    <a:p>
                      <a:pPr algn="ctr"/>
                      <a:r>
                        <a:rPr lang="en-US" sz="1400">
                          <a:effectLst/>
                        </a:rPr>
                        <a:t>30.00</a:t>
                      </a:r>
                    </a:p>
                  </a:txBody>
                  <a:tcPr marL="45720" marR="45720" marT="0" marB="0" anchor="ctr">
                    <a:lnL w="9525" cap="flat" cmpd="sng" algn="ctr">
                      <a:solidFill>
                        <a:srgbClr val="A8BF0E"/>
                      </a:solidFill>
                      <a:prstDash val="solid"/>
                      <a:round/>
                      <a:headEnd type="none" w="med" len="med"/>
                      <a:tailEnd type="none" w="med" len="med"/>
                    </a:lnL>
                    <a:lnR w="9525" cap="flat" cmpd="sng" algn="ctr">
                      <a:solidFill>
                        <a:srgbClr val="48BF0E"/>
                      </a:solidFill>
                      <a:prstDash val="solid"/>
                      <a:round/>
                      <a:headEnd type="none" w="med" len="med"/>
                      <a:tailEnd type="none" w="med" len="med"/>
                    </a:lnR>
                    <a:lnT w="9525" cap="flat" cmpd="sng" algn="ctr">
                      <a:solidFill>
                        <a:srgbClr val="A8BF0E"/>
                      </a:solidFill>
                      <a:prstDash val="solid"/>
                      <a:round/>
                      <a:headEnd type="none" w="med" len="med"/>
                      <a:tailEnd type="none" w="med" len="med"/>
                    </a:lnT>
                    <a:lnB w="9525" cap="flat" cmpd="sng" algn="ctr">
                      <a:solidFill>
                        <a:srgbClr val="F0C20E"/>
                      </a:solidFill>
                      <a:prstDash val="solid"/>
                      <a:round/>
                      <a:headEnd type="none" w="med" len="med"/>
                      <a:tailEnd type="none" w="med" len="med"/>
                    </a:lnB>
                    <a:solidFill>
                      <a:srgbClr val="F6F6F6"/>
                    </a:solidFill>
                  </a:tcPr>
                </a:tc>
                <a:tc>
                  <a:txBody>
                    <a:bodyPr/>
                    <a:lstStyle/>
                    <a:p>
                      <a:pPr algn="ctr"/>
                      <a:r>
                        <a:rPr lang="en-US" sz="1400">
                          <a:effectLst/>
                        </a:rPr>
                        <a:t>48.0 ms</a:t>
                      </a:r>
                    </a:p>
                  </a:txBody>
                  <a:tcPr marL="45720" marR="45720" marT="0" marB="0" anchor="ctr">
                    <a:lnL w="9525" cap="flat" cmpd="sng" algn="ctr">
                      <a:solidFill>
                        <a:srgbClr val="48BF0E"/>
                      </a:solidFill>
                      <a:prstDash val="solid"/>
                      <a:round/>
                      <a:headEnd type="none" w="med" len="med"/>
                      <a:tailEnd type="none" w="med" len="med"/>
                    </a:lnL>
                    <a:lnR w="9525" cap="flat" cmpd="sng" algn="ctr">
                      <a:solidFill>
                        <a:srgbClr val="C0BF0E"/>
                      </a:solidFill>
                      <a:prstDash val="solid"/>
                      <a:round/>
                      <a:headEnd type="none" w="med" len="med"/>
                      <a:tailEnd type="none" w="med" len="med"/>
                    </a:lnR>
                    <a:lnT w="9525" cap="flat" cmpd="sng" algn="ctr">
                      <a:solidFill>
                        <a:srgbClr val="48BF0E"/>
                      </a:solidFill>
                      <a:prstDash val="solid"/>
                      <a:round/>
                      <a:headEnd type="none" w="med" len="med"/>
                      <a:tailEnd type="none" w="med" len="med"/>
                    </a:lnT>
                    <a:lnB w="9525" cap="flat" cmpd="sng" algn="ctr">
                      <a:solidFill>
                        <a:srgbClr val="90C20E"/>
                      </a:solidFill>
                      <a:prstDash val="solid"/>
                      <a:round/>
                      <a:headEnd type="none" w="med" len="med"/>
                      <a:tailEnd type="none" w="med" len="med"/>
                    </a:lnB>
                    <a:solidFill>
                      <a:srgbClr val="F6F6F6"/>
                    </a:solidFill>
                  </a:tcPr>
                </a:tc>
                <a:tc>
                  <a:txBody>
                    <a:bodyPr/>
                    <a:lstStyle/>
                    <a:p>
                      <a:pPr algn="ctr"/>
                      <a:r>
                        <a:rPr lang="en-US" sz="1400">
                          <a:effectLst/>
                        </a:rPr>
                        <a:t>1.30E3</a:t>
                      </a:r>
                    </a:p>
                  </a:txBody>
                  <a:tcPr marL="45720" marR="45720" marT="0" marB="0" anchor="ctr">
                    <a:lnL w="9525" cap="flat" cmpd="sng" algn="ctr">
                      <a:solidFill>
                        <a:srgbClr val="C0BF0E"/>
                      </a:solidFill>
                      <a:prstDash val="solid"/>
                      <a:round/>
                      <a:headEnd type="none" w="med" len="med"/>
                      <a:tailEnd type="none" w="med" len="med"/>
                    </a:lnL>
                    <a:lnR w="9525" cap="flat" cmpd="sng" algn="ctr">
                      <a:solidFill>
                        <a:srgbClr val="B0C30E"/>
                      </a:solidFill>
                      <a:prstDash val="solid"/>
                      <a:round/>
                      <a:headEnd type="none" w="med" len="med"/>
                      <a:tailEnd type="none" w="med" len="med"/>
                    </a:lnR>
                    <a:lnT w="9525" cap="flat" cmpd="sng" algn="ctr">
                      <a:solidFill>
                        <a:srgbClr val="C0BF0E"/>
                      </a:solidFill>
                      <a:prstDash val="solid"/>
                      <a:round/>
                      <a:headEnd type="none" w="med" len="med"/>
                      <a:tailEnd type="none" w="med" len="med"/>
                    </a:lnT>
                    <a:lnB w="9525" cap="flat" cmpd="sng" algn="ctr">
                      <a:solidFill>
                        <a:srgbClr val="E8C10E"/>
                      </a:solidFill>
                      <a:prstDash val="solid"/>
                      <a:round/>
                      <a:headEnd type="none" w="med" len="med"/>
                      <a:tailEnd type="none" w="med" len="med"/>
                    </a:lnB>
                    <a:solidFill>
                      <a:srgbClr val="F6F6F6"/>
                    </a:solidFill>
                  </a:tcPr>
                </a:tc>
                <a:tc>
                  <a:txBody>
                    <a:bodyPr/>
                    <a:lstStyle/>
                    <a:p>
                      <a:pPr algn="ctr"/>
                      <a:r>
                        <a:rPr lang="en-US" sz="1400">
                          <a:effectLst/>
                        </a:rPr>
                        <a:t>70</a:t>
                      </a:r>
                    </a:p>
                  </a:txBody>
                  <a:tcPr marL="45720" marR="45720" marT="0" marB="0" anchor="ctr">
                    <a:lnL w="9525" cap="flat" cmpd="sng" algn="ctr">
                      <a:solidFill>
                        <a:srgbClr val="B0C30E"/>
                      </a:solidFill>
                      <a:prstDash val="solid"/>
                      <a:round/>
                      <a:headEnd type="none" w="med" len="med"/>
                      <a:tailEnd type="none" w="med" len="med"/>
                    </a:lnL>
                    <a:lnR w="9525" cap="flat" cmpd="sng" algn="ctr">
                      <a:solidFill>
                        <a:srgbClr val="F8C30E"/>
                      </a:solidFill>
                      <a:prstDash val="solid"/>
                      <a:round/>
                      <a:headEnd type="none" w="med" len="med"/>
                      <a:tailEnd type="none" w="med" len="med"/>
                    </a:lnR>
                    <a:lnT w="9525" cap="flat" cmpd="sng" algn="ctr">
                      <a:solidFill>
                        <a:srgbClr val="B0C30E"/>
                      </a:solidFill>
                      <a:prstDash val="solid"/>
                      <a:round/>
                      <a:headEnd type="none" w="med" len="med"/>
                      <a:tailEnd type="none" w="med" len="med"/>
                    </a:lnT>
                    <a:lnB w="9525" cap="flat" cmpd="sng" algn="ctr">
                      <a:solidFill>
                        <a:srgbClr val="50C30E"/>
                      </a:solidFill>
                      <a:prstDash val="solid"/>
                      <a:round/>
                      <a:headEnd type="none" w="med" len="med"/>
                      <a:tailEnd type="none" w="med" len="med"/>
                    </a:lnB>
                    <a:solidFill>
                      <a:srgbClr val="F6F6F6"/>
                    </a:solidFill>
                  </a:tcPr>
                </a:tc>
                <a:tc>
                  <a:txBody>
                    <a:bodyPr/>
                    <a:lstStyle/>
                    <a:p>
                      <a:pPr algn="ctr"/>
                      <a:r>
                        <a:rPr lang="en-US" sz="1400" u="sng">
                          <a:solidFill>
                            <a:srgbClr val="333333"/>
                          </a:solidFill>
                          <a:effectLst/>
                          <a:hlinkClick r:id="rId4" tooltip="View all tantalum target yields"/>
                        </a:rPr>
                        <a:t>Ta #22 HP</a:t>
                      </a:r>
                      <a:endParaRPr lang="en-US" sz="1400">
                        <a:effectLst/>
                      </a:endParaRPr>
                    </a:p>
                  </a:txBody>
                  <a:tcPr marL="45720" marR="45720" marT="0" marB="0" anchor="ctr">
                    <a:lnL w="9525" cap="flat" cmpd="sng" algn="ctr">
                      <a:solidFill>
                        <a:srgbClr val="F8C30E"/>
                      </a:solidFill>
                      <a:prstDash val="solid"/>
                      <a:round/>
                      <a:headEnd type="none" w="med" len="med"/>
                      <a:tailEnd type="none" w="med" len="med"/>
                    </a:lnL>
                    <a:lnR w="9525" cap="flat" cmpd="sng" algn="ctr">
                      <a:solidFill>
                        <a:srgbClr val="70C10E"/>
                      </a:solidFill>
                      <a:prstDash val="solid"/>
                      <a:round/>
                      <a:headEnd type="none" w="med" len="med"/>
                      <a:tailEnd type="none" w="med" len="med"/>
                    </a:lnR>
                    <a:lnT w="9525" cap="flat" cmpd="sng" algn="ctr">
                      <a:solidFill>
                        <a:srgbClr val="F8C30E"/>
                      </a:solidFill>
                      <a:prstDash val="solid"/>
                      <a:round/>
                      <a:headEnd type="none" w="med" len="med"/>
                      <a:tailEnd type="none" w="med" len="med"/>
                    </a:lnT>
                    <a:lnB w="9525" cap="flat" cmpd="sng" algn="ctr">
                      <a:solidFill>
                        <a:srgbClr val="D0C10E"/>
                      </a:solidFill>
                      <a:prstDash val="solid"/>
                      <a:round/>
                      <a:headEnd type="none" w="med" len="med"/>
                      <a:tailEnd type="none" w="med" len="med"/>
                    </a:lnB>
                    <a:solidFill>
                      <a:srgbClr val="F6F6F6"/>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70C10E"/>
                      </a:solidFill>
                      <a:prstDash val="solid"/>
                      <a:round/>
                      <a:headEnd type="none" w="med" len="med"/>
                      <a:tailEnd type="none" w="med" len="med"/>
                    </a:lnL>
                    <a:lnR w="9525" cap="flat" cmpd="sng" algn="ctr">
                      <a:solidFill>
                        <a:srgbClr val="98C30E"/>
                      </a:solidFill>
                      <a:prstDash val="solid"/>
                      <a:round/>
                      <a:headEnd type="none" w="med" len="med"/>
                      <a:tailEnd type="none" w="med" len="med"/>
                    </a:lnR>
                    <a:lnT w="9525" cap="flat" cmpd="sng" algn="ctr">
                      <a:solidFill>
                        <a:srgbClr val="70C10E"/>
                      </a:solidFill>
                      <a:prstDash val="solid"/>
                      <a:round/>
                      <a:headEnd type="none" w="med" len="med"/>
                      <a:tailEnd type="none" w="med" len="med"/>
                    </a:lnT>
                    <a:lnB w="9525" cap="flat" cmpd="sng" algn="ctr">
                      <a:solidFill>
                        <a:srgbClr val="D0C10E"/>
                      </a:solidFill>
                      <a:prstDash val="solid"/>
                      <a:round/>
                      <a:headEnd type="none" w="med" len="med"/>
                      <a:tailEnd type="none" w="med" len="med"/>
                    </a:lnB>
                    <a:solidFill>
                      <a:srgbClr val="F6F6F6"/>
                    </a:solidFill>
                  </a:tcPr>
                </a:tc>
                <a:tc>
                  <a:txBody>
                    <a:bodyPr/>
                    <a:lstStyle/>
                    <a:p>
                      <a:pPr algn="ctr"/>
                      <a:endParaRPr lang="en-US" sz="1400">
                        <a:effectLst/>
                      </a:endParaRPr>
                    </a:p>
                  </a:txBody>
                  <a:tcPr marL="45720" marR="45720" marT="0" marB="0" anchor="ctr">
                    <a:lnL w="9525" cap="flat" cmpd="sng" algn="ctr">
                      <a:solidFill>
                        <a:srgbClr val="98C30E"/>
                      </a:solidFill>
                      <a:prstDash val="solid"/>
                      <a:round/>
                      <a:headEnd type="none" w="med" len="med"/>
                      <a:tailEnd type="none" w="med" len="med"/>
                    </a:lnL>
                    <a:lnR w="9525" cap="flat" cmpd="sng" algn="ctr">
                      <a:solidFill>
                        <a:srgbClr val="98C30E"/>
                      </a:solidFill>
                      <a:prstDash val="solid"/>
                      <a:round/>
                      <a:headEnd type="none" w="med" len="med"/>
                      <a:tailEnd type="none" w="med" len="med"/>
                    </a:lnR>
                    <a:lnT w="9525" cap="flat" cmpd="sng" algn="ctr">
                      <a:solidFill>
                        <a:srgbClr val="98C30E"/>
                      </a:solidFill>
                      <a:prstDash val="solid"/>
                      <a:round/>
                      <a:headEnd type="none" w="med" len="med"/>
                      <a:tailEnd type="none" w="med" len="med"/>
                    </a:lnT>
                    <a:lnB w="9525" cap="flat" cmpd="sng" algn="ctr">
                      <a:solidFill>
                        <a:srgbClr val="D0C10E"/>
                      </a:solidFill>
                      <a:prstDash val="solid"/>
                      <a:round/>
                      <a:headEnd type="none" w="med" len="med"/>
                      <a:tailEnd type="none" w="med" len="med"/>
                    </a:lnB>
                    <a:solidFill>
                      <a:srgbClr val="F6F6F6"/>
                    </a:solidFill>
                  </a:tcPr>
                </a:tc>
                <a:extLst>
                  <a:ext uri="{0D108BD9-81ED-4DB2-BD59-A6C34878D82A}">
                    <a16:rowId xmlns:a16="http://schemas.microsoft.com/office/drawing/2014/main" val="10012"/>
                  </a:ext>
                </a:extLst>
              </a:tr>
              <a:tr h="242559">
                <a:tc>
                  <a:txBody>
                    <a:bodyPr/>
                    <a:lstStyle/>
                    <a:p>
                      <a:pPr algn="ctr"/>
                      <a:r>
                        <a:rPr lang="en-US" sz="1400">
                          <a:effectLst/>
                        </a:rPr>
                        <a:t>2016-11-21</a:t>
                      </a:r>
                    </a:p>
                  </a:txBody>
                  <a:tcPr marL="45720" marR="45720" marT="0" marB="0" anchor="ctr">
                    <a:lnL w="9525" cap="flat" cmpd="sng" algn="ctr">
                      <a:solidFill>
                        <a:srgbClr val="30BF0E"/>
                      </a:solidFill>
                      <a:prstDash val="solid"/>
                      <a:round/>
                      <a:headEnd type="none" w="med" len="med"/>
                      <a:tailEnd type="none" w="med" len="med"/>
                    </a:lnL>
                    <a:lnR w="9525" cap="flat" cmpd="sng" algn="ctr">
                      <a:solidFill>
                        <a:srgbClr val="F0C20E"/>
                      </a:solidFill>
                      <a:prstDash val="solid"/>
                      <a:round/>
                      <a:headEnd type="none" w="med" len="med"/>
                      <a:tailEnd type="none" w="med" len="med"/>
                    </a:lnR>
                    <a:lnT w="9525" cap="flat" cmpd="sng" algn="ctr">
                      <a:solidFill>
                        <a:srgbClr val="30BF0E"/>
                      </a:solidFill>
                      <a:prstDash val="solid"/>
                      <a:round/>
                      <a:headEnd type="none" w="med" len="med"/>
                      <a:tailEnd type="none" w="med" len="med"/>
                    </a:lnT>
                    <a:lnB w="9525" cap="flat" cmpd="sng" algn="ctr">
                      <a:solidFill>
                        <a:srgbClr val="C0BF0E"/>
                      </a:solidFill>
                      <a:prstDash val="solid"/>
                      <a:round/>
                      <a:headEnd type="none" w="med" len="med"/>
                      <a:tailEnd type="none" w="med" len="med"/>
                    </a:lnB>
                    <a:solidFill>
                      <a:srgbClr val="FFFFFF"/>
                    </a:solidFill>
                  </a:tcPr>
                </a:tc>
                <a:tc>
                  <a:txBody>
                    <a:bodyPr/>
                    <a:lstStyle/>
                    <a:p>
                      <a:pPr algn="ctr"/>
                      <a:r>
                        <a:rPr lang="en-US" sz="1400">
                          <a:effectLst/>
                        </a:rPr>
                        <a:t>Na29g</a:t>
                      </a:r>
                    </a:p>
                  </a:txBody>
                  <a:tcPr marL="45720" marR="45720" marT="0" marB="0" anchor="ctr">
                    <a:lnL w="9525" cap="flat" cmpd="sng" algn="ctr">
                      <a:solidFill>
                        <a:srgbClr val="F0C20E"/>
                      </a:solidFill>
                      <a:prstDash val="solid"/>
                      <a:round/>
                      <a:headEnd type="none" w="med" len="med"/>
                      <a:tailEnd type="none" w="med" len="med"/>
                    </a:lnL>
                    <a:lnR w="9525" cap="flat" cmpd="sng" algn="ctr">
                      <a:solidFill>
                        <a:srgbClr val="F0C20E"/>
                      </a:solidFill>
                      <a:prstDash val="solid"/>
                      <a:round/>
                      <a:headEnd type="none" w="med" len="med"/>
                      <a:tailEnd type="none" w="med" len="med"/>
                    </a:lnR>
                    <a:lnT w="9525" cap="flat" cmpd="sng" algn="ctr">
                      <a:solidFill>
                        <a:srgbClr val="F0C20E"/>
                      </a:solidFill>
                      <a:prstDash val="solid"/>
                      <a:round/>
                      <a:headEnd type="none" w="med" len="med"/>
                      <a:tailEnd type="none" w="med" len="med"/>
                    </a:lnT>
                    <a:lnB w="9525" cap="flat" cmpd="sng" algn="ctr">
                      <a:solidFill>
                        <a:srgbClr val="D0C10E"/>
                      </a:solidFill>
                      <a:prstDash val="solid"/>
                      <a:round/>
                      <a:headEnd type="none" w="med" len="med"/>
                      <a:tailEnd type="none" w="med" len="med"/>
                    </a:lnB>
                    <a:solidFill>
                      <a:srgbClr val="FFFFFF"/>
                    </a:solidFill>
                  </a:tcPr>
                </a:tc>
                <a:tc>
                  <a:txBody>
                    <a:bodyPr/>
                    <a:lstStyle/>
                    <a:p>
                      <a:pPr algn="ctr"/>
                      <a:r>
                        <a:rPr lang="en-US" sz="1400">
                          <a:effectLst/>
                        </a:rPr>
                        <a:t>29.00</a:t>
                      </a:r>
                    </a:p>
                  </a:txBody>
                  <a:tcPr marL="45720" marR="45720" marT="0" marB="0" anchor="ctr">
                    <a:lnL w="9525" cap="flat" cmpd="sng" algn="ctr">
                      <a:solidFill>
                        <a:srgbClr val="F0C20E"/>
                      </a:solidFill>
                      <a:prstDash val="solid"/>
                      <a:round/>
                      <a:headEnd type="none" w="med" len="med"/>
                      <a:tailEnd type="none" w="med" len="med"/>
                    </a:lnL>
                    <a:lnR w="9525" cap="flat" cmpd="sng" algn="ctr">
                      <a:solidFill>
                        <a:srgbClr val="90C20E"/>
                      </a:solidFill>
                      <a:prstDash val="solid"/>
                      <a:round/>
                      <a:headEnd type="none" w="med" len="med"/>
                      <a:tailEnd type="none" w="med" len="med"/>
                    </a:lnR>
                    <a:lnT w="9525" cap="flat" cmpd="sng" algn="ctr">
                      <a:solidFill>
                        <a:srgbClr val="F0C20E"/>
                      </a:solidFill>
                      <a:prstDash val="solid"/>
                      <a:round/>
                      <a:headEnd type="none" w="med" len="med"/>
                      <a:tailEnd type="none" w="med" len="med"/>
                    </a:lnT>
                    <a:lnB w="9525" cap="flat" cmpd="sng" algn="ctr">
                      <a:solidFill>
                        <a:srgbClr val="90C20E"/>
                      </a:solidFill>
                      <a:prstDash val="solid"/>
                      <a:round/>
                      <a:headEnd type="none" w="med" len="med"/>
                      <a:tailEnd type="none" w="med" len="med"/>
                    </a:lnB>
                    <a:solidFill>
                      <a:srgbClr val="FFFFFF"/>
                    </a:solidFill>
                  </a:tcPr>
                </a:tc>
                <a:tc>
                  <a:txBody>
                    <a:bodyPr/>
                    <a:lstStyle/>
                    <a:p>
                      <a:pPr algn="ctr"/>
                      <a:r>
                        <a:rPr lang="en-US" sz="1400">
                          <a:effectLst/>
                        </a:rPr>
                        <a:t>44.1 ms</a:t>
                      </a:r>
                    </a:p>
                  </a:txBody>
                  <a:tcPr marL="45720" marR="45720" marT="0" marB="0" anchor="ctr">
                    <a:lnL w="9525" cap="flat" cmpd="sng" algn="ctr">
                      <a:solidFill>
                        <a:srgbClr val="90C20E"/>
                      </a:solidFill>
                      <a:prstDash val="solid"/>
                      <a:round/>
                      <a:headEnd type="none" w="med" len="med"/>
                      <a:tailEnd type="none" w="med" len="med"/>
                    </a:lnL>
                    <a:lnR w="9525" cap="flat" cmpd="sng" algn="ctr">
                      <a:solidFill>
                        <a:srgbClr val="E8C10E"/>
                      </a:solidFill>
                      <a:prstDash val="solid"/>
                      <a:round/>
                      <a:headEnd type="none" w="med" len="med"/>
                      <a:tailEnd type="none" w="med" len="med"/>
                    </a:lnR>
                    <a:lnT w="9525" cap="flat" cmpd="sng" algn="ctr">
                      <a:solidFill>
                        <a:srgbClr val="90C20E"/>
                      </a:solidFill>
                      <a:prstDash val="solid"/>
                      <a:round/>
                      <a:headEnd type="none" w="med" len="med"/>
                      <a:tailEnd type="none" w="med" len="med"/>
                    </a:lnT>
                    <a:lnB w="9525" cap="flat" cmpd="sng" algn="ctr">
                      <a:solidFill>
                        <a:srgbClr val="68C60E"/>
                      </a:solidFill>
                      <a:prstDash val="solid"/>
                      <a:round/>
                      <a:headEnd type="none" w="med" len="med"/>
                      <a:tailEnd type="none" w="med" len="med"/>
                    </a:lnB>
                    <a:solidFill>
                      <a:srgbClr val="FFFFFF"/>
                    </a:solidFill>
                  </a:tcPr>
                </a:tc>
                <a:tc>
                  <a:txBody>
                    <a:bodyPr/>
                    <a:lstStyle/>
                    <a:p>
                      <a:pPr algn="ctr"/>
                      <a:r>
                        <a:rPr lang="en-US" sz="1400">
                          <a:effectLst/>
                        </a:rPr>
                        <a:t>2.20E4</a:t>
                      </a:r>
                    </a:p>
                  </a:txBody>
                  <a:tcPr marL="45720" marR="45720" marT="0" marB="0" anchor="ctr">
                    <a:lnL w="9525" cap="flat" cmpd="sng" algn="ctr">
                      <a:solidFill>
                        <a:srgbClr val="E8C10E"/>
                      </a:solidFill>
                      <a:prstDash val="solid"/>
                      <a:round/>
                      <a:headEnd type="none" w="med" len="med"/>
                      <a:tailEnd type="none" w="med" len="med"/>
                    </a:lnL>
                    <a:lnR w="9525" cap="flat" cmpd="sng" algn="ctr">
                      <a:solidFill>
                        <a:srgbClr val="50C30E"/>
                      </a:solidFill>
                      <a:prstDash val="solid"/>
                      <a:round/>
                      <a:headEnd type="none" w="med" len="med"/>
                      <a:tailEnd type="none" w="med" len="med"/>
                    </a:lnR>
                    <a:lnT w="9525" cap="flat" cmpd="sng" algn="ctr">
                      <a:solidFill>
                        <a:srgbClr val="E8C10E"/>
                      </a:solidFill>
                      <a:prstDash val="solid"/>
                      <a:round/>
                      <a:headEnd type="none" w="med" len="med"/>
                      <a:tailEnd type="none" w="med" len="med"/>
                    </a:lnT>
                    <a:lnB w="9525" cap="flat" cmpd="sng" algn="ctr">
                      <a:solidFill>
                        <a:srgbClr val="70C40E"/>
                      </a:solidFill>
                      <a:prstDash val="solid"/>
                      <a:round/>
                      <a:headEnd type="none" w="med" len="med"/>
                      <a:tailEnd type="none" w="med" len="med"/>
                    </a:lnB>
                    <a:solidFill>
                      <a:srgbClr val="FFFFFF"/>
                    </a:solidFill>
                  </a:tcPr>
                </a:tc>
                <a:tc>
                  <a:txBody>
                    <a:bodyPr/>
                    <a:lstStyle/>
                    <a:p>
                      <a:pPr algn="ctr"/>
                      <a:r>
                        <a:rPr lang="en-US" sz="1400">
                          <a:effectLst/>
                        </a:rPr>
                        <a:t>60</a:t>
                      </a:r>
                    </a:p>
                  </a:txBody>
                  <a:tcPr marL="45720" marR="45720" marT="0" marB="0" anchor="ctr">
                    <a:lnL w="9525" cap="flat" cmpd="sng" algn="ctr">
                      <a:solidFill>
                        <a:srgbClr val="50C30E"/>
                      </a:solidFill>
                      <a:prstDash val="solid"/>
                      <a:round/>
                      <a:headEnd type="none" w="med" len="med"/>
                      <a:tailEnd type="none" w="med" len="med"/>
                    </a:lnL>
                    <a:lnR w="9525" cap="flat" cmpd="sng" algn="ctr">
                      <a:solidFill>
                        <a:srgbClr val="D0C10E"/>
                      </a:solidFill>
                      <a:prstDash val="solid"/>
                      <a:round/>
                      <a:headEnd type="none" w="med" len="med"/>
                      <a:tailEnd type="none" w="med" len="med"/>
                    </a:lnR>
                    <a:lnT w="9525" cap="flat" cmpd="sng" algn="ctr">
                      <a:solidFill>
                        <a:srgbClr val="50C30E"/>
                      </a:solidFill>
                      <a:prstDash val="solid"/>
                      <a:round/>
                      <a:headEnd type="none" w="med" len="med"/>
                      <a:tailEnd type="none" w="med" len="med"/>
                    </a:lnT>
                    <a:lnB w="9525" cap="flat" cmpd="sng" algn="ctr">
                      <a:solidFill>
                        <a:srgbClr val="40C70E"/>
                      </a:solidFill>
                      <a:prstDash val="solid"/>
                      <a:round/>
                      <a:headEnd type="none" w="med" len="med"/>
                      <a:tailEnd type="none" w="med" len="med"/>
                    </a:lnB>
                    <a:solidFill>
                      <a:srgbClr val="FFFFFF"/>
                    </a:solidFill>
                  </a:tcPr>
                </a:tc>
                <a:tc>
                  <a:txBody>
                    <a:bodyPr/>
                    <a:lstStyle/>
                    <a:p>
                      <a:pPr algn="ctr"/>
                      <a:r>
                        <a:rPr lang="en-US" sz="1400" u="sng">
                          <a:solidFill>
                            <a:srgbClr val="333333"/>
                          </a:solidFill>
                          <a:effectLst/>
                          <a:hlinkClick r:id="rId4" tooltip="View all tantalum target yields"/>
                        </a:rPr>
                        <a:t>ITE-TM4-Ta#50-LP-SIS</a:t>
                      </a:r>
                      <a:endParaRPr lang="en-US" sz="1400">
                        <a:effectLst/>
                      </a:endParaRPr>
                    </a:p>
                  </a:txBody>
                  <a:tcPr marL="45720" marR="45720" marT="0" marB="0" anchor="ctr">
                    <a:lnL w="9525" cap="flat" cmpd="sng" algn="ctr">
                      <a:solidFill>
                        <a:srgbClr val="D0C10E"/>
                      </a:solidFill>
                      <a:prstDash val="solid"/>
                      <a:round/>
                      <a:headEnd type="none" w="med" len="med"/>
                      <a:tailEnd type="none" w="med" len="med"/>
                    </a:lnL>
                    <a:lnR w="9525" cap="flat" cmpd="sng" algn="ctr">
                      <a:solidFill>
                        <a:srgbClr val="D0C10E"/>
                      </a:solidFill>
                      <a:prstDash val="solid"/>
                      <a:round/>
                      <a:headEnd type="none" w="med" len="med"/>
                      <a:tailEnd type="none" w="med" len="med"/>
                    </a:lnR>
                    <a:lnT w="9525" cap="flat" cmpd="sng" algn="ctr">
                      <a:solidFill>
                        <a:srgbClr val="D0C10E"/>
                      </a:solidFill>
                      <a:prstDash val="solid"/>
                      <a:round/>
                      <a:headEnd type="none" w="med" len="med"/>
                      <a:tailEnd type="none" w="med" len="med"/>
                    </a:lnT>
                    <a:lnB w="9525" cap="flat" cmpd="sng" algn="ctr">
                      <a:solidFill>
                        <a:srgbClr val="C8C60E"/>
                      </a:solidFill>
                      <a:prstDash val="solid"/>
                      <a:round/>
                      <a:headEnd type="none" w="med" len="med"/>
                      <a:tailEnd type="none" w="med" len="med"/>
                    </a:lnB>
                    <a:solidFill>
                      <a:srgbClr val="FFFFFF"/>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D0C10E"/>
                      </a:solidFill>
                      <a:prstDash val="solid"/>
                      <a:round/>
                      <a:headEnd type="none" w="med" len="med"/>
                      <a:tailEnd type="none" w="med" len="med"/>
                    </a:lnL>
                    <a:lnR w="9525" cap="flat" cmpd="sng" algn="ctr">
                      <a:solidFill>
                        <a:srgbClr val="D0C10E"/>
                      </a:solidFill>
                      <a:prstDash val="solid"/>
                      <a:round/>
                      <a:headEnd type="none" w="med" len="med"/>
                      <a:tailEnd type="none" w="med" len="med"/>
                    </a:lnR>
                    <a:lnT w="9525" cap="flat" cmpd="sng" algn="ctr">
                      <a:solidFill>
                        <a:srgbClr val="D0C10E"/>
                      </a:solidFill>
                      <a:prstDash val="solid"/>
                      <a:round/>
                      <a:headEnd type="none" w="med" len="med"/>
                      <a:tailEnd type="none" w="med" len="med"/>
                    </a:lnT>
                    <a:lnB w="9525" cap="flat" cmpd="sng" algn="ctr">
                      <a:solidFill>
                        <a:srgbClr val="E8C40E"/>
                      </a:solidFill>
                      <a:prstDash val="solid"/>
                      <a:round/>
                      <a:headEnd type="none" w="med" len="med"/>
                      <a:tailEnd type="none" w="med" len="med"/>
                    </a:lnB>
                    <a:solidFill>
                      <a:srgbClr val="FFFFFF"/>
                    </a:solidFill>
                  </a:tcPr>
                </a:tc>
                <a:tc>
                  <a:txBody>
                    <a:bodyPr/>
                    <a:lstStyle/>
                    <a:p>
                      <a:pPr algn="ctr"/>
                      <a:r>
                        <a:rPr lang="en-US" sz="1400">
                          <a:effectLst/>
                        </a:rPr>
                        <a:t>rot. proton beam</a:t>
                      </a:r>
                    </a:p>
                  </a:txBody>
                  <a:tcPr marL="45720" marR="45720" marT="0" marB="0" anchor="ctr">
                    <a:lnL w="9525" cap="flat" cmpd="sng" algn="ctr">
                      <a:solidFill>
                        <a:srgbClr val="D0C10E"/>
                      </a:solidFill>
                      <a:prstDash val="solid"/>
                      <a:round/>
                      <a:headEnd type="none" w="med" len="med"/>
                      <a:tailEnd type="none" w="med" len="med"/>
                    </a:lnL>
                    <a:lnR w="9525" cap="flat" cmpd="sng" algn="ctr">
                      <a:solidFill>
                        <a:srgbClr val="D0C10E"/>
                      </a:solidFill>
                      <a:prstDash val="solid"/>
                      <a:round/>
                      <a:headEnd type="none" w="med" len="med"/>
                      <a:tailEnd type="none" w="med" len="med"/>
                    </a:lnR>
                    <a:lnT w="9525" cap="flat" cmpd="sng" algn="ctr">
                      <a:solidFill>
                        <a:srgbClr val="D0C10E"/>
                      </a:solidFill>
                      <a:prstDash val="solid"/>
                      <a:round/>
                      <a:headEnd type="none" w="med" len="med"/>
                      <a:tailEnd type="none" w="med" len="med"/>
                    </a:lnT>
                    <a:lnB w="9525" cap="flat" cmpd="sng" algn="ctr">
                      <a:solidFill>
                        <a:srgbClr val="E8C40E"/>
                      </a:solidFill>
                      <a:prstDash val="solid"/>
                      <a:round/>
                      <a:headEnd type="none" w="med" len="med"/>
                      <a:tailEnd type="none" w="med" len="med"/>
                    </a:lnB>
                    <a:solidFill>
                      <a:srgbClr val="FFFFFF"/>
                    </a:solidFill>
                  </a:tcPr>
                </a:tc>
                <a:extLst>
                  <a:ext uri="{0D108BD9-81ED-4DB2-BD59-A6C34878D82A}">
                    <a16:rowId xmlns:a16="http://schemas.microsoft.com/office/drawing/2014/main" val="10013"/>
                  </a:ext>
                </a:extLst>
              </a:tr>
              <a:tr h="242559">
                <a:tc>
                  <a:txBody>
                    <a:bodyPr/>
                    <a:lstStyle/>
                    <a:p>
                      <a:pPr algn="ctr"/>
                      <a:r>
                        <a:rPr lang="en-US" sz="1400" dirty="0">
                          <a:effectLst/>
                        </a:rPr>
                        <a:t>2016-09-07</a:t>
                      </a:r>
                    </a:p>
                  </a:txBody>
                  <a:tcPr marL="45720" marR="45720" marT="0" marB="0" anchor="ctr">
                    <a:lnL w="9525" cap="flat" cmpd="sng" algn="ctr">
                      <a:solidFill>
                        <a:srgbClr val="C0BF0E"/>
                      </a:solidFill>
                      <a:prstDash val="solid"/>
                      <a:round/>
                      <a:headEnd type="none" w="med" len="med"/>
                      <a:tailEnd type="none" w="med" len="med"/>
                    </a:lnL>
                    <a:lnR w="9525" cap="flat" cmpd="sng" algn="ctr">
                      <a:solidFill>
                        <a:srgbClr val="D0C10E"/>
                      </a:solidFill>
                      <a:prstDash val="solid"/>
                      <a:round/>
                      <a:headEnd type="none" w="med" len="med"/>
                      <a:tailEnd type="none" w="med" len="med"/>
                    </a:lnR>
                    <a:lnT w="9525" cap="flat" cmpd="sng" algn="ctr">
                      <a:solidFill>
                        <a:srgbClr val="C0BF0E"/>
                      </a:solidFill>
                      <a:prstDash val="solid"/>
                      <a:round/>
                      <a:headEnd type="none" w="med" len="med"/>
                      <a:tailEnd type="none" w="med" len="med"/>
                    </a:lnT>
                    <a:lnB w="9525" cap="flat" cmpd="sng" algn="ctr">
                      <a:solidFill>
                        <a:srgbClr val="98C30E"/>
                      </a:solidFill>
                      <a:prstDash val="solid"/>
                      <a:round/>
                      <a:headEnd type="none" w="med" len="med"/>
                      <a:tailEnd type="none" w="med" len="med"/>
                    </a:lnB>
                    <a:solidFill>
                      <a:srgbClr val="F6F6F6"/>
                    </a:solidFill>
                  </a:tcPr>
                </a:tc>
                <a:tc>
                  <a:txBody>
                    <a:bodyPr/>
                    <a:lstStyle/>
                    <a:p>
                      <a:pPr algn="ctr"/>
                      <a:r>
                        <a:rPr lang="en-US" sz="1400" dirty="0">
                          <a:effectLst/>
                        </a:rPr>
                        <a:t>Na29g</a:t>
                      </a:r>
                    </a:p>
                  </a:txBody>
                  <a:tcPr marL="45720" marR="45720" marT="0" marB="0" anchor="ctr">
                    <a:lnL w="9525" cap="flat" cmpd="sng" algn="ctr">
                      <a:solidFill>
                        <a:srgbClr val="D0C10E"/>
                      </a:solidFill>
                      <a:prstDash val="solid"/>
                      <a:round/>
                      <a:headEnd type="none" w="med" len="med"/>
                      <a:tailEnd type="none" w="med" len="med"/>
                    </a:lnL>
                    <a:lnR w="9525" cap="flat" cmpd="sng" algn="ctr">
                      <a:solidFill>
                        <a:srgbClr val="90C20E"/>
                      </a:solidFill>
                      <a:prstDash val="solid"/>
                      <a:round/>
                      <a:headEnd type="none" w="med" len="med"/>
                      <a:tailEnd type="none" w="med" len="med"/>
                    </a:lnR>
                    <a:lnT w="9525" cap="flat" cmpd="sng" algn="ctr">
                      <a:solidFill>
                        <a:srgbClr val="D0C10E"/>
                      </a:solidFill>
                      <a:prstDash val="solid"/>
                      <a:round/>
                      <a:headEnd type="none" w="med" len="med"/>
                      <a:tailEnd type="none" w="med" len="med"/>
                    </a:lnT>
                    <a:lnB w="9525" cap="flat" cmpd="sng" algn="ctr">
                      <a:solidFill>
                        <a:srgbClr val="18C50E"/>
                      </a:solidFill>
                      <a:prstDash val="solid"/>
                      <a:round/>
                      <a:headEnd type="none" w="med" len="med"/>
                      <a:tailEnd type="none" w="med" len="med"/>
                    </a:lnB>
                    <a:solidFill>
                      <a:srgbClr val="F6F6F6"/>
                    </a:solidFill>
                  </a:tcPr>
                </a:tc>
                <a:tc>
                  <a:txBody>
                    <a:bodyPr/>
                    <a:lstStyle/>
                    <a:p>
                      <a:pPr algn="ctr"/>
                      <a:r>
                        <a:rPr lang="en-US" sz="1400">
                          <a:effectLst/>
                        </a:rPr>
                        <a:t>29.00</a:t>
                      </a:r>
                    </a:p>
                  </a:txBody>
                  <a:tcPr marL="45720" marR="45720" marT="0" marB="0" anchor="ctr">
                    <a:lnL w="9525" cap="flat" cmpd="sng" algn="ctr">
                      <a:solidFill>
                        <a:srgbClr val="90C20E"/>
                      </a:solidFill>
                      <a:prstDash val="solid"/>
                      <a:round/>
                      <a:headEnd type="none" w="med" len="med"/>
                      <a:tailEnd type="none" w="med" len="med"/>
                    </a:lnL>
                    <a:lnR w="9525" cap="flat" cmpd="sng" algn="ctr">
                      <a:solidFill>
                        <a:srgbClr val="68C60E"/>
                      </a:solidFill>
                      <a:prstDash val="solid"/>
                      <a:round/>
                      <a:headEnd type="none" w="med" len="med"/>
                      <a:tailEnd type="none" w="med" len="med"/>
                    </a:lnR>
                    <a:lnT w="9525" cap="flat" cmpd="sng" algn="ctr">
                      <a:solidFill>
                        <a:srgbClr val="90C20E"/>
                      </a:solidFill>
                      <a:prstDash val="solid"/>
                      <a:round/>
                      <a:headEnd type="none" w="med" len="med"/>
                      <a:tailEnd type="none" w="med" len="med"/>
                    </a:lnT>
                    <a:lnB w="9525" cap="flat" cmpd="sng" algn="ctr">
                      <a:solidFill>
                        <a:srgbClr val="78C50E"/>
                      </a:solidFill>
                      <a:prstDash val="solid"/>
                      <a:round/>
                      <a:headEnd type="none" w="med" len="med"/>
                      <a:tailEnd type="none" w="med" len="med"/>
                    </a:lnB>
                    <a:solidFill>
                      <a:srgbClr val="F6F6F6"/>
                    </a:solidFill>
                  </a:tcPr>
                </a:tc>
                <a:tc>
                  <a:txBody>
                    <a:bodyPr/>
                    <a:lstStyle/>
                    <a:p>
                      <a:pPr algn="ctr"/>
                      <a:r>
                        <a:rPr lang="en-US" sz="1400" dirty="0">
                          <a:effectLst/>
                        </a:rPr>
                        <a:t>44.1 </a:t>
                      </a:r>
                      <a:r>
                        <a:rPr lang="en-US" sz="1400" dirty="0" err="1">
                          <a:effectLst/>
                        </a:rPr>
                        <a:t>ms</a:t>
                      </a:r>
                      <a:endParaRPr lang="en-US" sz="1400" dirty="0">
                        <a:effectLst/>
                      </a:endParaRPr>
                    </a:p>
                  </a:txBody>
                  <a:tcPr marL="45720" marR="45720" marT="0" marB="0" anchor="ctr">
                    <a:lnL w="9525" cap="flat" cmpd="sng" algn="ctr">
                      <a:solidFill>
                        <a:srgbClr val="68C60E"/>
                      </a:solidFill>
                      <a:prstDash val="solid"/>
                      <a:round/>
                      <a:headEnd type="none" w="med" len="med"/>
                      <a:tailEnd type="none" w="med" len="med"/>
                    </a:lnL>
                    <a:lnR w="9525" cap="flat" cmpd="sng" algn="ctr">
                      <a:solidFill>
                        <a:srgbClr val="70C40E"/>
                      </a:solidFill>
                      <a:prstDash val="solid"/>
                      <a:round/>
                      <a:headEnd type="none" w="med" len="med"/>
                      <a:tailEnd type="none" w="med" len="med"/>
                    </a:lnR>
                    <a:lnT w="9525" cap="flat" cmpd="sng" algn="ctr">
                      <a:solidFill>
                        <a:srgbClr val="68C60E"/>
                      </a:solidFill>
                      <a:prstDash val="solid"/>
                      <a:round/>
                      <a:headEnd type="none" w="med" len="med"/>
                      <a:tailEnd type="none" w="med" len="med"/>
                    </a:lnT>
                    <a:lnB w="9525" cap="flat" cmpd="sng" algn="ctr">
                      <a:solidFill>
                        <a:srgbClr val="18C80E"/>
                      </a:solidFill>
                      <a:prstDash val="solid"/>
                      <a:round/>
                      <a:headEnd type="none" w="med" len="med"/>
                      <a:tailEnd type="none" w="med" len="med"/>
                    </a:lnB>
                    <a:solidFill>
                      <a:srgbClr val="F6F6F6"/>
                    </a:solidFill>
                  </a:tcPr>
                </a:tc>
                <a:tc>
                  <a:txBody>
                    <a:bodyPr/>
                    <a:lstStyle/>
                    <a:p>
                      <a:pPr algn="ctr"/>
                      <a:r>
                        <a:rPr lang="en-US" sz="1400">
                          <a:effectLst/>
                        </a:rPr>
                        <a:t>2.50E4</a:t>
                      </a:r>
                    </a:p>
                  </a:txBody>
                  <a:tcPr marL="45720" marR="45720" marT="0" marB="0" anchor="ctr">
                    <a:lnL w="9525" cap="flat" cmpd="sng" algn="ctr">
                      <a:solidFill>
                        <a:srgbClr val="70C40E"/>
                      </a:solidFill>
                      <a:prstDash val="solid"/>
                      <a:round/>
                      <a:headEnd type="none" w="med" len="med"/>
                      <a:tailEnd type="none" w="med" len="med"/>
                    </a:lnL>
                    <a:lnR w="9525" cap="flat" cmpd="sng" algn="ctr">
                      <a:solidFill>
                        <a:srgbClr val="40C70E"/>
                      </a:solidFill>
                      <a:prstDash val="solid"/>
                      <a:round/>
                      <a:headEnd type="none" w="med" len="med"/>
                      <a:tailEnd type="none" w="med" len="med"/>
                    </a:lnR>
                    <a:lnT w="9525" cap="flat" cmpd="sng" algn="ctr">
                      <a:solidFill>
                        <a:srgbClr val="70C40E"/>
                      </a:solidFill>
                      <a:prstDash val="solid"/>
                      <a:round/>
                      <a:headEnd type="none" w="med" len="med"/>
                      <a:tailEnd type="none" w="med" len="med"/>
                    </a:lnT>
                    <a:lnB w="9525" cap="flat" cmpd="sng" algn="ctr">
                      <a:solidFill>
                        <a:srgbClr val="D0C70E"/>
                      </a:solidFill>
                      <a:prstDash val="solid"/>
                      <a:round/>
                      <a:headEnd type="none" w="med" len="med"/>
                      <a:tailEnd type="none" w="med" len="med"/>
                    </a:lnB>
                    <a:solidFill>
                      <a:srgbClr val="F6F6F6"/>
                    </a:solidFill>
                  </a:tcPr>
                </a:tc>
                <a:tc>
                  <a:txBody>
                    <a:bodyPr/>
                    <a:lstStyle/>
                    <a:p>
                      <a:pPr algn="ctr"/>
                      <a:r>
                        <a:rPr lang="en-US" sz="1400" dirty="0">
                          <a:effectLst/>
                        </a:rPr>
                        <a:t>60</a:t>
                      </a:r>
                    </a:p>
                  </a:txBody>
                  <a:tcPr marL="45720" marR="45720" marT="0" marB="0" anchor="ctr">
                    <a:lnL w="9525" cap="flat" cmpd="sng" algn="ctr">
                      <a:solidFill>
                        <a:srgbClr val="40C70E"/>
                      </a:solidFill>
                      <a:prstDash val="solid"/>
                      <a:round/>
                      <a:headEnd type="none" w="med" len="med"/>
                      <a:tailEnd type="none" w="med" len="med"/>
                    </a:lnL>
                    <a:lnR w="9525" cap="flat" cmpd="sng" algn="ctr">
                      <a:solidFill>
                        <a:srgbClr val="C8C60E"/>
                      </a:solidFill>
                      <a:prstDash val="solid"/>
                      <a:round/>
                      <a:headEnd type="none" w="med" len="med"/>
                      <a:tailEnd type="none" w="med" len="med"/>
                    </a:lnR>
                    <a:lnT w="9525" cap="flat" cmpd="sng" algn="ctr">
                      <a:solidFill>
                        <a:srgbClr val="40C70E"/>
                      </a:solidFill>
                      <a:prstDash val="solid"/>
                      <a:round/>
                      <a:headEnd type="none" w="med" len="med"/>
                      <a:tailEnd type="none" w="med" len="med"/>
                    </a:lnT>
                    <a:lnB w="9525" cap="flat" cmpd="sng" algn="ctr">
                      <a:solidFill>
                        <a:srgbClr val="80C90E"/>
                      </a:solidFill>
                      <a:prstDash val="solid"/>
                      <a:round/>
                      <a:headEnd type="none" w="med" len="med"/>
                      <a:tailEnd type="none" w="med" len="med"/>
                    </a:lnB>
                    <a:solidFill>
                      <a:srgbClr val="F6F6F6"/>
                    </a:solidFill>
                  </a:tcPr>
                </a:tc>
                <a:tc>
                  <a:txBody>
                    <a:bodyPr/>
                    <a:lstStyle/>
                    <a:p>
                      <a:pPr algn="ctr"/>
                      <a:r>
                        <a:rPr lang="en-US" sz="1400" u="sng" dirty="0">
                          <a:solidFill>
                            <a:srgbClr val="333333"/>
                          </a:solidFill>
                          <a:effectLst/>
                          <a:hlinkClick r:id="rId4" tooltip="View all tantalum target yields"/>
                        </a:rPr>
                        <a:t>ITW-TM2-Ta#49-HP-SIS</a:t>
                      </a:r>
                      <a:endParaRPr lang="en-US" sz="1400" dirty="0">
                        <a:effectLst/>
                      </a:endParaRPr>
                    </a:p>
                  </a:txBody>
                  <a:tcPr marL="45720" marR="45720" marT="0" marB="0" anchor="ctr">
                    <a:lnL w="9525" cap="flat" cmpd="sng" algn="ctr">
                      <a:solidFill>
                        <a:srgbClr val="C8C60E"/>
                      </a:solidFill>
                      <a:prstDash val="solid"/>
                      <a:round/>
                      <a:headEnd type="none" w="med" len="med"/>
                      <a:tailEnd type="none" w="med" len="med"/>
                    </a:lnL>
                    <a:lnR w="9525" cap="flat" cmpd="sng" algn="ctr">
                      <a:solidFill>
                        <a:srgbClr val="E8C40E"/>
                      </a:solidFill>
                      <a:prstDash val="solid"/>
                      <a:round/>
                      <a:headEnd type="none" w="med" len="med"/>
                      <a:tailEnd type="none" w="med" len="med"/>
                    </a:lnR>
                    <a:lnT w="9525" cap="flat" cmpd="sng" algn="ctr">
                      <a:solidFill>
                        <a:srgbClr val="C8C60E"/>
                      </a:solidFill>
                      <a:prstDash val="solid"/>
                      <a:round/>
                      <a:headEnd type="none" w="med" len="med"/>
                      <a:tailEnd type="none" w="med" len="med"/>
                    </a:lnT>
                    <a:lnB w="9525" cap="flat" cmpd="sng" algn="ctr">
                      <a:solidFill>
                        <a:srgbClr val="90C80E"/>
                      </a:solidFill>
                      <a:prstDash val="solid"/>
                      <a:round/>
                      <a:headEnd type="none" w="med" len="med"/>
                      <a:tailEnd type="none" w="med" len="med"/>
                    </a:lnB>
                    <a:solidFill>
                      <a:srgbClr val="F6F6F6"/>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E8C40E"/>
                      </a:solidFill>
                      <a:prstDash val="solid"/>
                      <a:round/>
                      <a:headEnd type="none" w="med" len="med"/>
                      <a:tailEnd type="none" w="med" len="med"/>
                    </a:lnL>
                    <a:lnR w="9525" cap="flat" cmpd="sng" algn="ctr">
                      <a:solidFill>
                        <a:srgbClr val="E8C40E"/>
                      </a:solidFill>
                      <a:prstDash val="solid"/>
                      <a:round/>
                      <a:headEnd type="none" w="med" len="med"/>
                      <a:tailEnd type="none" w="med" len="med"/>
                    </a:lnR>
                    <a:lnT w="9525" cap="flat" cmpd="sng" algn="ctr">
                      <a:solidFill>
                        <a:srgbClr val="E8C40E"/>
                      </a:solidFill>
                      <a:prstDash val="solid"/>
                      <a:round/>
                      <a:headEnd type="none" w="med" len="med"/>
                      <a:tailEnd type="none" w="med" len="med"/>
                    </a:lnT>
                    <a:lnB w="9525" cap="flat" cmpd="sng" algn="ctr">
                      <a:solidFill>
                        <a:srgbClr val="B8C70E"/>
                      </a:solidFill>
                      <a:prstDash val="solid"/>
                      <a:round/>
                      <a:headEnd type="none" w="med" len="med"/>
                      <a:tailEnd type="none" w="med" len="med"/>
                    </a:lnB>
                    <a:solidFill>
                      <a:srgbClr val="F6F6F6"/>
                    </a:solidFill>
                  </a:tcPr>
                </a:tc>
                <a:tc>
                  <a:txBody>
                    <a:bodyPr/>
                    <a:lstStyle/>
                    <a:p>
                      <a:pPr algn="ctr"/>
                      <a:endParaRPr lang="en-US" sz="1400">
                        <a:effectLst/>
                      </a:endParaRPr>
                    </a:p>
                  </a:txBody>
                  <a:tcPr marL="45720" marR="45720" marT="0" marB="0" anchor="ctr">
                    <a:lnL w="9525" cap="flat" cmpd="sng" algn="ctr">
                      <a:solidFill>
                        <a:srgbClr val="E8C40E"/>
                      </a:solidFill>
                      <a:prstDash val="solid"/>
                      <a:round/>
                      <a:headEnd type="none" w="med" len="med"/>
                      <a:tailEnd type="none" w="med" len="med"/>
                    </a:lnL>
                    <a:lnR w="9525" cap="flat" cmpd="sng" algn="ctr">
                      <a:solidFill>
                        <a:srgbClr val="E8C40E"/>
                      </a:solidFill>
                      <a:prstDash val="solid"/>
                      <a:round/>
                      <a:headEnd type="none" w="med" len="med"/>
                      <a:tailEnd type="none" w="med" len="med"/>
                    </a:lnR>
                    <a:lnT w="9525" cap="flat" cmpd="sng" algn="ctr">
                      <a:solidFill>
                        <a:srgbClr val="E8C40E"/>
                      </a:solidFill>
                      <a:prstDash val="solid"/>
                      <a:round/>
                      <a:headEnd type="none" w="med" len="med"/>
                      <a:tailEnd type="none" w="med" len="med"/>
                    </a:lnT>
                    <a:lnB w="9525" cap="flat" cmpd="sng" algn="ctr">
                      <a:solidFill>
                        <a:srgbClr val="08C90E"/>
                      </a:solidFill>
                      <a:prstDash val="solid"/>
                      <a:round/>
                      <a:headEnd type="none" w="med" len="med"/>
                      <a:tailEnd type="none" w="med" len="med"/>
                    </a:lnB>
                    <a:solidFill>
                      <a:srgbClr val="F6F6F6"/>
                    </a:solidFill>
                  </a:tcPr>
                </a:tc>
                <a:extLst>
                  <a:ext uri="{0D108BD9-81ED-4DB2-BD59-A6C34878D82A}">
                    <a16:rowId xmlns:a16="http://schemas.microsoft.com/office/drawing/2014/main" val="10014"/>
                  </a:ext>
                </a:extLst>
              </a:tr>
              <a:tr h="242559">
                <a:tc>
                  <a:txBody>
                    <a:bodyPr/>
                    <a:lstStyle/>
                    <a:p>
                      <a:pPr algn="ctr"/>
                      <a:r>
                        <a:rPr lang="en-US" sz="1400">
                          <a:effectLst/>
                        </a:rPr>
                        <a:t>2016-09-07</a:t>
                      </a:r>
                    </a:p>
                  </a:txBody>
                  <a:tcPr marL="45720" marR="45720" marT="0" marB="0" anchor="ctr">
                    <a:lnL w="9525" cap="flat" cmpd="sng" algn="ctr">
                      <a:solidFill>
                        <a:srgbClr val="98C30E"/>
                      </a:solidFill>
                      <a:prstDash val="solid"/>
                      <a:round/>
                      <a:headEnd type="none" w="med" len="med"/>
                      <a:tailEnd type="none" w="med" len="med"/>
                    </a:lnL>
                    <a:lnR w="9525" cap="flat" cmpd="sng" algn="ctr">
                      <a:solidFill>
                        <a:srgbClr val="18C50E"/>
                      </a:solidFill>
                      <a:prstDash val="solid"/>
                      <a:round/>
                      <a:headEnd type="none" w="med" len="med"/>
                      <a:tailEnd type="none" w="med" len="med"/>
                    </a:lnR>
                    <a:lnT w="9525" cap="flat" cmpd="sng" algn="ctr">
                      <a:solidFill>
                        <a:srgbClr val="98C30E"/>
                      </a:solidFill>
                      <a:prstDash val="solid"/>
                      <a:round/>
                      <a:headEnd type="none" w="med" len="med"/>
                      <a:tailEnd type="none" w="med" len="med"/>
                    </a:lnT>
                    <a:lnB w="9525" cap="flat" cmpd="sng" algn="ctr">
                      <a:solidFill>
                        <a:srgbClr val="D8C50E"/>
                      </a:solidFill>
                      <a:prstDash val="solid"/>
                      <a:round/>
                      <a:headEnd type="none" w="med" len="med"/>
                      <a:tailEnd type="none" w="med" len="med"/>
                    </a:lnB>
                    <a:solidFill>
                      <a:srgbClr val="FFFFFF"/>
                    </a:solidFill>
                  </a:tcPr>
                </a:tc>
                <a:tc>
                  <a:txBody>
                    <a:bodyPr/>
                    <a:lstStyle/>
                    <a:p>
                      <a:pPr algn="ctr"/>
                      <a:r>
                        <a:rPr lang="en-US" sz="1400">
                          <a:effectLst/>
                        </a:rPr>
                        <a:t>Na29g</a:t>
                      </a:r>
                    </a:p>
                  </a:txBody>
                  <a:tcPr marL="45720" marR="45720" marT="0" marB="0" anchor="ctr">
                    <a:lnL w="9525" cap="flat" cmpd="sng" algn="ctr">
                      <a:solidFill>
                        <a:srgbClr val="18C50E"/>
                      </a:solidFill>
                      <a:prstDash val="solid"/>
                      <a:round/>
                      <a:headEnd type="none" w="med" len="med"/>
                      <a:tailEnd type="none" w="med" len="med"/>
                    </a:lnL>
                    <a:lnR w="9525" cap="flat" cmpd="sng" algn="ctr">
                      <a:solidFill>
                        <a:srgbClr val="78C50E"/>
                      </a:solidFill>
                      <a:prstDash val="solid"/>
                      <a:round/>
                      <a:headEnd type="none" w="med" len="med"/>
                      <a:tailEnd type="none" w="med" len="med"/>
                    </a:lnR>
                    <a:lnT w="9525" cap="flat" cmpd="sng" algn="ctr">
                      <a:solidFill>
                        <a:srgbClr val="18C50E"/>
                      </a:solidFill>
                      <a:prstDash val="solid"/>
                      <a:round/>
                      <a:headEnd type="none" w="med" len="med"/>
                      <a:tailEnd type="none" w="med" len="med"/>
                    </a:lnT>
                    <a:lnB w="9525" cap="flat" cmpd="sng" algn="ctr">
                      <a:solidFill>
                        <a:srgbClr val="80C90E"/>
                      </a:solidFill>
                      <a:prstDash val="solid"/>
                      <a:round/>
                      <a:headEnd type="none" w="med" len="med"/>
                      <a:tailEnd type="none" w="med" len="med"/>
                    </a:lnB>
                    <a:solidFill>
                      <a:srgbClr val="FFFFFF"/>
                    </a:solidFill>
                  </a:tcPr>
                </a:tc>
                <a:tc>
                  <a:txBody>
                    <a:bodyPr/>
                    <a:lstStyle/>
                    <a:p>
                      <a:pPr algn="ctr"/>
                      <a:r>
                        <a:rPr lang="en-US" sz="1400">
                          <a:effectLst/>
                        </a:rPr>
                        <a:t>29.00</a:t>
                      </a:r>
                    </a:p>
                  </a:txBody>
                  <a:tcPr marL="45720" marR="45720" marT="0" marB="0" anchor="ctr">
                    <a:lnL w="9525" cap="flat" cmpd="sng" algn="ctr">
                      <a:solidFill>
                        <a:srgbClr val="78C50E"/>
                      </a:solidFill>
                      <a:prstDash val="solid"/>
                      <a:round/>
                      <a:headEnd type="none" w="med" len="med"/>
                      <a:tailEnd type="none" w="med" len="med"/>
                    </a:lnL>
                    <a:lnR w="9525" cap="flat" cmpd="sng" algn="ctr">
                      <a:solidFill>
                        <a:srgbClr val="18C80E"/>
                      </a:solidFill>
                      <a:prstDash val="solid"/>
                      <a:round/>
                      <a:headEnd type="none" w="med" len="med"/>
                      <a:tailEnd type="none" w="med" len="med"/>
                    </a:lnR>
                    <a:lnT w="9525" cap="flat" cmpd="sng" algn="ctr">
                      <a:solidFill>
                        <a:srgbClr val="78C50E"/>
                      </a:solidFill>
                      <a:prstDash val="solid"/>
                      <a:round/>
                      <a:headEnd type="none" w="med" len="med"/>
                      <a:tailEnd type="none" w="med" len="med"/>
                    </a:lnT>
                    <a:lnB w="9525" cap="flat" cmpd="sng" algn="ctr">
                      <a:solidFill>
                        <a:srgbClr val="10CA0E"/>
                      </a:solidFill>
                      <a:prstDash val="solid"/>
                      <a:round/>
                      <a:headEnd type="none" w="med" len="med"/>
                      <a:tailEnd type="none" w="med" len="med"/>
                    </a:lnB>
                    <a:solidFill>
                      <a:srgbClr val="FFFFFF"/>
                    </a:solidFill>
                  </a:tcPr>
                </a:tc>
                <a:tc>
                  <a:txBody>
                    <a:bodyPr/>
                    <a:lstStyle/>
                    <a:p>
                      <a:pPr algn="ctr"/>
                      <a:r>
                        <a:rPr lang="en-US" sz="1400">
                          <a:effectLst/>
                        </a:rPr>
                        <a:t>44.1 ms</a:t>
                      </a:r>
                    </a:p>
                  </a:txBody>
                  <a:tcPr marL="45720" marR="45720" marT="0" marB="0" anchor="ctr">
                    <a:lnL w="9525" cap="flat" cmpd="sng" algn="ctr">
                      <a:solidFill>
                        <a:srgbClr val="18C80E"/>
                      </a:solidFill>
                      <a:prstDash val="solid"/>
                      <a:round/>
                      <a:headEnd type="none" w="med" len="med"/>
                      <a:tailEnd type="none" w="med" len="med"/>
                    </a:lnL>
                    <a:lnR w="9525" cap="flat" cmpd="sng" algn="ctr">
                      <a:solidFill>
                        <a:srgbClr val="D0C70E"/>
                      </a:solidFill>
                      <a:prstDash val="solid"/>
                      <a:round/>
                      <a:headEnd type="none" w="med" len="med"/>
                      <a:tailEnd type="none" w="med" len="med"/>
                    </a:lnR>
                    <a:lnT w="9525" cap="flat" cmpd="sng" algn="ctr">
                      <a:solidFill>
                        <a:srgbClr val="18C80E"/>
                      </a:solidFill>
                      <a:prstDash val="solid"/>
                      <a:round/>
                      <a:headEnd type="none" w="med" len="med"/>
                      <a:tailEnd type="none" w="med" len="med"/>
                    </a:lnT>
                    <a:lnB w="9525" cap="flat" cmpd="sng" algn="ctr">
                      <a:solidFill>
                        <a:srgbClr val="A8C80E"/>
                      </a:solidFill>
                      <a:prstDash val="solid"/>
                      <a:round/>
                      <a:headEnd type="none" w="med" len="med"/>
                      <a:tailEnd type="none" w="med" len="med"/>
                    </a:lnB>
                    <a:solidFill>
                      <a:srgbClr val="FFFFFF"/>
                    </a:solidFill>
                  </a:tcPr>
                </a:tc>
                <a:tc>
                  <a:txBody>
                    <a:bodyPr/>
                    <a:lstStyle/>
                    <a:p>
                      <a:pPr algn="ctr"/>
                      <a:r>
                        <a:rPr lang="en-US" sz="1400">
                          <a:effectLst/>
                        </a:rPr>
                        <a:t>3.00E4</a:t>
                      </a:r>
                    </a:p>
                  </a:txBody>
                  <a:tcPr marL="45720" marR="45720" marT="0" marB="0" anchor="ctr">
                    <a:lnL w="9525" cap="flat" cmpd="sng" algn="ctr">
                      <a:solidFill>
                        <a:srgbClr val="D0C70E"/>
                      </a:solidFill>
                      <a:prstDash val="solid"/>
                      <a:round/>
                      <a:headEnd type="none" w="med" len="med"/>
                      <a:tailEnd type="none" w="med" len="med"/>
                    </a:lnL>
                    <a:lnR w="9525" cap="flat" cmpd="sng" algn="ctr">
                      <a:solidFill>
                        <a:srgbClr val="80C90E"/>
                      </a:solidFill>
                      <a:prstDash val="solid"/>
                      <a:round/>
                      <a:headEnd type="none" w="med" len="med"/>
                      <a:tailEnd type="none" w="med" len="med"/>
                    </a:lnR>
                    <a:lnT w="9525" cap="flat" cmpd="sng" algn="ctr">
                      <a:solidFill>
                        <a:srgbClr val="D0C70E"/>
                      </a:solidFill>
                      <a:prstDash val="solid"/>
                      <a:round/>
                      <a:headEnd type="none" w="med" len="med"/>
                      <a:tailEnd type="none" w="med" len="med"/>
                    </a:lnT>
                    <a:lnB w="9525" cap="flat" cmpd="sng" algn="ctr">
                      <a:solidFill>
                        <a:srgbClr val="D0C70E"/>
                      </a:solidFill>
                      <a:prstDash val="solid"/>
                      <a:round/>
                      <a:headEnd type="none" w="med" len="med"/>
                      <a:tailEnd type="none" w="med" len="med"/>
                    </a:lnB>
                    <a:solidFill>
                      <a:srgbClr val="FFFFFF"/>
                    </a:solidFill>
                  </a:tcPr>
                </a:tc>
                <a:tc>
                  <a:txBody>
                    <a:bodyPr/>
                    <a:lstStyle/>
                    <a:p>
                      <a:pPr algn="ctr"/>
                      <a:r>
                        <a:rPr lang="en-US" sz="1400">
                          <a:effectLst/>
                        </a:rPr>
                        <a:t>60</a:t>
                      </a:r>
                    </a:p>
                  </a:txBody>
                  <a:tcPr marL="45720" marR="45720" marT="0" marB="0" anchor="ctr">
                    <a:lnL w="9525" cap="flat" cmpd="sng" algn="ctr">
                      <a:solidFill>
                        <a:srgbClr val="80C90E"/>
                      </a:solidFill>
                      <a:prstDash val="solid"/>
                      <a:round/>
                      <a:headEnd type="none" w="med" len="med"/>
                      <a:tailEnd type="none" w="med" len="med"/>
                    </a:lnL>
                    <a:lnR w="9525" cap="flat" cmpd="sng" algn="ctr">
                      <a:solidFill>
                        <a:srgbClr val="90C80E"/>
                      </a:solidFill>
                      <a:prstDash val="solid"/>
                      <a:round/>
                      <a:headEnd type="none" w="med" len="med"/>
                      <a:tailEnd type="none" w="med" len="med"/>
                    </a:lnR>
                    <a:lnT w="9525" cap="flat" cmpd="sng" algn="ctr">
                      <a:solidFill>
                        <a:srgbClr val="80C90E"/>
                      </a:solidFill>
                      <a:prstDash val="solid"/>
                      <a:round/>
                      <a:headEnd type="none" w="med" len="med"/>
                      <a:tailEnd type="none" w="med" len="med"/>
                    </a:lnT>
                    <a:lnB w="9525" cap="flat" cmpd="sng" algn="ctr">
                      <a:solidFill>
                        <a:srgbClr val="88C70E"/>
                      </a:solidFill>
                      <a:prstDash val="solid"/>
                      <a:round/>
                      <a:headEnd type="none" w="med" len="med"/>
                      <a:tailEnd type="none" w="med" len="med"/>
                    </a:lnB>
                    <a:solidFill>
                      <a:srgbClr val="FFFFFF"/>
                    </a:solidFill>
                  </a:tcPr>
                </a:tc>
                <a:tc>
                  <a:txBody>
                    <a:bodyPr/>
                    <a:lstStyle/>
                    <a:p>
                      <a:pPr algn="ctr"/>
                      <a:r>
                        <a:rPr lang="en-US" sz="1400" u="sng">
                          <a:solidFill>
                            <a:srgbClr val="333333"/>
                          </a:solidFill>
                          <a:effectLst/>
                          <a:hlinkClick r:id="rId4" tooltip="View all tantalum target yields"/>
                        </a:rPr>
                        <a:t>ITW-TM2-Ta#49-HP-SIS</a:t>
                      </a:r>
                      <a:endParaRPr lang="en-US" sz="1400">
                        <a:effectLst/>
                      </a:endParaRPr>
                    </a:p>
                  </a:txBody>
                  <a:tcPr marL="45720" marR="45720" marT="0" marB="0" anchor="ctr">
                    <a:lnL w="9525" cap="flat" cmpd="sng" algn="ctr">
                      <a:solidFill>
                        <a:srgbClr val="90C80E"/>
                      </a:solidFill>
                      <a:prstDash val="solid"/>
                      <a:round/>
                      <a:headEnd type="none" w="med" len="med"/>
                      <a:tailEnd type="none" w="med" len="med"/>
                    </a:lnL>
                    <a:lnR w="9525" cap="flat" cmpd="sng" algn="ctr">
                      <a:solidFill>
                        <a:srgbClr val="B8C70E"/>
                      </a:solidFill>
                      <a:prstDash val="solid"/>
                      <a:round/>
                      <a:headEnd type="none" w="med" len="med"/>
                      <a:tailEnd type="none" w="med" len="med"/>
                    </a:lnR>
                    <a:lnT w="9525" cap="flat" cmpd="sng" algn="ctr">
                      <a:solidFill>
                        <a:srgbClr val="90C80E"/>
                      </a:solidFill>
                      <a:prstDash val="solid"/>
                      <a:round/>
                      <a:headEnd type="none" w="med" len="med"/>
                      <a:tailEnd type="none" w="med" len="med"/>
                    </a:lnT>
                    <a:lnB w="9525" cap="flat" cmpd="sng" algn="ctr">
                      <a:solidFill>
                        <a:srgbClr val="D0C70E"/>
                      </a:solidFill>
                      <a:prstDash val="solid"/>
                      <a:round/>
                      <a:headEnd type="none" w="med" len="med"/>
                      <a:tailEnd type="none" w="med" len="med"/>
                    </a:lnB>
                    <a:solidFill>
                      <a:srgbClr val="FFFFFF"/>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B8C70E"/>
                      </a:solidFill>
                      <a:prstDash val="solid"/>
                      <a:round/>
                      <a:headEnd type="none" w="med" len="med"/>
                      <a:tailEnd type="none" w="med" len="med"/>
                    </a:lnL>
                    <a:lnR w="9525" cap="flat" cmpd="sng" algn="ctr">
                      <a:solidFill>
                        <a:srgbClr val="08C90E"/>
                      </a:solidFill>
                      <a:prstDash val="solid"/>
                      <a:round/>
                      <a:headEnd type="none" w="med" len="med"/>
                      <a:tailEnd type="none" w="med" len="med"/>
                    </a:lnR>
                    <a:lnT w="9525" cap="flat" cmpd="sng" algn="ctr">
                      <a:solidFill>
                        <a:srgbClr val="B8C70E"/>
                      </a:solidFill>
                      <a:prstDash val="solid"/>
                      <a:round/>
                      <a:headEnd type="none" w="med" len="med"/>
                      <a:tailEnd type="none" w="med" len="med"/>
                    </a:lnT>
                    <a:lnB w="9525" cap="flat" cmpd="sng" algn="ctr">
                      <a:solidFill>
                        <a:srgbClr val="38C90E"/>
                      </a:solidFill>
                      <a:prstDash val="solid"/>
                      <a:round/>
                      <a:headEnd type="none" w="med" len="med"/>
                      <a:tailEnd type="none" w="med" len="med"/>
                    </a:lnB>
                    <a:solidFill>
                      <a:srgbClr val="FFFFFF"/>
                    </a:solidFill>
                  </a:tcPr>
                </a:tc>
                <a:tc>
                  <a:txBody>
                    <a:bodyPr/>
                    <a:lstStyle/>
                    <a:p>
                      <a:pPr algn="ctr"/>
                      <a:endParaRPr lang="en-US" sz="1400">
                        <a:effectLst/>
                      </a:endParaRPr>
                    </a:p>
                  </a:txBody>
                  <a:tcPr marL="45720" marR="45720" marT="0" marB="0" anchor="ctr">
                    <a:lnL w="9525" cap="flat" cmpd="sng" algn="ctr">
                      <a:solidFill>
                        <a:srgbClr val="08C90E"/>
                      </a:solidFill>
                      <a:prstDash val="solid"/>
                      <a:round/>
                      <a:headEnd type="none" w="med" len="med"/>
                      <a:tailEnd type="none" w="med" len="med"/>
                    </a:lnL>
                    <a:lnR w="9525" cap="flat" cmpd="sng" algn="ctr">
                      <a:solidFill>
                        <a:srgbClr val="08C90E"/>
                      </a:solidFill>
                      <a:prstDash val="solid"/>
                      <a:round/>
                      <a:headEnd type="none" w="med" len="med"/>
                      <a:tailEnd type="none" w="med" len="med"/>
                    </a:lnR>
                    <a:lnT w="9525" cap="flat" cmpd="sng" algn="ctr">
                      <a:solidFill>
                        <a:srgbClr val="08C90E"/>
                      </a:solidFill>
                      <a:prstDash val="solid"/>
                      <a:round/>
                      <a:headEnd type="none" w="med" len="med"/>
                      <a:tailEnd type="none" w="med" len="med"/>
                    </a:lnT>
                    <a:lnB w="9525" cap="flat" cmpd="sng" algn="ctr">
                      <a:solidFill>
                        <a:srgbClr val="10CD0E"/>
                      </a:solidFill>
                      <a:prstDash val="solid"/>
                      <a:round/>
                      <a:headEnd type="none" w="med" len="med"/>
                      <a:tailEnd type="none" w="med" len="med"/>
                    </a:lnB>
                    <a:solidFill>
                      <a:srgbClr val="FFFFFF"/>
                    </a:solidFill>
                  </a:tcPr>
                </a:tc>
                <a:extLst>
                  <a:ext uri="{0D108BD9-81ED-4DB2-BD59-A6C34878D82A}">
                    <a16:rowId xmlns:a16="http://schemas.microsoft.com/office/drawing/2014/main" val="10015"/>
                  </a:ext>
                </a:extLst>
              </a:tr>
              <a:tr h="242559">
                <a:tc>
                  <a:txBody>
                    <a:bodyPr/>
                    <a:lstStyle/>
                    <a:p>
                      <a:pPr algn="ctr"/>
                      <a:r>
                        <a:rPr lang="en-US" sz="1400">
                          <a:effectLst/>
                        </a:rPr>
                        <a:t>2015-05-28</a:t>
                      </a:r>
                    </a:p>
                  </a:txBody>
                  <a:tcPr marL="45720" marR="45720" marT="0" marB="0" anchor="ctr">
                    <a:lnL w="9525" cap="flat" cmpd="sng" algn="ctr">
                      <a:solidFill>
                        <a:srgbClr val="D8C50E"/>
                      </a:solidFill>
                      <a:prstDash val="solid"/>
                      <a:round/>
                      <a:headEnd type="none" w="med" len="med"/>
                      <a:tailEnd type="none" w="med" len="med"/>
                    </a:lnL>
                    <a:lnR w="9525" cap="flat" cmpd="sng" algn="ctr">
                      <a:solidFill>
                        <a:srgbClr val="80C90E"/>
                      </a:solidFill>
                      <a:prstDash val="solid"/>
                      <a:round/>
                      <a:headEnd type="none" w="med" len="med"/>
                      <a:tailEnd type="none" w="med" len="med"/>
                    </a:lnR>
                    <a:lnT w="9525" cap="flat" cmpd="sng" algn="ctr">
                      <a:solidFill>
                        <a:srgbClr val="D8C50E"/>
                      </a:solidFill>
                      <a:prstDash val="solid"/>
                      <a:round/>
                      <a:headEnd type="none" w="med" len="med"/>
                      <a:tailEnd type="none" w="med" len="med"/>
                    </a:lnT>
                    <a:lnB w="9525" cap="flat" cmpd="sng" algn="ctr">
                      <a:solidFill>
                        <a:srgbClr val="38C90E"/>
                      </a:solidFill>
                      <a:prstDash val="solid"/>
                      <a:round/>
                      <a:headEnd type="none" w="med" len="med"/>
                      <a:tailEnd type="none" w="med" len="med"/>
                    </a:lnB>
                    <a:solidFill>
                      <a:schemeClr val="accent4">
                        <a:lumMod val="20000"/>
                        <a:lumOff val="80000"/>
                      </a:schemeClr>
                    </a:solidFill>
                  </a:tcPr>
                </a:tc>
                <a:tc>
                  <a:txBody>
                    <a:bodyPr/>
                    <a:lstStyle/>
                    <a:p>
                      <a:pPr algn="ctr"/>
                      <a:r>
                        <a:rPr lang="en-US" sz="1400">
                          <a:effectLst/>
                        </a:rPr>
                        <a:t>Na29g</a:t>
                      </a:r>
                    </a:p>
                  </a:txBody>
                  <a:tcPr marL="45720" marR="45720" marT="0" marB="0" anchor="ctr">
                    <a:lnL w="9525" cap="flat" cmpd="sng" algn="ctr">
                      <a:solidFill>
                        <a:srgbClr val="80C90E"/>
                      </a:solidFill>
                      <a:prstDash val="solid"/>
                      <a:round/>
                      <a:headEnd type="none" w="med" len="med"/>
                      <a:tailEnd type="none" w="med" len="med"/>
                    </a:lnL>
                    <a:lnR w="9525" cap="flat" cmpd="sng" algn="ctr">
                      <a:solidFill>
                        <a:srgbClr val="10CA0E"/>
                      </a:solidFill>
                      <a:prstDash val="solid"/>
                      <a:round/>
                      <a:headEnd type="none" w="med" len="med"/>
                      <a:tailEnd type="none" w="med" len="med"/>
                    </a:lnR>
                    <a:lnT w="9525" cap="flat" cmpd="sng" algn="ctr">
                      <a:solidFill>
                        <a:srgbClr val="80C90E"/>
                      </a:solidFill>
                      <a:prstDash val="solid"/>
                      <a:round/>
                      <a:headEnd type="none" w="med" len="med"/>
                      <a:tailEnd type="none" w="med" len="med"/>
                    </a:lnT>
                    <a:lnB w="9525" cap="flat" cmpd="sng" algn="ctr">
                      <a:solidFill>
                        <a:srgbClr val="48CB0E"/>
                      </a:solidFill>
                      <a:prstDash val="solid"/>
                      <a:round/>
                      <a:headEnd type="none" w="med" len="med"/>
                      <a:tailEnd type="none" w="med" len="med"/>
                    </a:lnB>
                    <a:solidFill>
                      <a:schemeClr val="accent4">
                        <a:lumMod val="20000"/>
                        <a:lumOff val="80000"/>
                      </a:schemeClr>
                    </a:solidFill>
                  </a:tcPr>
                </a:tc>
                <a:tc>
                  <a:txBody>
                    <a:bodyPr/>
                    <a:lstStyle/>
                    <a:p>
                      <a:pPr algn="ctr"/>
                      <a:r>
                        <a:rPr lang="en-US" sz="1400">
                          <a:effectLst/>
                        </a:rPr>
                        <a:t>29.00</a:t>
                      </a:r>
                    </a:p>
                  </a:txBody>
                  <a:tcPr marL="45720" marR="45720" marT="0" marB="0" anchor="ctr">
                    <a:lnL w="9525" cap="flat" cmpd="sng" algn="ctr">
                      <a:solidFill>
                        <a:srgbClr val="10CA0E"/>
                      </a:solidFill>
                      <a:prstDash val="solid"/>
                      <a:round/>
                      <a:headEnd type="none" w="med" len="med"/>
                      <a:tailEnd type="none" w="med" len="med"/>
                    </a:lnL>
                    <a:lnR w="9525" cap="flat" cmpd="sng" algn="ctr">
                      <a:solidFill>
                        <a:srgbClr val="A8C80E"/>
                      </a:solidFill>
                      <a:prstDash val="solid"/>
                      <a:round/>
                      <a:headEnd type="none" w="med" len="med"/>
                      <a:tailEnd type="none" w="med" len="med"/>
                    </a:lnR>
                    <a:lnT w="9525" cap="flat" cmpd="sng" algn="ctr">
                      <a:solidFill>
                        <a:srgbClr val="10CA0E"/>
                      </a:solidFill>
                      <a:prstDash val="solid"/>
                      <a:round/>
                      <a:headEnd type="none" w="med" len="med"/>
                      <a:tailEnd type="none" w="med" len="med"/>
                    </a:lnT>
                    <a:lnB w="9525" cap="flat" cmpd="sng" algn="ctr">
                      <a:solidFill>
                        <a:srgbClr val="20CC0E"/>
                      </a:solidFill>
                      <a:prstDash val="solid"/>
                      <a:round/>
                      <a:headEnd type="none" w="med" len="med"/>
                      <a:tailEnd type="none" w="med" len="med"/>
                    </a:lnB>
                    <a:solidFill>
                      <a:schemeClr val="accent4">
                        <a:lumMod val="20000"/>
                        <a:lumOff val="80000"/>
                      </a:schemeClr>
                    </a:solidFill>
                  </a:tcPr>
                </a:tc>
                <a:tc>
                  <a:txBody>
                    <a:bodyPr/>
                    <a:lstStyle/>
                    <a:p>
                      <a:pPr algn="ctr"/>
                      <a:r>
                        <a:rPr lang="en-US" sz="1400">
                          <a:effectLst/>
                        </a:rPr>
                        <a:t>44.1 ms</a:t>
                      </a:r>
                    </a:p>
                  </a:txBody>
                  <a:tcPr marL="45720" marR="45720" marT="0" marB="0" anchor="ctr">
                    <a:lnL w="9525" cap="flat" cmpd="sng" algn="ctr">
                      <a:solidFill>
                        <a:srgbClr val="A8C80E"/>
                      </a:solidFill>
                      <a:prstDash val="solid"/>
                      <a:round/>
                      <a:headEnd type="none" w="med" len="med"/>
                      <a:tailEnd type="none" w="med" len="med"/>
                    </a:lnL>
                    <a:lnR w="9525" cap="flat" cmpd="sng" algn="ctr">
                      <a:solidFill>
                        <a:srgbClr val="D0C70E"/>
                      </a:solidFill>
                      <a:prstDash val="solid"/>
                      <a:round/>
                      <a:headEnd type="none" w="med" len="med"/>
                      <a:tailEnd type="none" w="med" len="med"/>
                    </a:lnR>
                    <a:lnT w="9525" cap="flat" cmpd="sng" algn="ctr">
                      <a:solidFill>
                        <a:srgbClr val="A8C80E"/>
                      </a:solidFill>
                      <a:prstDash val="solid"/>
                      <a:round/>
                      <a:headEnd type="none" w="med" len="med"/>
                      <a:tailEnd type="none" w="med" len="med"/>
                    </a:lnT>
                    <a:lnB w="9525" cap="flat" cmpd="sng" algn="ctr">
                      <a:solidFill>
                        <a:srgbClr val="28CD0E"/>
                      </a:solidFill>
                      <a:prstDash val="solid"/>
                      <a:round/>
                      <a:headEnd type="none" w="med" len="med"/>
                      <a:tailEnd type="none" w="med" len="med"/>
                    </a:lnB>
                    <a:solidFill>
                      <a:schemeClr val="accent4">
                        <a:lumMod val="20000"/>
                        <a:lumOff val="80000"/>
                      </a:schemeClr>
                    </a:solidFill>
                  </a:tcPr>
                </a:tc>
                <a:tc>
                  <a:txBody>
                    <a:bodyPr/>
                    <a:lstStyle/>
                    <a:p>
                      <a:pPr algn="ctr"/>
                      <a:r>
                        <a:rPr lang="en-US" sz="1400">
                          <a:effectLst/>
                        </a:rPr>
                        <a:t>4.80E4</a:t>
                      </a:r>
                    </a:p>
                  </a:txBody>
                  <a:tcPr marL="45720" marR="45720" marT="0" marB="0" anchor="ctr">
                    <a:lnL w="9525" cap="flat" cmpd="sng" algn="ctr">
                      <a:solidFill>
                        <a:srgbClr val="D0C70E"/>
                      </a:solidFill>
                      <a:prstDash val="solid"/>
                      <a:round/>
                      <a:headEnd type="none" w="med" len="med"/>
                      <a:tailEnd type="none" w="med" len="med"/>
                    </a:lnL>
                    <a:lnR w="9525" cap="flat" cmpd="sng" algn="ctr">
                      <a:solidFill>
                        <a:srgbClr val="88C70E"/>
                      </a:solidFill>
                      <a:prstDash val="solid"/>
                      <a:round/>
                      <a:headEnd type="none" w="med" len="med"/>
                      <a:tailEnd type="none" w="med" len="med"/>
                    </a:lnR>
                    <a:lnT w="9525" cap="flat" cmpd="sng" algn="ctr">
                      <a:solidFill>
                        <a:srgbClr val="D0C70E"/>
                      </a:solidFill>
                      <a:prstDash val="solid"/>
                      <a:round/>
                      <a:headEnd type="none" w="med" len="med"/>
                      <a:tailEnd type="none" w="med" len="med"/>
                    </a:lnT>
                    <a:lnB w="9525" cap="flat" cmpd="sng" algn="ctr">
                      <a:solidFill>
                        <a:srgbClr val="A8CB0E"/>
                      </a:solidFill>
                      <a:prstDash val="solid"/>
                      <a:round/>
                      <a:headEnd type="none" w="med" len="med"/>
                      <a:tailEnd type="none" w="med" len="med"/>
                    </a:lnB>
                    <a:solidFill>
                      <a:schemeClr val="accent4">
                        <a:lumMod val="20000"/>
                        <a:lumOff val="80000"/>
                      </a:schemeClr>
                    </a:solidFill>
                  </a:tcPr>
                </a:tc>
                <a:tc>
                  <a:txBody>
                    <a:bodyPr/>
                    <a:lstStyle/>
                    <a:p>
                      <a:pPr algn="ctr"/>
                      <a:r>
                        <a:rPr lang="en-US" sz="1400">
                          <a:effectLst/>
                        </a:rPr>
                        <a:t>9.8</a:t>
                      </a:r>
                    </a:p>
                  </a:txBody>
                  <a:tcPr marL="45720" marR="45720" marT="0" marB="0" anchor="ctr">
                    <a:lnL w="9525" cap="flat" cmpd="sng" algn="ctr">
                      <a:solidFill>
                        <a:srgbClr val="88C70E"/>
                      </a:solidFill>
                      <a:prstDash val="solid"/>
                      <a:round/>
                      <a:headEnd type="none" w="med" len="med"/>
                      <a:tailEnd type="none" w="med" len="med"/>
                    </a:lnL>
                    <a:lnR w="9525" cap="flat" cmpd="sng" algn="ctr">
                      <a:solidFill>
                        <a:srgbClr val="D0C70E"/>
                      </a:solidFill>
                      <a:prstDash val="solid"/>
                      <a:round/>
                      <a:headEnd type="none" w="med" len="med"/>
                      <a:tailEnd type="none" w="med" len="med"/>
                    </a:lnR>
                    <a:lnT w="9525" cap="flat" cmpd="sng" algn="ctr">
                      <a:solidFill>
                        <a:srgbClr val="88C70E"/>
                      </a:solidFill>
                      <a:prstDash val="solid"/>
                      <a:round/>
                      <a:headEnd type="none" w="med" len="med"/>
                      <a:tailEnd type="none" w="med" len="med"/>
                    </a:lnT>
                    <a:lnB w="9525" cap="flat" cmpd="sng" algn="ctr">
                      <a:solidFill>
                        <a:srgbClr val="C8CC0E"/>
                      </a:solidFill>
                      <a:prstDash val="solid"/>
                      <a:round/>
                      <a:headEnd type="none" w="med" len="med"/>
                      <a:tailEnd type="none" w="med" len="med"/>
                    </a:lnB>
                    <a:solidFill>
                      <a:schemeClr val="accent4">
                        <a:lumMod val="20000"/>
                        <a:lumOff val="80000"/>
                      </a:schemeClr>
                    </a:solidFill>
                  </a:tcPr>
                </a:tc>
                <a:tc>
                  <a:txBody>
                    <a:bodyPr/>
                    <a:lstStyle/>
                    <a:p>
                      <a:pPr algn="ctr"/>
                      <a:r>
                        <a:rPr lang="en-US" sz="1400" u="sng">
                          <a:solidFill>
                            <a:srgbClr val="333333"/>
                          </a:solidFill>
                          <a:effectLst/>
                          <a:hlinkClick r:id="rId2" tooltip="View all uranium target yields"/>
                        </a:rPr>
                        <a:t>ITW-TM1-UCx#12-LP-SIS</a:t>
                      </a:r>
                      <a:endParaRPr lang="en-US" sz="1400">
                        <a:effectLst/>
                      </a:endParaRPr>
                    </a:p>
                  </a:txBody>
                  <a:tcPr marL="45720" marR="45720" marT="0" marB="0" anchor="ctr">
                    <a:lnL w="9525" cap="flat" cmpd="sng" algn="ctr">
                      <a:solidFill>
                        <a:srgbClr val="D0C70E"/>
                      </a:solidFill>
                      <a:prstDash val="solid"/>
                      <a:round/>
                      <a:headEnd type="none" w="med" len="med"/>
                      <a:tailEnd type="none" w="med" len="med"/>
                    </a:lnL>
                    <a:lnR w="9525" cap="flat" cmpd="sng" algn="ctr">
                      <a:solidFill>
                        <a:srgbClr val="38C90E"/>
                      </a:solidFill>
                      <a:prstDash val="solid"/>
                      <a:round/>
                      <a:headEnd type="none" w="med" len="med"/>
                      <a:tailEnd type="none" w="med" len="med"/>
                    </a:lnR>
                    <a:lnT w="9525" cap="flat" cmpd="sng" algn="ctr">
                      <a:solidFill>
                        <a:srgbClr val="D0C70E"/>
                      </a:solidFill>
                      <a:prstDash val="solid"/>
                      <a:round/>
                      <a:headEnd type="none" w="med" len="med"/>
                      <a:tailEnd type="none" w="med" len="med"/>
                    </a:lnT>
                    <a:lnB w="9525" cap="flat" cmpd="sng" algn="ctr">
                      <a:solidFill>
                        <a:srgbClr val="40CD0E"/>
                      </a:solidFill>
                      <a:prstDash val="solid"/>
                      <a:round/>
                      <a:headEnd type="none" w="med" len="med"/>
                      <a:tailEnd type="none" w="med" len="med"/>
                    </a:lnB>
                    <a:solidFill>
                      <a:schemeClr val="accent4">
                        <a:lumMod val="20000"/>
                        <a:lumOff val="80000"/>
                      </a:schemeClr>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38C90E"/>
                      </a:solidFill>
                      <a:prstDash val="solid"/>
                      <a:round/>
                      <a:headEnd type="none" w="med" len="med"/>
                      <a:tailEnd type="none" w="med" len="med"/>
                    </a:lnL>
                    <a:lnR w="9525" cap="flat" cmpd="sng" algn="ctr">
                      <a:solidFill>
                        <a:srgbClr val="10CD0E"/>
                      </a:solidFill>
                      <a:prstDash val="solid"/>
                      <a:round/>
                      <a:headEnd type="none" w="med" len="med"/>
                      <a:tailEnd type="none" w="med" len="med"/>
                    </a:lnR>
                    <a:lnT w="9525" cap="flat" cmpd="sng" algn="ctr">
                      <a:solidFill>
                        <a:srgbClr val="38C90E"/>
                      </a:solidFill>
                      <a:prstDash val="solid"/>
                      <a:round/>
                      <a:headEnd type="none" w="med" len="med"/>
                      <a:tailEnd type="none" w="med" len="med"/>
                    </a:lnT>
                    <a:lnB w="9525" cap="flat" cmpd="sng" algn="ctr">
                      <a:solidFill>
                        <a:srgbClr val="88CA0E"/>
                      </a:solidFill>
                      <a:prstDash val="solid"/>
                      <a:round/>
                      <a:headEnd type="none" w="med" len="med"/>
                      <a:tailEnd type="none" w="med" len="med"/>
                    </a:lnB>
                    <a:solidFill>
                      <a:srgbClr val="F6F6F6"/>
                    </a:solidFill>
                  </a:tcPr>
                </a:tc>
                <a:tc>
                  <a:txBody>
                    <a:bodyPr/>
                    <a:lstStyle/>
                    <a:p>
                      <a:pPr algn="ctr"/>
                      <a:endParaRPr lang="en-US" sz="1400">
                        <a:effectLst/>
                      </a:endParaRPr>
                    </a:p>
                  </a:txBody>
                  <a:tcPr marL="45720" marR="45720" marT="0" marB="0" anchor="ctr">
                    <a:lnL w="9525" cap="flat" cmpd="sng" algn="ctr">
                      <a:solidFill>
                        <a:srgbClr val="10CD0E"/>
                      </a:solidFill>
                      <a:prstDash val="solid"/>
                      <a:round/>
                      <a:headEnd type="none" w="med" len="med"/>
                      <a:tailEnd type="none" w="med" len="med"/>
                    </a:lnL>
                    <a:lnR w="9525" cap="flat" cmpd="sng" algn="ctr">
                      <a:solidFill>
                        <a:srgbClr val="10CD0E"/>
                      </a:solidFill>
                      <a:prstDash val="solid"/>
                      <a:round/>
                      <a:headEnd type="none" w="med" len="med"/>
                      <a:tailEnd type="none" w="med" len="med"/>
                    </a:lnR>
                    <a:lnT w="9525" cap="flat" cmpd="sng" algn="ctr">
                      <a:solidFill>
                        <a:srgbClr val="10CD0E"/>
                      </a:solidFill>
                      <a:prstDash val="solid"/>
                      <a:round/>
                      <a:headEnd type="none" w="med" len="med"/>
                      <a:tailEnd type="none" w="med" len="med"/>
                    </a:lnT>
                    <a:lnB w="9525" cap="flat" cmpd="sng" algn="ctr">
                      <a:solidFill>
                        <a:srgbClr val="28CD0E"/>
                      </a:solidFill>
                      <a:prstDash val="solid"/>
                      <a:round/>
                      <a:headEnd type="none" w="med" len="med"/>
                      <a:tailEnd type="none" w="med" len="med"/>
                    </a:lnB>
                    <a:solidFill>
                      <a:srgbClr val="F6F6F6"/>
                    </a:solidFill>
                  </a:tcPr>
                </a:tc>
                <a:extLst>
                  <a:ext uri="{0D108BD9-81ED-4DB2-BD59-A6C34878D82A}">
                    <a16:rowId xmlns:a16="http://schemas.microsoft.com/office/drawing/2014/main" val="10016"/>
                  </a:ext>
                </a:extLst>
              </a:tr>
              <a:tr h="242559">
                <a:tc>
                  <a:txBody>
                    <a:bodyPr/>
                    <a:lstStyle/>
                    <a:p>
                      <a:pPr algn="ctr"/>
                      <a:r>
                        <a:rPr lang="en-US" sz="1400">
                          <a:effectLst/>
                        </a:rPr>
                        <a:t>2015-05-28</a:t>
                      </a:r>
                    </a:p>
                  </a:txBody>
                  <a:tcPr marL="45720" marR="45720" marT="0" marB="0" anchor="ctr">
                    <a:lnL w="9525" cap="flat" cmpd="sng" algn="ctr">
                      <a:solidFill>
                        <a:srgbClr val="38C90E"/>
                      </a:solidFill>
                      <a:prstDash val="solid"/>
                      <a:round/>
                      <a:headEnd type="none" w="med" len="med"/>
                      <a:tailEnd type="none" w="med" len="med"/>
                    </a:lnL>
                    <a:lnR w="9525" cap="flat" cmpd="sng" algn="ctr">
                      <a:solidFill>
                        <a:srgbClr val="48CB0E"/>
                      </a:solidFill>
                      <a:prstDash val="solid"/>
                      <a:round/>
                      <a:headEnd type="none" w="med" len="med"/>
                      <a:tailEnd type="none" w="med" len="med"/>
                    </a:lnR>
                    <a:lnT w="9525" cap="flat" cmpd="sng" algn="ctr">
                      <a:solidFill>
                        <a:srgbClr val="38C90E"/>
                      </a:solidFill>
                      <a:prstDash val="solid"/>
                      <a:round/>
                      <a:headEnd type="none" w="med" len="med"/>
                      <a:tailEnd type="none" w="med" len="med"/>
                    </a:lnT>
                    <a:lnB w="9525" cap="flat" cmpd="sng" algn="ctr">
                      <a:solidFill>
                        <a:srgbClr val="C0CB0E"/>
                      </a:solidFill>
                      <a:prstDash val="solid"/>
                      <a:round/>
                      <a:headEnd type="none" w="med" len="med"/>
                      <a:tailEnd type="none" w="med" len="med"/>
                    </a:lnB>
                    <a:solidFill>
                      <a:schemeClr val="accent4">
                        <a:lumMod val="20000"/>
                        <a:lumOff val="80000"/>
                      </a:schemeClr>
                    </a:solidFill>
                  </a:tcPr>
                </a:tc>
                <a:tc>
                  <a:txBody>
                    <a:bodyPr/>
                    <a:lstStyle/>
                    <a:p>
                      <a:pPr algn="ctr"/>
                      <a:r>
                        <a:rPr lang="en-US" sz="1400">
                          <a:effectLst/>
                        </a:rPr>
                        <a:t>Na29g</a:t>
                      </a:r>
                    </a:p>
                  </a:txBody>
                  <a:tcPr marL="45720" marR="45720" marT="0" marB="0" anchor="ctr">
                    <a:lnL w="9525" cap="flat" cmpd="sng" algn="ctr">
                      <a:solidFill>
                        <a:srgbClr val="48CB0E"/>
                      </a:solidFill>
                      <a:prstDash val="solid"/>
                      <a:round/>
                      <a:headEnd type="none" w="med" len="med"/>
                      <a:tailEnd type="none" w="med" len="med"/>
                    </a:lnL>
                    <a:lnR w="9525" cap="flat" cmpd="sng" algn="ctr">
                      <a:solidFill>
                        <a:srgbClr val="20CC0E"/>
                      </a:solidFill>
                      <a:prstDash val="solid"/>
                      <a:round/>
                      <a:headEnd type="none" w="med" len="med"/>
                      <a:tailEnd type="none" w="med" len="med"/>
                    </a:lnR>
                    <a:lnT w="9525" cap="flat" cmpd="sng" algn="ctr">
                      <a:solidFill>
                        <a:srgbClr val="48CB0E"/>
                      </a:solidFill>
                      <a:prstDash val="solid"/>
                      <a:round/>
                      <a:headEnd type="none" w="med" len="med"/>
                      <a:tailEnd type="none" w="med" len="med"/>
                    </a:lnT>
                    <a:lnB w="9525" cap="flat" cmpd="sng" algn="ctr">
                      <a:solidFill>
                        <a:srgbClr val="98CF0E"/>
                      </a:solidFill>
                      <a:prstDash val="solid"/>
                      <a:round/>
                      <a:headEnd type="none" w="med" len="med"/>
                      <a:tailEnd type="none" w="med" len="med"/>
                    </a:lnB>
                    <a:solidFill>
                      <a:schemeClr val="accent4">
                        <a:lumMod val="20000"/>
                        <a:lumOff val="80000"/>
                      </a:schemeClr>
                    </a:solidFill>
                  </a:tcPr>
                </a:tc>
                <a:tc>
                  <a:txBody>
                    <a:bodyPr/>
                    <a:lstStyle/>
                    <a:p>
                      <a:pPr algn="ctr"/>
                      <a:r>
                        <a:rPr lang="en-US" sz="1400">
                          <a:effectLst/>
                        </a:rPr>
                        <a:t>29.00</a:t>
                      </a:r>
                    </a:p>
                  </a:txBody>
                  <a:tcPr marL="45720" marR="45720" marT="0" marB="0" anchor="ctr">
                    <a:lnL w="9525" cap="flat" cmpd="sng" algn="ctr">
                      <a:solidFill>
                        <a:srgbClr val="20CC0E"/>
                      </a:solidFill>
                      <a:prstDash val="solid"/>
                      <a:round/>
                      <a:headEnd type="none" w="med" len="med"/>
                      <a:tailEnd type="none" w="med" len="med"/>
                    </a:lnL>
                    <a:lnR w="9525" cap="flat" cmpd="sng" algn="ctr">
                      <a:solidFill>
                        <a:srgbClr val="28CD0E"/>
                      </a:solidFill>
                      <a:prstDash val="solid"/>
                      <a:round/>
                      <a:headEnd type="none" w="med" len="med"/>
                      <a:tailEnd type="none" w="med" len="med"/>
                    </a:lnR>
                    <a:lnT w="9525" cap="flat" cmpd="sng" algn="ctr">
                      <a:solidFill>
                        <a:srgbClr val="20CC0E"/>
                      </a:solidFill>
                      <a:prstDash val="solid"/>
                      <a:round/>
                      <a:headEnd type="none" w="med" len="med"/>
                      <a:tailEnd type="none" w="med" len="med"/>
                    </a:lnT>
                    <a:lnB w="9525" cap="flat" cmpd="sng" algn="ctr">
                      <a:solidFill>
                        <a:srgbClr val="38CF0E"/>
                      </a:solidFill>
                      <a:prstDash val="solid"/>
                      <a:round/>
                      <a:headEnd type="none" w="med" len="med"/>
                      <a:tailEnd type="none" w="med" len="med"/>
                    </a:lnB>
                    <a:solidFill>
                      <a:schemeClr val="accent4">
                        <a:lumMod val="20000"/>
                        <a:lumOff val="80000"/>
                      </a:schemeClr>
                    </a:solidFill>
                  </a:tcPr>
                </a:tc>
                <a:tc>
                  <a:txBody>
                    <a:bodyPr/>
                    <a:lstStyle/>
                    <a:p>
                      <a:pPr algn="ctr"/>
                      <a:r>
                        <a:rPr lang="en-US" sz="1400">
                          <a:effectLst/>
                        </a:rPr>
                        <a:t>44.1 ms</a:t>
                      </a:r>
                    </a:p>
                  </a:txBody>
                  <a:tcPr marL="45720" marR="45720" marT="0" marB="0" anchor="ctr">
                    <a:lnL w="9525" cap="flat" cmpd="sng" algn="ctr">
                      <a:solidFill>
                        <a:srgbClr val="28CD0E"/>
                      </a:solidFill>
                      <a:prstDash val="solid"/>
                      <a:round/>
                      <a:headEnd type="none" w="med" len="med"/>
                      <a:tailEnd type="none" w="med" len="med"/>
                    </a:lnL>
                    <a:lnR w="9525" cap="flat" cmpd="sng" algn="ctr">
                      <a:solidFill>
                        <a:srgbClr val="A8CB0E"/>
                      </a:solidFill>
                      <a:prstDash val="solid"/>
                      <a:round/>
                      <a:headEnd type="none" w="med" len="med"/>
                      <a:tailEnd type="none" w="med" len="med"/>
                    </a:lnR>
                    <a:lnT w="9525" cap="flat" cmpd="sng" algn="ctr">
                      <a:solidFill>
                        <a:srgbClr val="28CD0E"/>
                      </a:solidFill>
                      <a:prstDash val="solid"/>
                      <a:round/>
                      <a:headEnd type="none" w="med" len="med"/>
                      <a:tailEnd type="none" w="med" len="med"/>
                    </a:lnT>
                    <a:lnB w="9525" cap="flat" cmpd="sng" algn="ctr">
                      <a:solidFill>
                        <a:srgbClr val="80CF0E"/>
                      </a:solidFill>
                      <a:prstDash val="solid"/>
                      <a:round/>
                      <a:headEnd type="none" w="med" len="med"/>
                      <a:tailEnd type="none" w="med" len="med"/>
                    </a:lnB>
                    <a:solidFill>
                      <a:schemeClr val="accent4">
                        <a:lumMod val="20000"/>
                        <a:lumOff val="80000"/>
                      </a:schemeClr>
                    </a:solidFill>
                  </a:tcPr>
                </a:tc>
                <a:tc>
                  <a:txBody>
                    <a:bodyPr/>
                    <a:lstStyle/>
                    <a:p>
                      <a:pPr algn="ctr"/>
                      <a:r>
                        <a:rPr lang="en-US" sz="1400">
                          <a:effectLst/>
                        </a:rPr>
                        <a:t>7.40E4</a:t>
                      </a:r>
                    </a:p>
                  </a:txBody>
                  <a:tcPr marL="45720" marR="45720" marT="0" marB="0" anchor="ctr">
                    <a:lnL w="9525" cap="flat" cmpd="sng" algn="ctr">
                      <a:solidFill>
                        <a:srgbClr val="A8CB0E"/>
                      </a:solidFill>
                      <a:prstDash val="solid"/>
                      <a:round/>
                      <a:headEnd type="none" w="med" len="med"/>
                      <a:tailEnd type="none" w="med" len="med"/>
                    </a:lnL>
                    <a:lnR w="9525" cap="flat" cmpd="sng" algn="ctr">
                      <a:solidFill>
                        <a:srgbClr val="C8CC0E"/>
                      </a:solidFill>
                      <a:prstDash val="solid"/>
                      <a:round/>
                      <a:headEnd type="none" w="med" len="med"/>
                      <a:tailEnd type="none" w="med" len="med"/>
                    </a:lnR>
                    <a:lnT w="9525" cap="flat" cmpd="sng" algn="ctr">
                      <a:solidFill>
                        <a:srgbClr val="A8CB0E"/>
                      </a:solidFill>
                      <a:prstDash val="solid"/>
                      <a:round/>
                      <a:headEnd type="none" w="med" len="med"/>
                      <a:tailEnd type="none" w="med" len="med"/>
                    </a:lnT>
                    <a:lnB w="9525" cap="flat" cmpd="sng" algn="ctr">
                      <a:solidFill>
                        <a:srgbClr val="98CF0E"/>
                      </a:solidFill>
                      <a:prstDash val="solid"/>
                      <a:round/>
                      <a:headEnd type="none" w="med" len="med"/>
                      <a:tailEnd type="none" w="med" len="med"/>
                    </a:lnB>
                    <a:solidFill>
                      <a:schemeClr val="accent4">
                        <a:lumMod val="20000"/>
                        <a:lumOff val="80000"/>
                      </a:schemeClr>
                    </a:solidFill>
                  </a:tcPr>
                </a:tc>
                <a:tc>
                  <a:txBody>
                    <a:bodyPr/>
                    <a:lstStyle/>
                    <a:p>
                      <a:pPr algn="ctr"/>
                      <a:r>
                        <a:rPr lang="en-US" sz="1400">
                          <a:effectLst/>
                        </a:rPr>
                        <a:t>9.8</a:t>
                      </a:r>
                    </a:p>
                  </a:txBody>
                  <a:tcPr marL="45720" marR="45720" marT="0" marB="0" anchor="ctr">
                    <a:lnL w="9525" cap="flat" cmpd="sng" algn="ctr">
                      <a:solidFill>
                        <a:srgbClr val="C8CC0E"/>
                      </a:solidFill>
                      <a:prstDash val="solid"/>
                      <a:round/>
                      <a:headEnd type="none" w="med" len="med"/>
                      <a:tailEnd type="none" w="med" len="med"/>
                    </a:lnL>
                    <a:lnR w="9525" cap="flat" cmpd="sng" algn="ctr">
                      <a:solidFill>
                        <a:srgbClr val="40CD0E"/>
                      </a:solidFill>
                      <a:prstDash val="solid"/>
                      <a:round/>
                      <a:headEnd type="none" w="med" len="med"/>
                      <a:tailEnd type="none" w="med" len="med"/>
                    </a:lnR>
                    <a:lnT w="9525" cap="flat" cmpd="sng" algn="ctr">
                      <a:solidFill>
                        <a:srgbClr val="C8CC0E"/>
                      </a:solidFill>
                      <a:prstDash val="solid"/>
                      <a:round/>
                      <a:headEnd type="none" w="med" len="med"/>
                      <a:tailEnd type="none" w="med" len="med"/>
                    </a:lnT>
                    <a:lnB w="9525" cap="flat" cmpd="sng" algn="ctr">
                      <a:solidFill>
                        <a:srgbClr val="B8CD0E"/>
                      </a:solidFill>
                      <a:prstDash val="solid"/>
                      <a:round/>
                      <a:headEnd type="none" w="med" len="med"/>
                      <a:tailEnd type="none" w="med" len="med"/>
                    </a:lnB>
                    <a:solidFill>
                      <a:schemeClr val="accent4">
                        <a:lumMod val="20000"/>
                        <a:lumOff val="80000"/>
                      </a:schemeClr>
                    </a:solidFill>
                  </a:tcPr>
                </a:tc>
                <a:tc>
                  <a:txBody>
                    <a:bodyPr/>
                    <a:lstStyle/>
                    <a:p>
                      <a:pPr algn="ctr"/>
                      <a:r>
                        <a:rPr lang="en-US" sz="1400" u="sng" dirty="0">
                          <a:solidFill>
                            <a:srgbClr val="333333"/>
                          </a:solidFill>
                          <a:effectLst/>
                          <a:hlinkClick r:id="rId2" tooltip="View all uranium target yields"/>
                        </a:rPr>
                        <a:t>ITW-TM1-UCx#12-LP-SIS</a:t>
                      </a:r>
                      <a:endParaRPr lang="en-US" sz="1400" dirty="0">
                        <a:effectLst/>
                      </a:endParaRPr>
                    </a:p>
                  </a:txBody>
                  <a:tcPr marL="45720" marR="45720" marT="0" marB="0" anchor="ctr">
                    <a:lnL w="9525" cap="flat" cmpd="sng" algn="ctr">
                      <a:solidFill>
                        <a:srgbClr val="40CD0E"/>
                      </a:solidFill>
                      <a:prstDash val="solid"/>
                      <a:round/>
                      <a:headEnd type="none" w="med" len="med"/>
                      <a:tailEnd type="none" w="med" len="med"/>
                    </a:lnL>
                    <a:lnR w="9525" cap="flat" cmpd="sng" algn="ctr">
                      <a:solidFill>
                        <a:srgbClr val="88CA0E"/>
                      </a:solidFill>
                      <a:prstDash val="solid"/>
                      <a:round/>
                      <a:headEnd type="none" w="med" len="med"/>
                      <a:tailEnd type="none" w="med" len="med"/>
                    </a:lnR>
                    <a:lnT w="9525" cap="flat" cmpd="sng" algn="ctr">
                      <a:solidFill>
                        <a:srgbClr val="40CD0E"/>
                      </a:solidFill>
                      <a:prstDash val="solid"/>
                      <a:round/>
                      <a:headEnd type="none" w="med" len="med"/>
                      <a:tailEnd type="none" w="med" len="med"/>
                    </a:lnT>
                    <a:lnB w="9525" cap="flat" cmpd="sng" algn="ctr">
                      <a:solidFill>
                        <a:srgbClr val="00CE0E"/>
                      </a:solidFill>
                      <a:prstDash val="solid"/>
                      <a:round/>
                      <a:headEnd type="none" w="med" len="med"/>
                      <a:tailEnd type="none" w="med" len="med"/>
                    </a:lnB>
                    <a:solidFill>
                      <a:schemeClr val="accent4">
                        <a:lumMod val="20000"/>
                        <a:lumOff val="80000"/>
                      </a:schemeClr>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88CA0E"/>
                      </a:solidFill>
                      <a:prstDash val="solid"/>
                      <a:round/>
                      <a:headEnd type="none" w="med" len="med"/>
                      <a:tailEnd type="none" w="med" len="med"/>
                    </a:lnL>
                    <a:lnR w="9525" cap="flat" cmpd="sng" algn="ctr">
                      <a:solidFill>
                        <a:srgbClr val="28CD0E"/>
                      </a:solidFill>
                      <a:prstDash val="solid"/>
                      <a:round/>
                      <a:headEnd type="none" w="med" len="med"/>
                      <a:tailEnd type="none" w="med" len="med"/>
                    </a:lnR>
                    <a:lnT w="9525" cap="flat" cmpd="sng" algn="ctr">
                      <a:solidFill>
                        <a:srgbClr val="88CA0E"/>
                      </a:solidFill>
                      <a:prstDash val="solid"/>
                      <a:round/>
                      <a:headEnd type="none" w="med" len="med"/>
                      <a:tailEnd type="none" w="med" len="med"/>
                    </a:lnT>
                    <a:lnB w="9525" cap="flat" cmpd="sng" algn="ctr">
                      <a:solidFill>
                        <a:srgbClr val="D0CD0E"/>
                      </a:solidFill>
                      <a:prstDash val="solid"/>
                      <a:round/>
                      <a:headEnd type="none" w="med" len="med"/>
                      <a:tailEnd type="none" w="med" len="med"/>
                    </a:lnB>
                    <a:solidFill>
                      <a:srgbClr val="FFFFFF"/>
                    </a:solidFill>
                  </a:tcPr>
                </a:tc>
                <a:tc>
                  <a:txBody>
                    <a:bodyPr/>
                    <a:lstStyle/>
                    <a:p>
                      <a:pPr algn="ctr"/>
                      <a:endParaRPr lang="en-US" sz="1400">
                        <a:effectLst/>
                      </a:endParaRPr>
                    </a:p>
                  </a:txBody>
                  <a:tcPr marL="45720" marR="45720" marT="0" marB="0" anchor="ctr">
                    <a:lnL w="9525" cap="flat" cmpd="sng" algn="ctr">
                      <a:solidFill>
                        <a:srgbClr val="28CD0E"/>
                      </a:solidFill>
                      <a:prstDash val="solid"/>
                      <a:round/>
                      <a:headEnd type="none" w="med" len="med"/>
                      <a:tailEnd type="none" w="med" len="med"/>
                    </a:lnL>
                    <a:lnR w="9525" cap="flat" cmpd="sng" algn="ctr">
                      <a:solidFill>
                        <a:srgbClr val="28CD0E"/>
                      </a:solidFill>
                      <a:prstDash val="solid"/>
                      <a:round/>
                      <a:headEnd type="none" w="med" len="med"/>
                      <a:tailEnd type="none" w="med" len="med"/>
                    </a:lnR>
                    <a:lnT w="9525" cap="flat" cmpd="sng" algn="ctr">
                      <a:solidFill>
                        <a:srgbClr val="28CD0E"/>
                      </a:solidFill>
                      <a:prstDash val="solid"/>
                      <a:round/>
                      <a:headEnd type="none" w="med" len="med"/>
                      <a:tailEnd type="none" w="med" len="med"/>
                    </a:lnT>
                    <a:lnB w="9525" cap="flat" cmpd="sng" algn="ctr">
                      <a:solidFill>
                        <a:srgbClr val="98CF0E"/>
                      </a:solidFill>
                      <a:prstDash val="solid"/>
                      <a:round/>
                      <a:headEnd type="none" w="med" len="med"/>
                      <a:tailEnd type="none" w="med" len="med"/>
                    </a:lnB>
                    <a:solidFill>
                      <a:srgbClr val="FFFFFF"/>
                    </a:solidFill>
                  </a:tcPr>
                </a:tc>
                <a:extLst>
                  <a:ext uri="{0D108BD9-81ED-4DB2-BD59-A6C34878D82A}">
                    <a16:rowId xmlns:a16="http://schemas.microsoft.com/office/drawing/2014/main" val="10017"/>
                  </a:ext>
                </a:extLst>
              </a:tr>
              <a:tr h="242559">
                <a:tc>
                  <a:txBody>
                    <a:bodyPr/>
                    <a:lstStyle/>
                    <a:p>
                      <a:pPr algn="ctr"/>
                      <a:r>
                        <a:rPr lang="en-US" sz="1400" dirty="0">
                          <a:effectLst/>
                        </a:rPr>
                        <a:t>2014-11-22</a:t>
                      </a:r>
                    </a:p>
                  </a:txBody>
                  <a:tcPr marL="45720" marR="45720" marT="0" marB="0" anchor="ctr">
                    <a:lnL w="9525" cap="flat" cmpd="sng" algn="ctr">
                      <a:solidFill>
                        <a:srgbClr val="C0CB0E"/>
                      </a:solidFill>
                      <a:prstDash val="solid"/>
                      <a:round/>
                      <a:headEnd type="none" w="med" len="med"/>
                      <a:tailEnd type="none" w="med" len="med"/>
                    </a:lnL>
                    <a:lnR w="9525" cap="flat" cmpd="sng" algn="ctr">
                      <a:solidFill>
                        <a:srgbClr val="98CF0E"/>
                      </a:solidFill>
                      <a:prstDash val="solid"/>
                      <a:round/>
                      <a:headEnd type="none" w="med" len="med"/>
                      <a:tailEnd type="none" w="med" len="med"/>
                    </a:lnR>
                    <a:lnT w="9525" cap="flat" cmpd="sng" algn="ctr">
                      <a:solidFill>
                        <a:srgbClr val="C0CB0E"/>
                      </a:solidFill>
                      <a:prstDash val="solid"/>
                      <a:round/>
                      <a:headEnd type="none" w="med" len="med"/>
                      <a:tailEnd type="none" w="med" len="med"/>
                    </a:lnT>
                    <a:lnB w="9525" cap="flat" cmpd="sng" algn="ctr">
                      <a:solidFill>
                        <a:srgbClr val="58CD0E"/>
                      </a:solidFill>
                      <a:prstDash val="solid"/>
                      <a:round/>
                      <a:headEnd type="none" w="med" len="med"/>
                      <a:tailEnd type="none" w="med" len="med"/>
                    </a:lnB>
                    <a:solidFill>
                      <a:srgbClr val="F6F6F6"/>
                    </a:solidFill>
                  </a:tcPr>
                </a:tc>
                <a:tc>
                  <a:txBody>
                    <a:bodyPr/>
                    <a:lstStyle/>
                    <a:p>
                      <a:pPr algn="ctr"/>
                      <a:r>
                        <a:rPr lang="en-US" sz="1400">
                          <a:effectLst/>
                        </a:rPr>
                        <a:t>Na29g</a:t>
                      </a:r>
                    </a:p>
                  </a:txBody>
                  <a:tcPr marL="45720" marR="45720" marT="0" marB="0" anchor="ctr">
                    <a:lnL w="9525" cap="flat" cmpd="sng" algn="ctr">
                      <a:solidFill>
                        <a:srgbClr val="98CF0E"/>
                      </a:solidFill>
                      <a:prstDash val="solid"/>
                      <a:round/>
                      <a:headEnd type="none" w="med" len="med"/>
                      <a:tailEnd type="none" w="med" len="med"/>
                    </a:lnL>
                    <a:lnR w="9525" cap="flat" cmpd="sng" algn="ctr">
                      <a:solidFill>
                        <a:srgbClr val="38CF0E"/>
                      </a:solidFill>
                      <a:prstDash val="solid"/>
                      <a:round/>
                      <a:headEnd type="none" w="med" len="med"/>
                      <a:tailEnd type="none" w="med" len="med"/>
                    </a:lnR>
                    <a:lnT w="9525" cap="flat" cmpd="sng" algn="ctr">
                      <a:solidFill>
                        <a:srgbClr val="98CF0E"/>
                      </a:solidFill>
                      <a:prstDash val="solid"/>
                      <a:round/>
                      <a:headEnd type="none" w="med" len="med"/>
                      <a:tailEnd type="none" w="med" len="med"/>
                    </a:lnT>
                    <a:lnB w="9525" cap="flat" cmpd="sng" algn="ctr">
                      <a:solidFill>
                        <a:srgbClr val="28D00E"/>
                      </a:solidFill>
                      <a:prstDash val="solid"/>
                      <a:round/>
                      <a:headEnd type="none" w="med" len="med"/>
                      <a:tailEnd type="none" w="med" len="med"/>
                    </a:lnB>
                    <a:solidFill>
                      <a:srgbClr val="F6F6F6"/>
                    </a:solidFill>
                  </a:tcPr>
                </a:tc>
                <a:tc>
                  <a:txBody>
                    <a:bodyPr/>
                    <a:lstStyle/>
                    <a:p>
                      <a:pPr algn="ctr"/>
                      <a:r>
                        <a:rPr lang="en-US" sz="1400">
                          <a:effectLst/>
                        </a:rPr>
                        <a:t>29.00</a:t>
                      </a:r>
                    </a:p>
                  </a:txBody>
                  <a:tcPr marL="45720" marR="45720" marT="0" marB="0" anchor="ctr">
                    <a:lnL w="9525" cap="flat" cmpd="sng" algn="ctr">
                      <a:solidFill>
                        <a:srgbClr val="38CF0E"/>
                      </a:solidFill>
                      <a:prstDash val="solid"/>
                      <a:round/>
                      <a:headEnd type="none" w="med" len="med"/>
                      <a:tailEnd type="none" w="med" len="med"/>
                    </a:lnL>
                    <a:lnR w="9525" cap="flat" cmpd="sng" algn="ctr">
                      <a:solidFill>
                        <a:srgbClr val="80CF0E"/>
                      </a:solidFill>
                      <a:prstDash val="solid"/>
                      <a:round/>
                      <a:headEnd type="none" w="med" len="med"/>
                      <a:tailEnd type="none" w="med" len="med"/>
                    </a:lnR>
                    <a:lnT w="9525" cap="flat" cmpd="sng" algn="ctr">
                      <a:solidFill>
                        <a:srgbClr val="38CF0E"/>
                      </a:solidFill>
                      <a:prstDash val="solid"/>
                      <a:round/>
                      <a:headEnd type="none" w="med" len="med"/>
                      <a:tailEnd type="none" w="med" len="med"/>
                    </a:lnT>
                    <a:lnB w="9525" cap="flat" cmpd="sng" algn="ctr">
                      <a:solidFill>
                        <a:srgbClr val="98CF0E"/>
                      </a:solidFill>
                      <a:prstDash val="solid"/>
                      <a:round/>
                      <a:headEnd type="none" w="med" len="med"/>
                      <a:tailEnd type="none" w="med" len="med"/>
                    </a:lnB>
                    <a:solidFill>
                      <a:srgbClr val="F6F6F6"/>
                    </a:solidFill>
                  </a:tcPr>
                </a:tc>
                <a:tc>
                  <a:txBody>
                    <a:bodyPr/>
                    <a:lstStyle/>
                    <a:p>
                      <a:pPr algn="ctr"/>
                      <a:r>
                        <a:rPr lang="en-US" sz="1400">
                          <a:effectLst/>
                        </a:rPr>
                        <a:t>44.1 ms</a:t>
                      </a:r>
                    </a:p>
                  </a:txBody>
                  <a:tcPr marL="45720" marR="45720" marT="0" marB="0" anchor="ctr">
                    <a:lnL w="9525" cap="flat" cmpd="sng" algn="ctr">
                      <a:solidFill>
                        <a:srgbClr val="80CF0E"/>
                      </a:solidFill>
                      <a:prstDash val="solid"/>
                      <a:round/>
                      <a:headEnd type="none" w="med" len="med"/>
                      <a:tailEnd type="none" w="med" len="med"/>
                    </a:lnL>
                    <a:lnR w="9525" cap="flat" cmpd="sng" algn="ctr">
                      <a:solidFill>
                        <a:srgbClr val="98CF0E"/>
                      </a:solidFill>
                      <a:prstDash val="solid"/>
                      <a:round/>
                      <a:headEnd type="none" w="med" len="med"/>
                      <a:tailEnd type="none" w="med" len="med"/>
                    </a:lnR>
                    <a:lnT w="9525" cap="flat" cmpd="sng" algn="ctr">
                      <a:solidFill>
                        <a:srgbClr val="80CF0E"/>
                      </a:solidFill>
                      <a:prstDash val="solid"/>
                      <a:round/>
                      <a:headEnd type="none" w="med" len="med"/>
                      <a:tailEnd type="none" w="med" len="med"/>
                    </a:lnT>
                    <a:lnB w="9525" cap="flat" cmpd="sng" algn="ctr">
                      <a:solidFill>
                        <a:srgbClr val="20CF0E"/>
                      </a:solidFill>
                      <a:prstDash val="solid"/>
                      <a:round/>
                      <a:headEnd type="none" w="med" len="med"/>
                      <a:tailEnd type="none" w="med" len="med"/>
                    </a:lnB>
                    <a:solidFill>
                      <a:srgbClr val="F6F6F6"/>
                    </a:solidFill>
                  </a:tcPr>
                </a:tc>
                <a:tc>
                  <a:txBody>
                    <a:bodyPr/>
                    <a:lstStyle/>
                    <a:p>
                      <a:pPr algn="ctr"/>
                      <a:r>
                        <a:rPr lang="en-US" sz="1400">
                          <a:effectLst/>
                        </a:rPr>
                        <a:t>3.90E2</a:t>
                      </a:r>
                    </a:p>
                  </a:txBody>
                  <a:tcPr marL="45720" marR="45720" marT="0" marB="0" anchor="ctr">
                    <a:lnL w="9525" cap="flat" cmpd="sng" algn="ctr">
                      <a:solidFill>
                        <a:srgbClr val="98CF0E"/>
                      </a:solidFill>
                      <a:prstDash val="solid"/>
                      <a:round/>
                      <a:headEnd type="none" w="med" len="med"/>
                      <a:tailEnd type="none" w="med" len="med"/>
                    </a:lnL>
                    <a:lnR w="9525" cap="flat" cmpd="sng" algn="ctr">
                      <a:solidFill>
                        <a:srgbClr val="B8CD0E"/>
                      </a:solidFill>
                      <a:prstDash val="solid"/>
                      <a:round/>
                      <a:headEnd type="none" w="med" len="med"/>
                      <a:tailEnd type="none" w="med" len="med"/>
                    </a:lnR>
                    <a:lnT w="9525" cap="flat" cmpd="sng" algn="ctr">
                      <a:solidFill>
                        <a:srgbClr val="98CF0E"/>
                      </a:solidFill>
                      <a:prstDash val="solid"/>
                      <a:round/>
                      <a:headEnd type="none" w="med" len="med"/>
                      <a:tailEnd type="none" w="med" len="med"/>
                    </a:lnT>
                    <a:lnB w="9525" cap="flat" cmpd="sng" algn="ctr">
                      <a:solidFill>
                        <a:srgbClr val="20D20E"/>
                      </a:solidFill>
                      <a:prstDash val="solid"/>
                      <a:round/>
                      <a:headEnd type="none" w="med" len="med"/>
                      <a:tailEnd type="none" w="med" len="med"/>
                    </a:lnB>
                    <a:solidFill>
                      <a:srgbClr val="F6F6F6"/>
                    </a:solidFill>
                  </a:tcPr>
                </a:tc>
                <a:tc>
                  <a:txBody>
                    <a:bodyPr/>
                    <a:lstStyle/>
                    <a:p>
                      <a:pPr algn="ctr"/>
                      <a:r>
                        <a:rPr lang="en-US" sz="1400">
                          <a:effectLst/>
                        </a:rPr>
                        <a:t>9.8</a:t>
                      </a:r>
                    </a:p>
                  </a:txBody>
                  <a:tcPr marL="45720" marR="45720" marT="0" marB="0" anchor="ctr">
                    <a:lnL w="9525" cap="flat" cmpd="sng" algn="ctr">
                      <a:solidFill>
                        <a:srgbClr val="B8CD0E"/>
                      </a:solidFill>
                      <a:prstDash val="solid"/>
                      <a:round/>
                      <a:headEnd type="none" w="med" len="med"/>
                      <a:tailEnd type="none" w="med" len="med"/>
                    </a:lnL>
                    <a:lnR w="9525" cap="flat" cmpd="sng" algn="ctr">
                      <a:solidFill>
                        <a:srgbClr val="00CE0E"/>
                      </a:solidFill>
                      <a:prstDash val="solid"/>
                      <a:round/>
                      <a:headEnd type="none" w="med" len="med"/>
                      <a:tailEnd type="none" w="med" len="med"/>
                    </a:lnR>
                    <a:lnT w="9525" cap="flat" cmpd="sng" algn="ctr">
                      <a:solidFill>
                        <a:srgbClr val="B8CD0E"/>
                      </a:solidFill>
                      <a:prstDash val="solid"/>
                      <a:round/>
                      <a:headEnd type="none" w="med" len="med"/>
                      <a:tailEnd type="none" w="med" len="med"/>
                    </a:lnT>
                    <a:lnB w="9525" cap="flat" cmpd="sng" algn="ctr">
                      <a:solidFill>
                        <a:srgbClr val="58D30E"/>
                      </a:solidFill>
                      <a:prstDash val="solid"/>
                      <a:round/>
                      <a:headEnd type="none" w="med" len="med"/>
                      <a:tailEnd type="none" w="med" len="med"/>
                    </a:lnB>
                    <a:solidFill>
                      <a:srgbClr val="F6F6F6"/>
                    </a:solidFill>
                  </a:tcPr>
                </a:tc>
                <a:tc>
                  <a:txBody>
                    <a:bodyPr/>
                    <a:lstStyle/>
                    <a:p>
                      <a:pPr algn="ctr"/>
                      <a:r>
                        <a:rPr lang="en-US" sz="1400" u="sng">
                          <a:solidFill>
                            <a:srgbClr val="333333"/>
                          </a:solidFill>
                          <a:effectLst/>
                          <a:hlinkClick r:id="rId5" tooltip="View all thorium target yields"/>
                        </a:rPr>
                        <a:t>ITW-TM1-ThO#1-LP-SIS</a:t>
                      </a:r>
                      <a:endParaRPr lang="en-US" sz="1400">
                        <a:effectLst/>
                      </a:endParaRPr>
                    </a:p>
                  </a:txBody>
                  <a:tcPr marL="45720" marR="45720" marT="0" marB="0" anchor="ctr">
                    <a:lnL w="9525" cap="flat" cmpd="sng" algn="ctr">
                      <a:solidFill>
                        <a:srgbClr val="00CE0E"/>
                      </a:solidFill>
                      <a:prstDash val="solid"/>
                      <a:round/>
                      <a:headEnd type="none" w="med" len="med"/>
                      <a:tailEnd type="none" w="med" len="med"/>
                    </a:lnL>
                    <a:lnR w="9525" cap="flat" cmpd="sng" algn="ctr">
                      <a:solidFill>
                        <a:srgbClr val="D0CD0E"/>
                      </a:solidFill>
                      <a:prstDash val="solid"/>
                      <a:round/>
                      <a:headEnd type="none" w="med" len="med"/>
                      <a:tailEnd type="none" w="med" len="med"/>
                    </a:lnR>
                    <a:lnT w="9525" cap="flat" cmpd="sng" algn="ctr">
                      <a:solidFill>
                        <a:srgbClr val="00CE0E"/>
                      </a:solidFill>
                      <a:prstDash val="solid"/>
                      <a:round/>
                      <a:headEnd type="none" w="med" len="med"/>
                      <a:tailEnd type="none" w="med" len="med"/>
                    </a:lnT>
                    <a:lnB w="9525" cap="flat" cmpd="sng" algn="ctr">
                      <a:solidFill>
                        <a:srgbClr val="78D10E"/>
                      </a:solidFill>
                      <a:prstDash val="solid"/>
                      <a:round/>
                      <a:headEnd type="none" w="med" len="med"/>
                      <a:tailEnd type="none" w="med" len="med"/>
                    </a:lnB>
                    <a:solidFill>
                      <a:srgbClr val="F6F6F6"/>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D0CD0E"/>
                      </a:solidFill>
                      <a:prstDash val="solid"/>
                      <a:round/>
                      <a:headEnd type="none" w="med" len="med"/>
                      <a:tailEnd type="none" w="med" len="med"/>
                    </a:lnL>
                    <a:lnR w="9525" cap="flat" cmpd="sng" algn="ctr">
                      <a:solidFill>
                        <a:srgbClr val="98CF0E"/>
                      </a:solidFill>
                      <a:prstDash val="solid"/>
                      <a:round/>
                      <a:headEnd type="none" w="med" len="med"/>
                      <a:tailEnd type="none" w="med" len="med"/>
                    </a:lnR>
                    <a:lnT w="9525" cap="flat" cmpd="sng" algn="ctr">
                      <a:solidFill>
                        <a:srgbClr val="D0CD0E"/>
                      </a:solidFill>
                      <a:prstDash val="solid"/>
                      <a:round/>
                      <a:headEnd type="none" w="med" len="med"/>
                      <a:tailEnd type="none" w="med" len="med"/>
                    </a:lnT>
                    <a:lnB w="9525" cap="flat" cmpd="sng" algn="ctr">
                      <a:solidFill>
                        <a:srgbClr val="A8D40E"/>
                      </a:solidFill>
                      <a:prstDash val="solid"/>
                      <a:round/>
                      <a:headEnd type="none" w="med" len="med"/>
                      <a:tailEnd type="none" w="med" len="med"/>
                    </a:lnB>
                    <a:solidFill>
                      <a:srgbClr val="F6F6F6"/>
                    </a:solidFill>
                  </a:tcPr>
                </a:tc>
                <a:tc>
                  <a:txBody>
                    <a:bodyPr/>
                    <a:lstStyle/>
                    <a:p>
                      <a:pPr algn="ctr"/>
                      <a:endParaRPr lang="en-US" sz="1400">
                        <a:effectLst/>
                      </a:endParaRPr>
                    </a:p>
                  </a:txBody>
                  <a:tcPr marL="45720" marR="45720" marT="0" marB="0" anchor="ctr">
                    <a:lnL w="9525" cap="flat" cmpd="sng" algn="ctr">
                      <a:solidFill>
                        <a:srgbClr val="98CF0E"/>
                      </a:solidFill>
                      <a:prstDash val="solid"/>
                      <a:round/>
                      <a:headEnd type="none" w="med" len="med"/>
                      <a:tailEnd type="none" w="med" len="med"/>
                    </a:lnL>
                    <a:lnR w="9525" cap="flat" cmpd="sng" algn="ctr">
                      <a:solidFill>
                        <a:srgbClr val="98CF0E"/>
                      </a:solidFill>
                      <a:prstDash val="solid"/>
                      <a:round/>
                      <a:headEnd type="none" w="med" len="med"/>
                      <a:tailEnd type="none" w="med" len="med"/>
                    </a:lnR>
                    <a:lnT w="9525" cap="flat" cmpd="sng" algn="ctr">
                      <a:solidFill>
                        <a:srgbClr val="98CF0E"/>
                      </a:solidFill>
                      <a:prstDash val="solid"/>
                      <a:round/>
                      <a:headEnd type="none" w="med" len="med"/>
                      <a:tailEnd type="none" w="med" len="med"/>
                    </a:lnT>
                    <a:lnB w="9525" cap="flat" cmpd="sng" algn="ctr">
                      <a:solidFill>
                        <a:srgbClr val="C8D50E"/>
                      </a:solidFill>
                      <a:prstDash val="solid"/>
                      <a:round/>
                      <a:headEnd type="none" w="med" len="med"/>
                      <a:tailEnd type="none" w="med" len="med"/>
                    </a:lnB>
                    <a:solidFill>
                      <a:srgbClr val="F6F6F6"/>
                    </a:solidFill>
                  </a:tcPr>
                </a:tc>
                <a:extLst>
                  <a:ext uri="{0D108BD9-81ED-4DB2-BD59-A6C34878D82A}">
                    <a16:rowId xmlns:a16="http://schemas.microsoft.com/office/drawing/2014/main" val="10018"/>
                  </a:ext>
                </a:extLst>
              </a:tr>
              <a:tr h="242559">
                <a:tc>
                  <a:txBody>
                    <a:bodyPr/>
                    <a:lstStyle/>
                    <a:p>
                      <a:pPr algn="ctr"/>
                      <a:r>
                        <a:rPr lang="en-US" sz="1400" dirty="0">
                          <a:effectLst/>
                        </a:rPr>
                        <a:t>2014-08-21</a:t>
                      </a:r>
                    </a:p>
                  </a:txBody>
                  <a:tcPr marL="45720" marR="45720" marT="0" marB="0" anchor="ctr">
                    <a:lnL w="9525" cap="flat" cmpd="sng" algn="ctr">
                      <a:solidFill>
                        <a:srgbClr val="58CD0E"/>
                      </a:solidFill>
                      <a:prstDash val="solid"/>
                      <a:round/>
                      <a:headEnd type="none" w="med" len="med"/>
                      <a:tailEnd type="none" w="med" len="med"/>
                    </a:lnL>
                    <a:lnR w="9525" cap="flat" cmpd="sng" algn="ctr">
                      <a:solidFill>
                        <a:srgbClr val="28D00E"/>
                      </a:solidFill>
                      <a:prstDash val="solid"/>
                      <a:round/>
                      <a:headEnd type="none" w="med" len="med"/>
                      <a:tailEnd type="none" w="med" len="med"/>
                    </a:lnR>
                    <a:lnT w="9525" cap="flat" cmpd="sng" algn="ctr">
                      <a:solidFill>
                        <a:srgbClr val="58CD0E"/>
                      </a:solidFill>
                      <a:prstDash val="solid"/>
                      <a:round/>
                      <a:headEnd type="none" w="med" len="med"/>
                      <a:tailEnd type="none" w="med" len="med"/>
                    </a:lnT>
                    <a:lnB w="9525" cap="flat" cmpd="sng" algn="ctr">
                      <a:solidFill>
                        <a:srgbClr val="40CD0E"/>
                      </a:solidFill>
                      <a:prstDash val="solid"/>
                      <a:round/>
                      <a:headEnd type="none" w="med" len="med"/>
                      <a:tailEnd type="none" w="med" len="med"/>
                    </a:lnB>
                    <a:solidFill>
                      <a:srgbClr val="CCFFCC"/>
                    </a:solidFill>
                  </a:tcPr>
                </a:tc>
                <a:tc>
                  <a:txBody>
                    <a:bodyPr/>
                    <a:lstStyle/>
                    <a:p>
                      <a:pPr algn="ctr"/>
                      <a:r>
                        <a:rPr lang="en-US" sz="1400" dirty="0">
                          <a:effectLst/>
                        </a:rPr>
                        <a:t>Na29g</a:t>
                      </a:r>
                    </a:p>
                  </a:txBody>
                  <a:tcPr marL="45720" marR="45720" marT="0" marB="0" anchor="ctr">
                    <a:lnL w="9525" cap="flat" cmpd="sng" algn="ctr">
                      <a:solidFill>
                        <a:srgbClr val="28D00E"/>
                      </a:solidFill>
                      <a:prstDash val="solid"/>
                      <a:round/>
                      <a:headEnd type="none" w="med" len="med"/>
                      <a:tailEnd type="none" w="med" len="med"/>
                    </a:lnL>
                    <a:lnR w="9525" cap="flat" cmpd="sng" algn="ctr">
                      <a:solidFill>
                        <a:srgbClr val="98CF0E"/>
                      </a:solidFill>
                      <a:prstDash val="solid"/>
                      <a:round/>
                      <a:headEnd type="none" w="med" len="med"/>
                      <a:tailEnd type="none" w="med" len="med"/>
                    </a:lnR>
                    <a:lnT w="9525" cap="flat" cmpd="sng" algn="ctr">
                      <a:solidFill>
                        <a:srgbClr val="28D00E"/>
                      </a:solidFill>
                      <a:prstDash val="solid"/>
                      <a:round/>
                      <a:headEnd type="none" w="med" len="med"/>
                      <a:tailEnd type="none" w="med" len="med"/>
                    </a:lnT>
                    <a:lnB w="9525" cap="flat" cmpd="sng" algn="ctr">
                      <a:solidFill>
                        <a:srgbClr val="F8CF0E"/>
                      </a:solidFill>
                      <a:prstDash val="solid"/>
                      <a:round/>
                      <a:headEnd type="none" w="med" len="med"/>
                      <a:tailEnd type="none" w="med" len="med"/>
                    </a:lnB>
                    <a:solidFill>
                      <a:srgbClr val="CCFFCC"/>
                    </a:solidFill>
                  </a:tcPr>
                </a:tc>
                <a:tc>
                  <a:txBody>
                    <a:bodyPr/>
                    <a:lstStyle/>
                    <a:p>
                      <a:pPr algn="ctr"/>
                      <a:r>
                        <a:rPr lang="en-US" sz="1400" dirty="0">
                          <a:effectLst/>
                        </a:rPr>
                        <a:t>29.00</a:t>
                      </a:r>
                    </a:p>
                  </a:txBody>
                  <a:tcPr marL="45720" marR="45720" marT="0" marB="0" anchor="ctr">
                    <a:lnL w="9525" cap="flat" cmpd="sng" algn="ctr">
                      <a:solidFill>
                        <a:srgbClr val="98CF0E"/>
                      </a:solidFill>
                      <a:prstDash val="solid"/>
                      <a:round/>
                      <a:headEnd type="none" w="med" len="med"/>
                      <a:tailEnd type="none" w="med" len="med"/>
                    </a:lnL>
                    <a:lnR w="9525" cap="flat" cmpd="sng" algn="ctr">
                      <a:solidFill>
                        <a:srgbClr val="20CF0E"/>
                      </a:solidFill>
                      <a:prstDash val="solid"/>
                      <a:round/>
                      <a:headEnd type="none" w="med" len="med"/>
                      <a:tailEnd type="none" w="med" len="med"/>
                    </a:lnR>
                    <a:lnT w="9525" cap="flat" cmpd="sng" algn="ctr">
                      <a:solidFill>
                        <a:srgbClr val="98CF0E"/>
                      </a:solidFill>
                      <a:prstDash val="solid"/>
                      <a:round/>
                      <a:headEnd type="none" w="med" len="med"/>
                      <a:tailEnd type="none" w="med" len="med"/>
                    </a:lnT>
                    <a:lnB w="9525" cap="flat" cmpd="sng" algn="ctr">
                      <a:solidFill>
                        <a:srgbClr val="78D10E"/>
                      </a:solidFill>
                      <a:prstDash val="solid"/>
                      <a:round/>
                      <a:headEnd type="none" w="med" len="med"/>
                      <a:tailEnd type="none" w="med" len="med"/>
                    </a:lnB>
                    <a:solidFill>
                      <a:srgbClr val="CCFFCC"/>
                    </a:solidFill>
                  </a:tcPr>
                </a:tc>
                <a:tc>
                  <a:txBody>
                    <a:bodyPr/>
                    <a:lstStyle/>
                    <a:p>
                      <a:pPr algn="ctr"/>
                      <a:r>
                        <a:rPr lang="en-US" sz="1400">
                          <a:effectLst/>
                        </a:rPr>
                        <a:t>44.1 ms</a:t>
                      </a:r>
                    </a:p>
                  </a:txBody>
                  <a:tcPr marL="45720" marR="45720" marT="0" marB="0" anchor="ctr">
                    <a:lnL w="9525" cap="flat" cmpd="sng" algn="ctr">
                      <a:solidFill>
                        <a:srgbClr val="20CF0E"/>
                      </a:solidFill>
                      <a:prstDash val="solid"/>
                      <a:round/>
                      <a:headEnd type="none" w="med" len="med"/>
                      <a:tailEnd type="none" w="med" len="med"/>
                    </a:lnL>
                    <a:lnR w="9525" cap="flat" cmpd="sng" algn="ctr">
                      <a:solidFill>
                        <a:srgbClr val="20D20E"/>
                      </a:solidFill>
                      <a:prstDash val="solid"/>
                      <a:round/>
                      <a:headEnd type="none" w="med" len="med"/>
                      <a:tailEnd type="none" w="med" len="med"/>
                    </a:lnR>
                    <a:lnT w="9525" cap="flat" cmpd="sng" algn="ctr">
                      <a:solidFill>
                        <a:srgbClr val="20CF0E"/>
                      </a:solidFill>
                      <a:prstDash val="solid"/>
                      <a:round/>
                      <a:headEnd type="none" w="med" len="med"/>
                      <a:tailEnd type="none" w="med" len="med"/>
                    </a:lnT>
                    <a:lnB w="9525" cap="flat" cmpd="sng" algn="ctr">
                      <a:solidFill>
                        <a:srgbClr val="A8D40E"/>
                      </a:solidFill>
                      <a:prstDash val="solid"/>
                      <a:round/>
                      <a:headEnd type="none" w="med" len="med"/>
                      <a:tailEnd type="none" w="med" len="med"/>
                    </a:lnB>
                    <a:solidFill>
                      <a:srgbClr val="CCFFCC"/>
                    </a:solidFill>
                  </a:tcPr>
                </a:tc>
                <a:tc>
                  <a:txBody>
                    <a:bodyPr/>
                    <a:lstStyle/>
                    <a:p>
                      <a:pPr algn="ctr"/>
                      <a:r>
                        <a:rPr lang="en-US" sz="1400" dirty="0">
                          <a:effectLst/>
                        </a:rPr>
                        <a:t>1.90E5</a:t>
                      </a:r>
                    </a:p>
                  </a:txBody>
                  <a:tcPr marL="45720" marR="45720" marT="0" marB="0" anchor="ctr">
                    <a:lnL w="9525" cap="flat" cmpd="sng" algn="ctr">
                      <a:solidFill>
                        <a:srgbClr val="20D20E"/>
                      </a:solidFill>
                      <a:prstDash val="solid"/>
                      <a:round/>
                      <a:headEnd type="none" w="med" len="med"/>
                      <a:tailEnd type="none" w="med" len="med"/>
                    </a:lnL>
                    <a:lnR w="9525" cap="flat" cmpd="sng" algn="ctr">
                      <a:solidFill>
                        <a:srgbClr val="58D30E"/>
                      </a:solidFill>
                      <a:prstDash val="solid"/>
                      <a:round/>
                      <a:headEnd type="none" w="med" len="med"/>
                      <a:tailEnd type="none" w="med" len="med"/>
                    </a:lnR>
                    <a:lnT w="9525" cap="flat" cmpd="sng" algn="ctr">
                      <a:solidFill>
                        <a:srgbClr val="20D20E"/>
                      </a:solidFill>
                      <a:prstDash val="solid"/>
                      <a:round/>
                      <a:headEnd type="none" w="med" len="med"/>
                      <a:tailEnd type="none" w="med" len="med"/>
                    </a:lnT>
                    <a:lnB w="9525" cap="flat" cmpd="sng" algn="ctr">
                      <a:solidFill>
                        <a:srgbClr val="08D80E"/>
                      </a:solidFill>
                      <a:prstDash val="solid"/>
                      <a:round/>
                      <a:headEnd type="none" w="med" len="med"/>
                      <a:tailEnd type="none" w="med" len="med"/>
                    </a:lnB>
                    <a:solidFill>
                      <a:srgbClr val="CCFFCC"/>
                    </a:solidFill>
                  </a:tcPr>
                </a:tc>
                <a:tc>
                  <a:txBody>
                    <a:bodyPr/>
                    <a:lstStyle/>
                    <a:p>
                      <a:pPr algn="ctr"/>
                      <a:r>
                        <a:rPr lang="en-US" sz="1400" dirty="0">
                          <a:effectLst/>
                        </a:rPr>
                        <a:t>9.8</a:t>
                      </a:r>
                    </a:p>
                  </a:txBody>
                  <a:tcPr marL="45720" marR="45720" marT="0" marB="0" anchor="ctr">
                    <a:lnL w="9525" cap="flat" cmpd="sng" algn="ctr">
                      <a:solidFill>
                        <a:srgbClr val="58D30E"/>
                      </a:solidFill>
                      <a:prstDash val="solid"/>
                      <a:round/>
                      <a:headEnd type="none" w="med" len="med"/>
                      <a:tailEnd type="none" w="med" len="med"/>
                    </a:lnL>
                    <a:lnR w="9525" cap="flat" cmpd="sng" algn="ctr">
                      <a:solidFill>
                        <a:srgbClr val="78D10E"/>
                      </a:solidFill>
                      <a:prstDash val="solid"/>
                      <a:round/>
                      <a:headEnd type="none" w="med" len="med"/>
                      <a:tailEnd type="none" w="med" len="med"/>
                    </a:lnR>
                    <a:lnT w="9525" cap="flat" cmpd="sng" algn="ctr">
                      <a:solidFill>
                        <a:srgbClr val="58D30E"/>
                      </a:solidFill>
                      <a:prstDash val="solid"/>
                      <a:round/>
                      <a:headEnd type="none" w="med" len="med"/>
                      <a:tailEnd type="none" w="med" len="med"/>
                    </a:lnT>
                    <a:lnB w="9525" cap="flat" cmpd="sng" algn="ctr">
                      <a:solidFill>
                        <a:srgbClr val="C0D70E"/>
                      </a:solidFill>
                      <a:prstDash val="solid"/>
                      <a:round/>
                      <a:headEnd type="none" w="med" len="med"/>
                      <a:tailEnd type="none" w="med" len="med"/>
                    </a:lnB>
                    <a:solidFill>
                      <a:srgbClr val="CCFFCC"/>
                    </a:solidFill>
                  </a:tcPr>
                </a:tc>
                <a:tc>
                  <a:txBody>
                    <a:bodyPr/>
                    <a:lstStyle/>
                    <a:p>
                      <a:pPr algn="ctr"/>
                      <a:r>
                        <a:rPr lang="en-US" sz="1400" u="sng" dirty="0">
                          <a:solidFill>
                            <a:srgbClr val="333333"/>
                          </a:solidFill>
                          <a:effectLst/>
                          <a:hlinkClick r:id="rId2" tooltip="View all uranium target yields"/>
                        </a:rPr>
                        <a:t>ITE-TM4-UCx#10-LP-SIS</a:t>
                      </a:r>
                      <a:endParaRPr lang="en-US" sz="1400" dirty="0">
                        <a:effectLst/>
                      </a:endParaRPr>
                    </a:p>
                  </a:txBody>
                  <a:tcPr marL="45720" marR="45720" marT="0" marB="0" anchor="ctr">
                    <a:lnL w="9525" cap="flat" cmpd="sng" algn="ctr">
                      <a:solidFill>
                        <a:srgbClr val="78D10E"/>
                      </a:solidFill>
                      <a:prstDash val="solid"/>
                      <a:round/>
                      <a:headEnd type="none" w="med" len="med"/>
                      <a:tailEnd type="none" w="med" len="med"/>
                    </a:lnL>
                    <a:lnR w="9525" cap="flat" cmpd="sng" algn="ctr">
                      <a:solidFill>
                        <a:srgbClr val="A8D40E"/>
                      </a:solidFill>
                      <a:prstDash val="solid"/>
                      <a:round/>
                      <a:headEnd type="none" w="med" len="med"/>
                      <a:tailEnd type="none" w="med" len="med"/>
                    </a:lnR>
                    <a:lnT w="9525" cap="flat" cmpd="sng" algn="ctr">
                      <a:solidFill>
                        <a:srgbClr val="78D10E"/>
                      </a:solidFill>
                      <a:prstDash val="solid"/>
                      <a:round/>
                      <a:headEnd type="none" w="med" len="med"/>
                      <a:tailEnd type="none" w="med" len="med"/>
                    </a:lnT>
                    <a:lnB w="9525" cap="flat" cmpd="sng" algn="ctr">
                      <a:solidFill>
                        <a:srgbClr val="08D80E"/>
                      </a:solidFill>
                      <a:prstDash val="solid"/>
                      <a:round/>
                      <a:headEnd type="none" w="med" len="med"/>
                      <a:tailEnd type="none" w="med" len="med"/>
                    </a:lnB>
                    <a:solidFill>
                      <a:srgbClr val="CCFFCC"/>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A8D40E"/>
                      </a:solidFill>
                      <a:prstDash val="solid"/>
                      <a:round/>
                      <a:headEnd type="none" w="med" len="med"/>
                      <a:tailEnd type="none" w="med" len="med"/>
                    </a:lnL>
                    <a:lnR w="9525" cap="flat" cmpd="sng" algn="ctr">
                      <a:solidFill>
                        <a:srgbClr val="C8D50E"/>
                      </a:solidFill>
                      <a:prstDash val="solid"/>
                      <a:round/>
                      <a:headEnd type="none" w="med" len="med"/>
                      <a:tailEnd type="none" w="med" len="med"/>
                    </a:lnR>
                    <a:lnT w="9525" cap="flat" cmpd="sng" algn="ctr">
                      <a:solidFill>
                        <a:srgbClr val="A8D40E"/>
                      </a:solidFill>
                      <a:prstDash val="solid"/>
                      <a:round/>
                      <a:headEnd type="none" w="med" len="med"/>
                      <a:tailEnd type="none" w="med" len="med"/>
                    </a:lnT>
                    <a:lnB w="9525" cap="flat" cmpd="sng" algn="ctr">
                      <a:solidFill>
                        <a:srgbClr val="58DC0E"/>
                      </a:solidFill>
                      <a:prstDash val="solid"/>
                      <a:round/>
                      <a:headEnd type="none" w="med" len="med"/>
                      <a:tailEnd type="none" w="med" len="med"/>
                    </a:lnB>
                    <a:solidFill>
                      <a:srgbClr val="FFFFFF"/>
                    </a:solidFill>
                  </a:tcPr>
                </a:tc>
                <a:tc>
                  <a:txBody>
                    <a:bodyPr/>
                    <a:lstStyle/>
                    <a:p>
                      <a:pPr algn="ctr"/>
                      <a:endParaRPr lang="en-US" sz="1400">
                        <a:effectLst/>
                      </a:endParaRPr>
                    </a:p>
                  </a:txBody>
                  <a:tcPr marL="45720" marR="45720" marT="0" marB="0" anchor="ctr">
                    <a:lnL w="9525" cap="flat" cmpd="sng" algn="ctr">
                      <a:solidFill>
                        <a:srgbClr val="C8D50E"/>
                      </a:solidFill>
                      <a:prstDash val="solid"/>
                      <a:round/>
                      <a:headEnd type="none" w="med" len="med"/>
                      <a:tailEnd type="none" w="med" len="med"/>
                    </a:lnL>
                    <a:lnR w="9525" cap="flat" cmpd="sng" algn="ctr">
                      <a:solidFill>
                        <a:srgbClr val="C8D50E"/>
                      </a:solidFill>
                      <a:prstDash val="solid"/>
                      <a:round/>
                      <a:headEnd type="none" w="med" len="med"/>
                      <a:tailEnd type="none" w="med" len="med"/>
                    </a:lnR>
                    <a:lnT w="9525" cap="flat" cmpd="sng" algn="ctr">
                      <a:solidFill>
                        <a:srgbClr val="C8D50E"/>
                      </a:solidFill>
                      <a:prstDash val="solid"/>
                      <a:round/>
                      <a:headEnd type="none" w="med" len="med"/>
                      <a:tailEnd type="none" w="med" len="med"/>
                    </a:lnT>
                    <a:lnB w="9525" cap="flat" cmpd="sng" algn="ctr">
                      <a:solidFill>
                        <a:srgbClr val="A0D90E"/>
                      </a:solidFill>
                      <a:prstDash val="solid"/>
                      <a:round/>
                      <a:headEnd type="none" w="med" len="med"/>
                      <a:tailEnd type="none" w="med" len="med"/>
                    </a:lnB>
                    <a:solidFill>
                      <a:srgbClr val="FFFFFF"/>
                    </a:solidFill>
                  </a:tcPr>
                </a:tc>
                <a:extLst>
                  <a:ext uri="{0D108BD9-81ED-4DB2-BD59-A6C34878D82A}">
                    <a16:rowId xmlns:a16="http://schemas.microsoft.com/office/drawing/2014/main" val="10019"/>
                  </a:ext>
                </a:extLst>
              </a:tr>
              <a:tr h="242559">
                <a:tc>
                  <a:txBody>
                    <a:bodyPr/>
                    <a:lstStyle/>
                    <a:p>
                      <a:pPr algn="ctr"/>
                      <a:r>
                        <a:rPr lang="en-US" sz="1400">
                          <a:effectLst/>
                        </a:rPr>
                        <a:t>2011-12-03</a:t>
                      </a:r>
                    </a:p>
                  </a:txBody>
                  <a:tcPr marL="45720" marR="45720" marT="0" marB="0" anchor="ctr">
                    <a:lnL w="9525" cap="flat" cmpd="sng" algn="ctr">
                      <a:solidFill>
                        <a:srgbClr val="40CD0E"/>
                      </a:solidFill>
                      <a:prstDash val="solid"/>
                      <a:round/>
                      <a:headEnd type="none" w="med" len="med"/>
                      <a:tailEnd type="none" w="med" len="med"/>
                    </a:lnL>
                    <a:lnR w="9525" cap="flat" cmpd="sng" algn="ctr">
                      <a:solidFill>
                        <a:srgbClr val="F8CF0E"/>
                      </a:solidFill>
                      <a:prstDash val="solid"/>
                      <a:round/>
                      <a:headEnd type="none" w="med" len="med"/>
                      <a:tailEnd type="none" w="med" len="med"/>
                    </a:lnR>
                    <a:lnT w="9525" cap="flat" cmpd="sng" algn="ctr">
                      <a:solidFill>
                        <a:srgbClr val="40CD0E"/>
                      </a:solidFill>
                      <a:prstDash val="solid"/>
                      <a:round/>
                      <a:headEnd type="none" w="med" len="med"/>
                      <a:tailEnd type="none" w="med" len="med"/>
                    </a:lnT>
                    <a:lnB w="9525" cap="flat" cmpd="sng" algn="ctr">
                      <a:solidFill>
                        <a:srgbClr val="F8CC0E"/>
                      </a:solidFill>
                      <a:prstDash val="solid"/>
                      <a:round/>
                      <a:headEnd type="none" w="med" len="med"/>
                      <a:tailEnd type="none" w="med" len="med"/>
                    </a:lnB>
                    <a:solidFill>
                      <a:srgbClr val="F6F6F6"/>
                    </a:solidFill>
                  </a:tcPr>
                </a:tc>
                <a:tc>
                  <a:txBody>
                    <a:bodyPr/>
                    <a:lstStyle/>
                    <a:p>
                      <a:pPr algn="ctr"/>
                      <a:r>
                        <a:rPr lang="en-US" sz="1400">
                          <a:effectLst/>
                        </a:rPr>
                        <a:t>Na29g</a:t>
                      </a:r>
                    </a:p>
                  </a:txBody>
                  <a:tcPr marL="45720" marR="45720" marT="0" marB="0" anchor="ctr">
                    <a:lnL w="9525" cap="flat" cmpd="sng" algn="ctr">
                      <a:solidFill>
                        <a:srgbClr val="F8CF0E"/>
                      </a:solidFill>
                      <a:prstDash val="solid"/>
                      <a:round/>
                      <a:headEnd type="none" w="med" len="med"/>
                      <a:tailEnd type="none" w="med" len="med"/>
                    </a:lnL>
                    <a:lnR w="9525" cap="flat" cmpd="sng" algn="ctr">
                      <a:solidFill>
                        <a:srgbClr val="78D10E"/>
                      </a:solidFill>
                      <a:prstDash val="solid"/>
                      <a:round/>
                      <a:headEnd type="none" w="med" len="med"/>
                      <a:tailEnd type="none" w="med" len="med"/>
                    </a:lnR>
                    <a:lnT w="9525" cap="flat" cmpd="sng" algn="ctr">
                      <a:solidFill>
                        <a:srgbClr val="F8CF0E"/>
                      </a:solidFill>
                      <a:prstDash val="solid"/>
                      <a:round/>
                      <a:headEnd type="none" w="med" len="med"/>
                      <a:tailEnd type="none" w="med" len="med"/>
                    </a:lnT>
                    <a:lnB w="9525" cap="flat" cmpd="sng" algn="ctr">
                      <a:solidFill>
                        <a:srgbClr val="A8D40E"/>
                      </a:solidFill>
                      <a:prstDash val="solid"/>
                      <a:round/>
                      <a:headEnd type="none" w="med" len="med"/>
                      <a:tailEnd type="none" w="med" len="med"/>
                    </a:lnB>
                    <a:solidFill>
                      <a:srgbClr val="F6F6F6"/>
                    </a:solidFill>
                  </a:tcPr>
                </a:tc>
                <a:tc>
                  <a:txBody>
                    <a:bodyPr/>
                    <a:lstStyle/>
                    <a:p>
                      <a:pPr algn="ctr"/>
                      <a:r>
                        <a:rPr lang="en-US" sz="1400">
                          <a:effectLst/>
                        </a:rPr>
                        <a:t>29.00</a:t>
                      </a:r>
                    </a:p>
                  </a:txBody>
                  <a:tcPr marL="45720" marR="45720" marT="0" marB="0" anchor="ctr">
                    <a:lnL w="9525" cap="flat" cmpd="sng" algn="ctr">
                      <a:solidFill>
                        <a:srgbClr val="78D10E"/>
                      </a:solidFill>
                      <a:prstDash val="solid"/>
                      <a:round/>
                      <a:headEnd type="none" w="med" len="med"/>
                      <a:tailEnd type="none" w="med" len="med"/>
                    </a:lnL>
                    <a:lnR w="9525" cap="flat" cmpd="sng" algn="ctr">
                      <a:solidFill>
                        <a:srgbClr val="A8D40E"/>
                      </a:solidFill>
                      <a:prstDash val="solid"/>
                      <a:round/>
                      <a:headEnd type="none" w="med" len="med"/>
                      <a:tailEnd type="none" w="med" len="med"/>
                    </a:lnR>
                    <a:lnT w="9525" cap="flat" cmpd="sng" algn="ctr">
                      <a:solidFill>
                        <a:srgbClr val="78D10E"/>
                      </a:solidFill>
                      <a:prstDash val="solid"/>
                      <a:round/>
                      <a:headEnd type="none" w="med" len="med"/>
                      <a:tailEnd type="none" w="med" len="med"/>
                    </a:lnT>
                    <a:lnB w="9525" cap="flat" cmpd="sng" algn="ctr">
                      <a:solidFill>
                        <a:srgbClr val="18D70E"/>
                      </a:solidFill>
                      <a:prstDash val="solid"/>
                      <a:round/>
                      <a:headEnd type="none" w="med" len="med"/>
                      <a:tailEnd type="none" w="med" len="med"/>
                    </a:lnB>
                    <a:solidFill>
                      <a:srgbClr val="F6F6F6"/>
                    </a:solidFill>
                  </a:tcPr>
                </a:tc>
                <a:tc>
                  <a:txBody>
                    <a:bodyPr/>
                    <a:lstStyle/>
                    <a:p>
                      <a:pPr algn="ctr"/>
                      <a:r>
                        <a:rPr lang="en-US" sz="1400">
                          <a:effectLst/>
                        </a:rPr>
                        <a:t>44.1 ms</a:t>
                      </a:r>
                    </a:p>
                  </a:txBody>
                  <a:tcPr marL="45720" marR="45720" marT="0" marB="0" anchor="ctr">
                    <a:lnL w="9525" cap="flat" cmpd="sng" algn="ctr">
                      <a:solidFill>
                        <a:srgbClr val="A8D40E"/>
                      </a:solidFill>
                      <a:prstDash val="solid"/>
                      <a:round/>
                      <a:headEnd type="none" w="med" len="med"/>
                      <a:tailEnd type="none" w="med" len="med"/>
                    </a:lnL>
                    <a:lnR w="9525" cap="flat" cmpd="sng" algn="ctr">
                      <a:solidFill>
                        <a:srgbClr val="08D80E"/>
                      </a:solidFill>
                      <a:prstDash val="solid"/>
                      <a:round/>
                      <a:headEnd type="none" w="med" len="med"/>
                      <a:tailEnd type="none" w="med" len="med"/>
                    </a:lnR>
                    <a:lnT w="9525" cap="flat" cmpd="sng" algn="ctr">
                      <a:solidFill>
                        <a:srgbClr val="A8D40E"/>
                      </a:solidFill>
                      <a:prstDash val="solid"/>
                      <a:round/>
                      <a:headEnd type="none" w="med" len="med"/>
                      <a:tailEnd type="none" w="med" len="med"/>
                    </a:lnT>
                    <a:lnB w="9525" cap="flat" cmpd="sng" algn="ctr">
                      <a:solidFill>
                        <a:srgbClr val="08DB0E"/>
                      </a:solidFill>
                      <a:prstDash val="solid"/>
                      <a:round/>
                      <a:headEnd type="none" w="med" len="med"/>
                      <a:tailEnd type="none" w="med" len="med"/>
                    </a:lnB>
                    <a:solidFill>
                      <a:srgbClr val="F6F6F6"/>
                    </a:solidFill>
                  </a:tcPr>
                </a:tc>
                <a:tc>
                  <a:txBody>
                    <a:bodyPr/>
                    <a:lstStyle/>
                    <a:p>
                      <a:pPr algn="ctr"/>
                      <a:r>
                        <a:rPr lang="en-US" sz="1400">
                          <a:effectLst/>
                        </a:rPr>
                        <a:t>3.00E3</a:t>
                      </a:r>
                    </a:p>
                  </a:txBody>
                  <a:tcPr marL="45720" marR="45720" marT="0" marB="0" anchor="ctr">
                    <a:lnL w="9525" cap="flat" cmpd="sng" algn="ctr">
                      <a:solidFill>
                        <a:srgbClr val="08D80E"/>
                      </a:solidFill>
                      <a:prstDash val="solid"/>
                      <a:round/>
                      <a:headEnd type="none" w="med" len="med"/>
                      <a:tailEnd type="none" w="med" len="med"/>
                    </a:lnL>
                    <a:lnR w="9525" cap="flat" cmpd="sng" algn="ctr">
                      <a:solidFill>
                        <a:srgbClr val="C0D70E"/>
                      </a:solidFill>
                      <a:prstDash val="solid"/>
                      <a:round/>
                      <a:headEnd type="none" w="med" len="med"/>
                      <a:tailEnd type="none" w="med" len="med"/>
                    </a:lnR>
                    <a:lnT w="9525" cap="flat" cmpd="sng" algn="ctr">
                      <a:solidFill>
                        <a:srgbClr val="08D80E"/>
                      </a:solidFill>
                      <a:prstDash val="solid"/>
                      <a:round/>
                      <a:headEnd type="none" w="med" len="med"/>
                      <a:tailEnd type="none" w="med" len="med"/>
                    </a:lnT>
                    <a:lnB w="9525" cap="flat" cmpd="sng" algn="ctr">
                      <a:solidFill>
                        <a:srgbClr val="30DA0E"/>
                      </a:solidFill>
                      <a:prstDash val="solid"/>
                      <a:round/>
                      <a:headEnd type="none" w="med" len="med"/>
                      <a:tailEnd type="none" w="med" len="med"/>
                    </a:lnB>
                    <a:solidFill>
                      <a:srgbClr val="F6F6F6"/>
                    </a:solidFill>
                  </a:tcPr>
                </a:tc>
                <a:tc>
                  <a:txBody>
                    <a:bodyPr/>
                    <a:lstStyle/>
                    <a:p>
                      <a:pPr algn="ctr"/>
                      <a:r>
                        <a:rPr lang="en-US" sz="1400">
                          <a:effectLst/>
                        </a:rPr>
                        <a:t>9.8</a:t>
                      </a:r>
                    </a:p>
                  </a:txBody>
                  <a:tcPr marL="45720" marR="45720" marT="0" marB="0" anchor="ctr">
                    <a:lnL w="9525" cap="flat" cmpd="sng" algn="ctr">
                      <a:solidFill>
                        <a:srgbClr val="C0D70E"/>
                      </a:solidFill>
                      <a:prstDash val="solid"/>
                      <a:round/>
                      <a:headEnd type="none" w="med" len="med"/>
                      <a:tailEnd type="none" w="med" len="med"/>
                    </a:lnL>
                    <a:lnR w="9525" cap="flat" cmpd="sng" algn="ctr">
                      <a:solidFill>
                        <a:srgbClr val="08D80E"/>
                      </a:solidFill>
                      <a:prstDash val="solid"/>
                      <a:round/>
                      <a:headEnd type="none" w="med" len="med"/>
                      <a:tailEnd type="none" w="med" len="med"/>
                    </a:lnR>
                    <a:lnT w="9525" cap="flat" cmpd="sng" algn="ctr">
                      <a:solidFill>
                        <a:srgbClr val="C0D70E"/>
                      </a:solidFill>
                      <a:prstDash val="solid"/>
                      <a:round/>
                      <a:headEnd type="none" w="med" len="med"/>
                      <a:tailEnd type="none" w="med" len="med"/>
                    </a:lnT>
                    <a:lnB w="9525" cap="flat" cmpd="sng" algn="ctr">
                      <a:solidFill>
                        <a:srgbClr val="38DB0E"/>
                      </a:solidFill>
                      <a:prstDash val="solid"/>
                      <a:round/>
                      <a:headEnd type="none" w="med" len="med"/>
                      <a:tailEnd type="none" w="med" len="med"/>
                    </a:lnB>
                    <a:solidFill>
                      <a:srgbClr val="F6F6F6"/>
                    </a:solidFill>
                  </a:tcPr>
                </a:tc>
                <a:tc>
                  <a:txBody>
                    <a:bodyPr/>
                    <a:lstStyle/>
                    <a:p>
                      <a:pPr algn="ctr"/>
                      <a:r>
                        <a:rPr lang="en-US" sz="1400" u="sng">
                          <a:solidFill>
                            <a:srgbClr val="333333"/>
                          </a:solidFill>
                          <a:effectLst/>
                          <a:hlinkClick r:id="rId2" tooltip="View all uranium target yields"/>
                        </a:rPr>
                        <a:t>UCx #3</a:t>
                      </a:r>
                      <a:endParaRPr lang="en-US" sz="1400">
                        <a:effectLst/>
                      </a:endParaRPr>
                    </a:p>
                  </a:txBody>
                  <a:tcPr marL="45720" marR="45720" marT="0" marB="0" anchor="ctr">
                    <a:lnL w="9525" cap="flat" cmpd="sng" algn="ctr">
                      <a:solidFill>
                        <a:srgbClr val="08D80E"/>
                      </a:solidFill>
                      <a:prstDash val="solid"/>
                      <a:round/>
                      <a:headEnd type="none" w="med" len="med"/>
                      <a:tailEnd type="none" w="med" len="med"/>
                    </a:lnL>
                    <a:lnR w="9525" cap="flat" cmpd="sng" algn="ctr">
                      <a:solidFill>
                        <a:srgbClr val="58DC0E"/>
                      </a:solidFill>
                      <a:prstDash val="solid"/>
                      <a:round/>
                      <a:headEnd type="none" w="med" len="med"/>
                      <a:tailEnd type="none" w="med" len="med"/>
                    </a:lnR>
                    <a:lnT w="9525" cap="flat" cmpd="sng" algn="ctr">
                      <a:solidFill>
                        <a:srgbClr val="08D80E"/>
                      </a:solidFill>
                      <a:prstDash val="solid"/>
                      <a:round/>
                      <a:headEnd type="none" w="med" len="med"/>
                      <a:tailEnd type="none" w="med" len="med"/>
                    </a:lnT>
                    <a:lnB w="9525" cap="flat" cmpd="sng" algn="ctr">
                      <a:solidFill>
                        <a:srgbClr val="58DC0E"/>
                      </a:solidFill>
                      <a:prstDash val="solid"/>
                      <a:round/>
                      <a:headEnd type="none" w="med" len="med"/>
                      <a:tailEnd type="none" w="med" len="med"/>
                    </a:lnB>
                    <a:solidFill>
                      <a:srgbClr val="F6F6F6"/>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58DC0E"/>
                      </a:solidFill>
                      <a:prstDash val="solid"/>
                      <a:round/>
                      <a:headEnd type="none" w="med" len="med"/>
                      <a:tailEnd type="none" w="med" len="med"/>
                    </a:lnL>
                    <a:lnR w="9525" cap="flat" cmpd="sng" algn="ctr">
                      <a:solidFill>
                        <a:srgbClr val="A0D90E"/>
                      </a:solidFill>
                      <a:prstDash val="solid"/>
                      <a:round/>
                      <a:headEnd type="none" w="med" len="med"/>
                      <a:tailEnd type="none" w="med" len="med"/>
                    </a:lnR>
                    <a:lnT w="9525" cap="flat" cmpd="sng" algn="ctr">
                      <a:solidFill>
                        <a:srgbClr val="58DC0E"/>
                      </a:solidFill>
                      <a:prstDash val="solid"/>
                      <a:round/>
                      <a:headEnd type="none" w="med" len="med"/>
                      <a:tailEnd type="none" w="med" len="med"/>
                    </a:lnT>
                    <a:lnB w="9525" cap="flat" cmpd="sng" algn="ctr">
                      <a:solidFill>
                        <a:srgbClr val="58DF0E"/>
                      </a:solidFill>
                      <a:prstDash val="solid"/>
                      <a:round/>
                      <a:headEnd type="none" w="med" len="med"/>
                      <a:tailEnd type="none" w="med" len="med"/>
                    </a:lnB>
                    <a:solidFill>
                      <a:srgbClr val="F6F6F6"/>
                    </a:solidFill>
                  </a:tcPr>
                </a:tc>
                <a:tc>
                  <a:txBody>
                    <a:bodyPr/>
                    <a:lstStyle/>
                    <a:p>
                      <a:pPr algn="ctr"/>
                      <a:endParaRPr lang="en-US" sz="1400">
                        <a:effectLst/>
                      </a:endParaRPr>
                    </a:p>
                  </a:txBody>
                  <a:tcPr marL="45720" marR="45720" marT="0" marB="0" anchor="ctr">
                    <a:lnL w="9525" cap="flat" cmpd="sng" algn="ctr">
                      <a:solidFill>
                        <a:srgbClr val="A0D90E"/>
                      </a:solidFill>
                      <a:prstDash val="solid"/>
                      <a:round/>
                      <a:headEnd type="none" w="med" len="med"/>
                      <a:tailEnd type="none" w="med" len="med"/>
                    </a:lnL>
                    <a:lnR w="9525" cap="flat" cmpd="sng" algn="ctr">
                      <a:solidFill>
                        <a:srgbClr val="A0D90E"/>
                      </a:solidFill>
                      <a:prstDash val="solid"/>
                      <a:round/>
                      <a:headEnd type="none" w="med" len="med"/>
                      <a:tailEnd type="none" w="med" len="med"/>
                    </a:lnR>
                    <a:lnT w="9525" cap="flat" cmpd="sng" algn="ctr">
                      <a:solidFill>
                        <a:srgbClr val="A0D90E"/>
                      </a:solidFill>
                      <a:prstDash val="solid"/>
                      <a:round/>
                      <a:headEnd type="none" w="med" len="med"/>
                      <a:tailEnd type="none" w="med" len="med"/>
                    </a:lnT>
                    <a:lnB w="9525" cap="flat" cmpd="sng" algn="ctr">
                      <a:solidFill>
                        <a:srgbClr val="40E20E"/>
                      </a:solidFill>
                      <a:prstDash val="solid"/>
                      <a:round/>
                      <a:headEnd type="none" w="med" len="med"/>
                      <a:tailEnd type="none" w="med" len="med"/>
                    </a:lnB>
                    <a:solidFill>
                      <a:srgbClr val="F6F6F6"/>
                    </a:solidFill>
                  </a:tcPr>
                </a:tc>
                <a:extLst>
                  <a:ext uri="{0D108BD9-81ED-4DB2-BD59-A6C34878D82A}">
                    <a16:rowId xmlns:a16="http://schemas.microsoft.com/office/drawing/2014/main" val="10020"/>
                  </a:ext>
                </a:extLst>
              </a:tr>
              <a:tr h="242559">
                <a:tc>
                  <a:txBody>
                    <a:bodyPr/>
                    <a:lstStyle/>
                    <a:p>
                      <a:pPr algn="ctr"/>
                      <a:r>
                        <a:rPr lang="en-US" sz="1400">
                          <a:effectLst/>
                        </a:rPr>
                        <a:t>2011-09-02</a:t>
                      </a:r>
                    </a:p>
                  </a:txBody>
                  <a:tcPr marL="45720" marR="45720" marT="0" marB="0" anchor="ctr">
                    <a:lnL w="9525" cap="flat" cmpd="sng" algn="ctr">
                      <a:solidFill>
                        <a:srgbClr val="F8CC0E"/>
                      </a:solidFill>
                      <a:prstDash val="solid"/>
                      <a:round/>
                      <a:headEnd type="none" w="med" len="med"/>
                      <a:tailEnd type="none" w="med" len="med"/>
                    </a:lnL>
                    <a:lnR w="9525" cap="flat" cmpd="sng" algn="ctr">
                      <a:solidFill>
                        <a:srgbClr val="A8D40E"/>
                      </a:solidFill>
                      <a:prstDash val="solid"/>
                      <a:round/>
                      <a:headEnd type="none" w="med" len="med"/>
                      <a:tailEnd type="none" w="med" len="med"/>
                    </a:lnR>
                    <a:lnT w="9525" cap="flat" cmpd="sng" algn="ctr">
                      <a:solidFill>
                        <a:srgbClr val="F8CC0E"/>
                      </a:solidFill>
                      <a:prstDash val="solid"/>
                      <a:round/>
                      <a:headEnd type="none" w="med" len="med"/>
                      <a:tailEnd type="none" w="med" len="med"/>
                    </a:lnT>
                    <a:lnB w="9525" cap="flat" cmpd="sng" algn="ctr">
                      <a:solidFill>
                        <a:srgbClr val="00CB0E"/>
                      </a:solidFill>
                      <a:prstDash val="solid"/>
                      <a:round/>
                      <a:headEnd type="none" w="med" len="med"/>
                      <a:tailEnd type="none" w="med" len="med"/>
                    </a:lnB>
                    <a:solidFill>
                      <a:srgbClr val="FFFFFF"/>
                    </a:solidFill>
                  </a:tcPr>
                </a:tc>
                <a:tc>
                  <a:txBody>
                    <a:bodyPr/>
                    <a:lstStyle/>
                    <a:p>
                      <a:pPr algn="ctr"/>
                      <a:r>
                        <a:rPr lang="en-US" sz="1400">
                          <a:effectLst/>
                        </a:rPr>
                        <a:t>Na29g</a:t>
                      </a:r>
                    </a:p>
                  </a:txBody>
                  <a:tcPr marL="45720" marR="45720" marT="0" marB="0" anchor="ctr">
                    <a:lnL w="9525" cap="flat" cmpd="sng" algn="ctr">
                      <a:solidFill>
                        <a:srgbClr val="A8D40E"/>
                      </a:solidFill>
                      <a:prstDash val="solid"/>
                      <a:round/>
                      <a:headEnd type="none" w="med" len="med"/>
                      <a:tailEnd type="none" w="med" len="med"/>
                    </a:lnL>
                    <a:lnR w="9525" cap="flat" cmpd="sng" algn="ctr">
                      <a:solidFill>
                        <a:srgbClr val="18D70E"/>
                      </a:solidFill>
                      <a:prstDash val="solid"/>
                      <a:round/>
                      <a:headEnd type="none" w="med" len="med"/>
                      <a:tailEnd type="none" w="med" len="med"/>
                    </a:lnR>
                    <a:lnT w="9525" cap="flat" cmpd="sng" algn="ctr">
                      <a:solidFill>
                        <a:srgbClr val="A8D40E"/>
                      </a:solidFill>
                      <a:prstDash val="solid"/>
                      <a:round/>
                      <a:headEnd type="none" w="med" len="med"/>
                      <a:tailEnd type="none" w="med" len="med"/>
                    </a:lnT>
                    <a:lnB w="9525" cap="flat" cmpd="sng" algn="ctr">
                      <a:solidFill>
                        <a:srgbClr val="C8D50E"/>
                      </a:solidFill>
                      <a:prstDash val="solid"/>
                      <a:round/>
                      <a:headEnd type="none" w="med" len="med"/>
                      <a:tailEnd type="none" w="med" len="med"/>
                    </a:lnB>
                    <a:solidFill>
                      <a:srgbClr val="FFFFFF"/>
                    </a:solidFill>
                  </a:tcPr>
                </a:tc>
                <a:tc>
                  <a:txBody>
                    <a:bodyPr/>
                    <a:lstStyle/>
                    <a:p>
                      <a:pPr algn="ctr"/>
                      <a:r>
                        <a:rPr lang="en-US" sz="1400">
                          <a:effectLst/>
                        </a:rPr>
                        <a:t>29.00</a:t>
                      </a:r>
                    </a:p>
                  </a:txBody>
                  <a:tcPr marL="45720" marR="45720" marT="0" marB="0" anchor="ctr">
                    <a:lnL w="9525" cap="flat" cmpd="sng" algn="ctr">
                      <a:solidFill>
                        <a:srgbClr val="18D70E"/>
                      </a:solidFill>
                      <a:prstDash val="solid"/>
                      <a:round/>
                      <a:headEnd type="none" w="med" len="med"/>
                      <a:tailEnd type="none" w="med" len="med"/>
                    </a:lnL>
                    <a:lnR w="9525" cap="flat" cmpd="sng" algn="ctr">
                      <a:solidFill>
                        <a:srgbClr val="08DB0E"/>
                      </a:solidFill>
                      <a:prstDash val="solid"/>
                      <a:round/>
                      <a:headEnd type="none" w="med" len="med"/>
                      <a:tailEnd type="none" w="med" len="med"/>
                    </a:lnR>
                    <a:lnT w="9525" cap="flat" cmpd="sng" algn="ctr">
                      <a:solidFill>
                        <a:srgbClr val="18D70E"/>
                      </a:solidFill>
                      <a:prstDash val="solid"/>
                      <a:round/>
                      <a:headEnd type="none" w="med" len="med"/>
                      <a:tailEnd type="none" w="med" len="med"/>
                    </a:lnT>
                    <a:lnB w="9525" cap="flat" cmpd="sng" algn="ctr">
                      <a:solidFill>
                        <a:srgbClr val="08DB0E"/>
                      </a:solidFill>
                      <a:prstDash val="solid"/>
                      <a:round/>
                      <a:headEnd type="none" w="med" len="med"/>
                      <a:tailEnd type="none" w="med" len="med"/>
                    </a:lnB>
                    <a:solidFill>
                      <a:srgbClr val="FFFFFF"/>
                    </a:solidFill>
                  </a:tcPr>
                </a:tc>
                <a:tc>
                  <a:txBody>
                    <a:bodyPr/>
                    <a:lstStyle/>
                    <a:p>
                      <a:pPr algn="ctr"/>
                      <a:r>
                        <a:rPr lang="en-US" sz="1400">
                          <a:effectLst/>
                        </a:rPr>
                        <a:t>44.1 ms</a:t>
                      </a:r>
                    </a:p>
                  </a:txBody>
                  <a:tcPr marL="45720" marR="45720" marT="0" marB="0" anchor="ctr">
                    <a:lnL w="9525" cap="flat" cmpd="sng" algn="ctr">
                      <a:solidFill>
                        <a:srgbClr val="08DB0E"/>
                      </a:solidFill>
                      <a:prstDash val="solid"/>
                      <a:round/>
                      <a:headEnd type="none" w="med" len="med"/>
                      <a:tailEnd type="none" w="med" len="med"/>
                    </a:lnL>
                    <a:lnR w="9525" cap="flat" cmpd="sng" algn="ctr">
                      <a:solidFill>
                        <a:srgbClr val="30DA0E"/>
                      </a:solidFill>
                      <a:prstDash val="solid"/>
                      <a:round/>
                      <a:headEnd type="none" w="med" len="med"/>
                      <a:tailEnd type="none" w="med" len="med"/>
                    </a:lnR>
                    <a:lnT w="9525" cap="flat" cmpd="sng" algn="ctr">
                      <a:solidFill>
                        <a:srgbClr val="08DB0E"/>
                      </a:solidFill>
                      <a:prstDash val="solid"/>
                      <a:round/>
                      <a:headEnd type="none" w="med" len="med"/>
                      <a:tailEnd type="none" w="med" len="med"/>
                    </a:lnT>
                    <a:lnB w="9525" cap="flat" cmpd="sng" algn="ctr">
                      <a:solidFill>
                        <a:srgbClr val="58DF0E"/>
                      </a:solidFill>
                      <a:prstDash val="solid"/>
                      <a:round/>
                      <a:headEnd type="none" w="med" len="med"/>
                      <a:tailEnd type="none" w="med" len="med"/>
                    </a:lnB>
                    <a:solidFill>
                      <a:srgbClr val="FFFFFF"/>
                    </a:solidFill>
                  </a:tcPr>
                </a:tc>
                <a:tc>
                  <a:txBody>
                    <a:bodyPr/>
                    <a:lstStyle/>
                    <a:p>
                      <a:pPr algn="ctr"/>
                      <a:r>
                        <a:rPr lang="en-US" sz="1400">
                          <a:effectLst/>
                        </a:rPr>
                        <a:t>7.70E3</a:t>
                      </a:r>
                    </a:p>
                  </a:txBody>
                  <a:tcPr marL="45720" marR="45720" marT="0" marB="0" anchor="ctr">
                    <a:lnL w="9525" cap="flat" cmpd="sng" algn="ctr">
                      <a:solidFill>
                        <a:srgbClr val="30DA0E"/>
                      </a:solidFill>
                      <a:prstDash val="solid"/>
                      <a:round/>
                      <a:headEnd type="none" w="med" len="med"/>
                      <a:tailEnd type="none" w="med" len="med"/>
                    </a:lnL>
                    <a:lnR w="9525" cap="flat" cmpd="sng" algn="ctr">
                      <a:solidFill>
                        <a:srgbClr val="38DB0E"/>
                      </a:solidFill>
                      <a:prstDash val="solid"/>
                      <a:round/>
                      <a:headEnd type="none" w="med" len="med"/>
                      <a:tailEnd type="none" w="med" len="med"/>
                    </a:lnR>
                    <a:lnT w="9525" cap="flat" cmpd="sng" algn="ctr">
                      <a:solidFill>
                        <a:srgbClr val="30DA0E"/>
                      </a:solidFill>
                      <a:prstDash val="solid"/>
                      <a:round/>
                      <a:headEnd type="none" w="med" len="med"/>
                      <a:tailEnd type="none" w="med" len="med"/>
                    </a:lnT>
                    <a:lnB w="9525" cap="flat" cmpd="sng" algn="ctr">
                      <a:solidFill>
                        <a:srgbClr val="48E00E"/>
                      </a:solidFill>
                      <a:prstDash val="solid"/>
                      <a:round/>
                      <a:headEnd type="none" w="med" len="med"/>
                      <a:tailEnd type="none" w="med" len="med"/>
                    </a:lnB>
                    <a:solidFill>
                      <a:srgbClr val="FFFFFF"/>
                    </a:solidFill>
                  </a:tcPr>
                </a:tc>
                <a:tc>
                  <a:txBody>
                    <a:bodyPr/>
                    <a:lstStyle/>
                    <a:p>
                      <a:pPr algn="ctr"/>
                      <a:r>
                        <a:rPr lang="en-US" sz="1400">
                          <a:effectLst/>
                        </a:rPr>
                        <a:t>1.9</a:t>
                      </a:r>
                    </a:p>
                  </a:txBody>
                  <a:tcPr marL="45720" marR="45720" marT="0" marB="0" anchor="ctr">
                    <a:lnL w="9525" cap="flat" cmpd="sng" algn="ctr">
                      <a:solidFill>
                        <a:srgbClr val="38DB0E"/>
                      </a:solidFill>
                      <a:prstDash val="solid"/>
                      <a:round/>
                      <a:headEnd type="none" w="med" len="med"/>
                      <a:tailEnd type="none" w="med" len="med"/>
                    </a:lnL>
                    <a:lnR w="9525" cap="flat" cmpd="sng" algn="ctr">
                      <a:solidFill>
                        <a:srgbClr val="58DC0E"/>
                      </a:solidFill>
                      <a:prstDash val="solid"/>
                      <a:round/>
                      <a:headEnd type="none" w="med" len="med"/>
                      <a:tailEnd type="none" w="med" len="med"/>
                    </a:lnR>
                    <a:lnT w="9525" cap="flat" cmpd="sng" algn="ctr">
                      <a:solidFill>
                        <a:srgbClr val="38DB0E"/>
                      </a:solidFill>
                      <a:prstDash val="solid"/>
                      <a:round/>
                      <a:headEnd type="none" w="med" len="med"/>
                      <a:tailEnd type="none" w="med" len="med"/>
                    </a:lnT>
                    <a:lnB w="9525" cap="flat" cmpd="sng" algn="ctr">
                      <a:solidFill>
                        <a:srgbClr val="D8E00E"/>
                      </a:solidFill>
                      <a:prstDash val="solid"/>
                      <a:round/>
                      <a:headEnd type="none" w="med" len="med"/>
                      <a:tailEnd type="none" w="med" len="med"/>
                    </a:lnB>
                    <a:solidFill>
                      <a:srgbClr val="FFFFFF"/>
                    </a:solidFill>
                  </a:tcPr>
                </a:tc>
                <a:tc>
                  <a:txBody>
                    <a:bodyPr/>
                    <a:lstStyle/>
                    <a:p>
                      <a:pPr algn="ctr"/>
                      <a:r>
                        <a:rPr lang="en-US" sz="1400" u="sng">
                          <a:solidFill>
                            <a:srgbClr val="333333"/>
                          </a:solidFill>
                          <a:effectLst/>
                          <a:hlinkClick r:id="rId2" tooltip="View all uranium target yields"/>
                        </a:rPr>
                        <a:t>UCx #2</a:t>
                      </a:r>
                      <a:endParaRPr lang="en-US" sz="1400">
                        <a:effectLst/>
                      </a:endParaRPr>
                    </a:p>
                  </a:txBody>
                  <a:tcPr marL="45720" marR="45720" marT="0" marB="0" anchor="ctr">
                    <a:lnL w="9525" cap="flat" cmpd="sng" algn="ctr">
                      <a:solidFill>
                        <a:srgbClr val="58DC0E"/>
                      </a:solidFill>
                      <a:prstDash val="solid"/>
                      <a:round/>
                      <a:headEnd type="none" w="med" len="med"/>
                      <a:tailEnd type="none" w="med" len="med"/>
                    </a:lnL>
                    <a:lnR w="9525" cap="flat" cmpd="sng" algn="ctr">
                      <a:solidFill>
                        <a:srgbClr val="58DF0E"/>
                      </a:solidFill>
                      <a:prstDash val="solid"/>
                      <a:round/>
                      <a:headEnd type="none" w="med" len="med"/>
                      <a:tailEnd type="none" w="med" len="med"/>
                    </a:lnR>
                    <a:lnT w="9525" cap="flat" cmpd="sng" algn="ctr">
                      <a:solidFill>
                        <a:srgbClr val="58DC0E"/>
                      </a:solidFill>
                      <a:prstDash val="solid"/>
                      <a:round/>
                      <a:headEnd type="none" w="med" len="med"/>
                      <a:tailEnd type="none" w="med" len="med"/>
                    </a:lnT>
                    <a:lnB w="9525" cap="flat" cmpd="sng" algn="ctr">
                      <a:solidFill>
                        <a:srgbClr val="70DF0E"/>
                      </a:solidFill>
                      <a:prstDash val="solid"/>
                      <a:round/>
                      <a:headEnd type="none" w="med" len="med"/>
                      <a:tailEnd type="none" w="med" len="med"/>
                    </a:lnB>
                    <a:solidFill>
                      <a:srgbClr val="FFFFFF"/>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58DF0E"/>
                      </a:solidFill>
                      <a:prstDash val="solid"/>
                      <a:round/>
                      <a:headEnd type="none" w="med" len="med"/>
                      <a:tailEnd type="none" w="med" len="med"/>
                    </a:lnL>
                    <a:lnR w="9525" cap="flat" cmpd="sng" algn="ctr">
                      <a:solidFill>
                        <a:srgbClr val="40E20E"/>
                      </a:solidFill>
                      <a:prstDash val="solid"/>
                      <a:round/>
                      <a:headEnd type="none" w="med" len="med"/>
                      <a:tailEnd type="none" w="med" len="med"/>
                    </a:lnR>
                    <a:lnT w="9525" cap="flat" cmpd="sng" algn="ctr">
                      <a:solidFill>
                        <a:srgbClr val="58DF0E"/>
                      </a:solidFill>
                      <a:prstDash val="solid"/>
                      <a:round/>
                      <a:headEnd type="none" w="med" len="med"/>
                      <a:tailEnd type="none" w="med" len="med"/>
                    </a:lnT>
                    <a:lnB w="9525" cap="flat" cmpd="sng" algn="ctr">
                      <a:solidFill>
                        <a:srgbClr val="70DF0E"/>
                      </a:solidFill>
                      <a:prstDash val="solid"/>
                      <a:round/>
                      <a:headEnd type="none" w="med" len="med"/>
                      <a:tailEnd type="none" w="med" len="med"/>
                    </a:lnB>
                    <a:solidFill>
                      <a:srgbClr val="FFFFFF"/>
                    </a:solidFill>
                  </a:tcPr>
                </a:tc>
                <a:tc>
                  <a:txBody>
                    <a:bodyPr/>
                    <a:lstStyle/>
                    <a:p>
                      <a:pPr algn="ctr"/>
                      <a:endParaRPr lang="en-US" sz="1400">
                        <a:effectLst/>
                      </a:endParaRPr>
                    </a:p>
                  </a:txBody>
                  <a:tcPr marL="45720" marR="45720" marT="0" marB="0" anchor="ctr">
                    <a:lnL w="9525" cap="flat" cmpd="sng" algn="ctr">
                      <a:solidFill>
                        <a:srgbClr val="40E20E"/>
                      </a:solidFill>
                      <a:prstDash val="solid"/>
                      <a:round/>
                      <a:headEnd type="none" w="med" len="med"/>
                      <a:tailEnd type="none" w="med" len="med"/>
                    </a:lnL>
                    <a:lnR w="9525" cap="flat" cmpd="sng" algn="ctr">
                      <a:solidFill>
                        <a:srgbClr val="40E20E"/>
                      </a:solidFill>
                      <a:prstDash val="solid"/>
                      <a:round/>
                      <a:headEnd type="none" w="med" len="med"/>
                      <a:tailEnd type="none" w="med" len="med"/>
                    </a:lnR>
                    <a:lnT w="9525" cap="flat" cmpd="sng" algn="ctr">
                      <a:solidFill>
                        <a:srgbClr val="40E20E"/>
                      </a:solidFill>
                      <a:prstDash val="solid"/>
                      <a:round/>
                      <a:headEnd type="none" w="med" len="med"/>
                      <a:tailEnd type="none" w="med" len="med"/>
                    </a:lnT>
                    <a:lnB w="9525" cap="flat" cmpd="sng" algn="ctr">
                      <a:solidFill>
                        <a:srgbClr val="A0DF0E"/>
                      </a:solidFill>
                      <a:prstDash val="solid"/>
                      <a:round/>
                      <a:headEnd type="none" w="med" len="med"/>
                      <a:tailEnd type="none" w="med" len="med"/>
                    </a:lnB>
                    <a:solidFill>
                      <a:srgbClr val="FFFFFF"/>
                    </a:solidFill>
                  </a:tcPr>
                </a:tc>
                <a:extLst>
                  <a:ext uri="{0D108BD9-81ED-4DB2-BD59-A6C34878D82A}">
                    <a16:rowId xmlns:a16="http://schemas.microsoft.com/office/drawing/2014/main" val="10021"/>
                  </a:ext>
                </a:extLst>
              </a:tr>
              <a:tr h="242559">
                <a:tc>
                  <a:txBody>
                    <a:bodyPr/>
                    <a:lstStyle/>
                    <a:p>
                      <a:pPr algn="ctr"/>
                      <a:r>
                        <a:rPr lang="en-US" sz="1400">
                          <a:effectLst/>
                        </a:rPr>
                        <a:t>2010-12-06</a:t>
                      </a:r>
                    </a:p>
                  </a:txBody>
                  <a:tcPr marL="45720" marR="45720" marT="0" marB="0" anchor="ctr">
                    <a:lnL w="9525" cap="flat" cmpd="sng" algn="ctr">
                      <a:solidFill>
                        <a:srgbClr val="00CB0E"/>
                      </a:solidFill>
                      <a:prstDash val="solid"/>
                      <a:round/>
                      <a:headEnd type="none" w="med" len="med"/>
                      <a:tailEnd type="none" w="med" len="med"/>
                    </a:lnL>
                    <a:lnR w="9525" cap="flat" cmpd="sng" algn="ctr">
                      <a:solidFill>
                        <a:srgbClr val="C8D50E"/>
                      </a:solidFill>
                      <a:prstDash val="solid"/>
                      <a:round/>
                      <a:headEnd type="none" w="med" len="med"/>
                      <a:tailEnd type="none" w="med" len="med"/>
                    </a:lnR>
                    <a:lnT w="9525" cap="flat" cmpd="sng" algn="ctr">
                      <a:solidFill>
                        <a:srgbClr val="00CB0E"/>
                      </a:solidFill>
                      <a:prstDash val="solid"/>
                      <a:round/>
                      <a:headEnd type="none" w="med" len="med"/>
                      <a:tailEnd type="none" w="med" len="med"/>
                    </a:lnT>
                    <a:lnB w="9525" cap="flat" cmpd="sng" algn="ctr">
                      <a:solidFill>
                        <a:srgbClr val="98CF0E"/>
                      </a:solidFill>
                      <a:prstDash val="solid"/>
                      <a:round/>
                      <a:headEnd type="none" w="med" len="med"/>
                      <a:tailEnd type="none" w="med" len="med"/>
                    </a:lnB>
                    <a:solidFill>
                      <a:srgbClr val="E9E9E9"/>
                    </a:solidFill>
                  </a:tcPr>
                </a:tc>
                <a:tc>
                  <a:txBody>
                    <a:bodyPr/>
                    <a:lstStyle/>
                    <a:p>
                      <a:pPr algn="ctr"/>
                      <a:r>
                        <a:rPr lang="en-US" sz="1400">
                          <a:effectLst/>
                        </a:rPr>
                        <a:t>Na29g</a:t>
                      </a:r>
                    </a:p>
                  </a:txBody>
                  <a:tcPr marL="45720" marR="45720" marT="0" marB="0" anchor="ctr">
                    <a:lnL w="9525" cap="flat" cmpd="sng" algn="ctr">
                      <a:solidFill>
                        <a:srgbClr val="C8D50E"/>
                      </a:solidFill>
                      <a:prstDash val="solid"/>
                      <a:round/>
                      <a:headEnd type="none" w="med" len="med"/>
                      <a:tailEnd type="none" w="med" len="med"/>
                    </a:lnL>
                    <a:lnR w="9525" cap="flat" cmpd="sng" algn="ctr">
                      <a:solidFill>
                        <a:srgbClr val="08DB0E"/>
                      </a:solidFill>
                      <a:prstDash val="solid"/>
                      <a:round/>
                      <a:headEnd type="none" w="med" len="med"/>
                      <a:tailEnd type="none" w="med" len="med"/>
                    </a:lnR>
                    <a:lnT w="9525" cap="flat" cmpd="sng" algn="ctr">
                      <a:solidFill>
                        <a:srgbClr val="C8D50E"/>
                      </a:solidFill>
                      <a:prstDash val="solid"/>
                      <a:round/>
                      <a:headEnd type="none" w="med" len="med"/>
                      <a:tailEnd type="none" w="med" len="med"/>
                    </a:lnT>
                    <a:lnB w="9525" cap="flat" cmpd="sng" algn="ctr">
                      <a:solidFill>
                        <a:srgbClr val="70DF0E"/>
                      </a:solidFill>
                      <a:prstDash val="solid"/>
                      <a:round/>
                      <a:headEnd type="none" w="med" len="med"/>
                      <a:tailEnd type="none" w="med" len="med"/>
                    </a:lnB>
                    <a:solidFill>
                      <a:srgbClr val="E9E9E9"/>
                    </a:solidFill>
                  </a:tcPr>
                </a:tc>
                <a:tc>
                  <a:txBody>
                    <a:bodyPr/>
                    <a:lstStyle/>
                    <a:p>
                      <a:pPr algn="ctr"/>
                      <a:r>
                        <a:rPr lang="en-US" sz="1400">
                          <a:effectLst/>
                        </a:rPr>
                        <a:t>29.00</a:t>
                      </a:r>
                    </a:p>
                  </a:txBody>
                  <a:tcPr marL="45720" marR="45720" marT="0" marB="0" anchor="ctr">
                    <a:lnL w="9525" cap="flat" cmpd="sng" algn="ctr">
                      <a:solidFill>
                        <a:srgbClr val="08DB0E"/>
                      </a:solidFill>
                      <a:prstDash val="solid"/>
                      <a:round/>
                      <a:headEnd type="none" w="med" len="med"/>
                      <a:tailEnd type="none" w="med" len="med"/>
                    </a:lnL>
                    <a:lnR w="9525" cap="flat" cmpd="sng" algn="ctr">
                      <a:solidFill>
                        <a:srgbClr val="58DF0E"/>
                      </a:solidFill>
                      <a:prstDash val="solid"/>
                      <a:round/>
                      <a:headEnd type="none" w="med" len="med"/>
                      <a:tailEnd type="none" w="med" len="med"/>
                    </a:lnR>
                    <a:lnT w="9525" cap="flat" cmpd="sng" algn="ctr">
                      <a:solidFill>
                        <a:srgbClr val="08DB0E"/>
                      </a:solidFill>
                      <a:prstDash val="solid"/>
                      <a:round/>
                      <a:headEnd type="none" w="med" len="med"/>
                      <a:tailEnd type="none" w="med" len="med"/>
                    </a:lnT>
                    <a:lnB w="9525" cap="flat" cmpd="sng" algn="ctr">
                      <a:solidFill>
                        <a:srgbClr val="D8E00E"/>
                      </a:solidFill>
                      <a:prstDash val="solid"/>
                      <a:round/>
                      <a:headEnd type="none" w="med" len="med"/>
                      <a:tailEnd type="none" w="med" len="med"/>
                    </a:lnB>
                    <a:solidFill>
                      <a:srgbClr val="E9E9E9"/>
                    </a:solidFill>
                  </a:tcPr>
                </a:tc>
                <a:tc>
                  <a:txBody>
                    <a:bodyPr/>
                    <a:lstStyle/>
                    <a:p>
                      <a:pPr algn="ctr"/>
                      <a:r>
                        <a:rPr lang="en-US" sz="1400">
                          <a:effectLst/>
                        </a:rPr>
                        <a:t>44.1 ms</a:t>
                      </a:r>
                    </a:p>
                  </a:txBody>
                  <a:tcPr marL="45720" marR="45720" marT="0" marB="0" anchor="ctr">
                    <a:lnL w="9525" cap="flat" cmpd="sng" algn="ctr">
                      <a:solidFill>
                        <a:srgbClr val="58DF0E"/>
                      </a:solidFill>
                      <a:prstDash val="solid"/>
                      <a:round/>
                      <a:headEnd type="none" w="med" len="med"/>
                      <a:tailEnd type="none" w="med" len="med"/>
                    </a:lnL>
                    <a:lnR w="9525" cap="flat" cmpd="sng" algn="ctr">
                      <a:solidFill>
                        <a:srgbClr val="48E00E"/>
                      </a:solidFill>
                      <a:prstDash val="solid"/>
                      <a:round/>
                      <a:headEnd type="none" w="med" len="med"/>
                      <a:tailEnd type="none" w="med" len="med"/>
                    </a:lnR>
                    <a:lnT w="9525" cap="flat" cmpd="sng" algn="ctr">
                      <a:solidFill>
                        <a:srgbClr val="58DF0E"/>
                      </a:solidFill>
                      <a:prstDash val="solid"/>
                      <a:round/>
                      <a:headEnd type="none" w="med" len="med"/>
                      <a:tailEnd type="none" w="med" len="med"/>
                    </a:lnT>
                    <a:lnB w="9525" cap="flat" cmpd="sng" algn="ctr">
                      <a:solidFill>
                        <a:srgbClr val="10E50E"/>
                      </a:solidFill>
                      <a:prstDash val="solid"/>
                      <a:round/>
                      <a:headEnd type="none" w="med" len="med"/>
                      <a:tailEnd type="none" w="med" len="med"/>
                    </a:lnB>
                    <a:solidFill>
                      <a:srgbClr val="E9E9E9"/>
                    </a:solidFill>
                  </a:tcPr>
                </a:tc>
                <a:tc>
                  <a:txBody>
                    <a:bodyPr/>
                    <a:lstStyle/>
                    <a:p>
                      <a:pPr algn="ctr"/>
                      <a:r>
                        <a:rPr lang="en-US" sz="1400">
                          <a:effectLst/>
                        </a:rPr>
                        <a:t>2.60E3</a:t>
                      </a:r>
                    </a:p>
                  </a:txBody>
                  <a:tcPr marL="45720" marR="45720" marT="0" marB="0" anchor="ctr">
                    <a:lnL w="9525" cap="flat" cmpd="sng" algn="ctr">
                      <a:solidFill>
                        <a:srgbClr val="48E00E"/>
                      </a:solidFill>
                      <a:prstDash val="solid"/>
                      <a:round/>
                      <a:headEnd type="none" w="med" len="med"/>
                      <a:tailEnd type="none" w="med" len="med"/>
                    </a:lnL>
                    <a:lnR w="9525" cap="flat" cmpd="sng" algn="ctr">
                      <a:solidFill>
                        <a:srgbClr val="D8E00E"/>
                      </a:solidFill>
                      <a:prstDash val="solid"/>
                      <a:round/>
                      <a:headEnd type="none" w="med" len="med"/>
                      <a:tailEnd type="none" w="med" len="med"/>
                    </a:lnR>
                    <a:lnT w="9525" cap="flat" cmpd="sng" algn="ctr">
                      <a:solidFill>
                        <a:srgbClr val="48E00E"/>
                      </a:solidFill>
                      <a:prstDash val="solid"/>
                      <a:round/>
                      <a:headEnd type="none" w="med" len="med"/>
                      <a:tailEnd type="none" w="med" len="med"/>
                    </a:lnT>
                    <a:lnB w="9525" cap="flat" cmpd="sng" algn="ctr">
                      <a:solidFill>
                        <a:srgbClr val="B8E20E"/>
                      </a:solidFill>
                      <a:prstDash val="solid"/>
                      <a:round/>
                      <a:headEnd type="none" w="med" len="med"/>
                      <a:tailEnd type="none" w="med" len="med"/>
                    </a:lnB>
                    <a:solidFill>
                      <a:srgbClr val="E9E9E9"/>
                    </a:solidFill>
                  </a:tcPr>
                </a:tc>
                <a:tc>
                  <a:txBody>
                    <a:bodyPr/>
                    <a:lstStyle/>
                    <a:p>
                      <a:pPr algn="ctr"/>
                      <a:r>
                        <a:rPr lang="en-US" sz="1400">
                          <a:effectLst/>
                        </a:rPr>
                        <a:t>1.9</a:t>
                      </a:r>
                    </a:p>
                  </a:txBody>
                  <a:tcPr marL="45720" marR="45720" marT="0" marB="0" anchor="ctr">
                    <a:lnL w="9525" cap="flat" cmpd="sng" algn="ctr">
                      <a:solidFill>
                        <a:srgbClr val="D8E00E"/>
                      </a:solidFill>
                      <a:prstDash val="solid"/>
                      <a:round/>
                      <a:headEnd type="none" w="med" len="med"/>
                      <a:tailEnd type="none" w="med" len="med"/>
                    </a:lnL>
                    <a:lnR w="9525" cap="flat" cmpd="sng" algn="ctr">
                      <a:solidFill>
                        <a:srgbClr val="70DF0E"/>
                      </a:solidFill>
                      <a:prstDash val="solid"/>
                      <a:round/>
                      <a:headEnd type="none" w="med" len="med"/>
                      <a:tailEnd type="none" w="med" len="med"/>
                    </a:lnR>
                    <a:lnT w="9525" cap="flat" cmpd="sng" algn="ctr">
                      <a:solidFill>
                        <a:srgbClr val="D8E00E"/>
                      </a:solidFill>
                      <a:prstDash val="solid"/>
                      <a:round/>
                      <a:headEnd type="none" w="med" len="med"/>
                      <a:tailEnd type="none" w="med" len="med"/>
                    </a:lnT>
                    <a:lnB w="9525" cap="flat" cmpd="sng" algn="ctr">
                      <a:solidFill>
                        <a:srgbClr val="B8E20E"/>
                      </a:solidFill>
                      <a:prstDash val="solid"/>
                      <a:round/>
                      <a:headEnd type="none" w="med" len="med"/>
                      <a:tailEnd type="none" w="med" len="med"/>
                    </a:lnB>
                    <a:solidFill>
                      <a:srgbClr val="E9E9E9"/>
                    </a:solidFill>
                  </a:tcPr>
                </a:tc>
                <a:tc>
                  <a:txBody>
                    <a:bodyPr/>
                    <a:lstStyle/>
                    <a:p>
                      <a:pPr algn="ctr"/>
                      <a:r>
                        <a:rPr lang="en-US" sz="1400" u="sng">
                          <a:solidFill>
                            <a:srgbClr val="333333"/>
                          </a:solidFill>
                          <a:effectLst/>
                          <a:hlinkClick r:id="rId2" tooltip="View all uranium target yields"/>
                        </a:rPr>
                        <a:t>UCx #1</a:t>
                      </a:r>
                      <a:endParaRPr lang="en-US" sz="1400">
                        <a:effectLst/>
                      </a:endParaRPr>
                    </a:p>
                  </a:txBody>
                  <a:tcPr marL="45720" marR="45720" marT="0" marB="0" anchor="ctr">
                    <a:lnL w="9525" cap="flat" cmpd="sng" algn="ctr">
                      <a:solidFill>
                        <a:srgbClr val="70DF0E"/>
                      </a:solidFill>
                      <a:prstDash val="solid"/>
                      <a:round/>
                      <a:headEnd type="none" w="med" len="med"/>
                      <a:tailEnd type="none" w="med" len="med"/>
                    </a:lnL>
                    <a:lnR w="9525" cap="flat" cmpd="sng" algn="ctr">
                      <a:solidFill>
                        <a:srgbClr val="70DF0E"/>
                      </a:solidFill>
                      <a:prstDash val="solid"/>
                      <a:round/>
                      <a:headEnd type="none" w="med" len="med"/>
                      <a:tailEnd type="none" w="med" len="med"/>
                    </a:lnR>
                    <a:lnT w="9525" cap="flat" cmpd="sng" algn="ctr">
                      <a:solidFill>
                        <a:srgbClr val="70DF0E"/>
                      </a:solidFill>
                      <a:prstDash val="solid"/>
                      <a:round/>
                      <a:headEnd type="none" w="med" len="med"/>
                      <a:tailEnd type="none" w="med" len="med"/>
                    </a:lnT>
                    <a:lnB w="9525" cap="flat" cmpd="sng" algn="ctr">
                      <a:solidFill>
                        <a:srgbClr val="18E30E"/>
                      </a:solidFill>
                      <a:prstDash val="solid"/>
                      <a:round/>
                      <a:headEnd type="none" w="med" len="med"/>
                      <a:tailEnd type="none" w="med" len="med"/>
                    </a:lnB>
                    <a:solidFill>
                      <a:srgbClr val="E9E9E9"/>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70DF0E"/>
                      </a:solidFill>
                      <a:prstDash val="solid"/>
                      <a:round/>
                      <a:headEnd type="none" w="med" len="med"/>
                      <a:tailEnd type="none" w="med" len="med"/>
                    </a:lnL>
                    <a:lnR w="9525" cap="flat" cmpd="sng" algn="ctr">
                      <a:solidFill>
                        <a:srgbClr val="A0DF0E"/>
                      </a:solidFill>
                      <a:prstDash val="solid"/>
                      <a:round/>
                      <a:headEnd type="none" w="med" len="med"/>
                      <a:tailEnd type="none" w="med" len="med"/>
                    </a:lnR>
                    <a:lnT w="9525" cap="flat" cmpd="sng" algn="ctr">
                      <a:solidFill>
                        <a:srgbClr val="70DF0E"/>
                      </a:solidFill>
                      <a:prstDash val="solid"/>
                      <a:round/>
                      <a:headEnd type="none" w="med" len="med"/>
                      <a:tailEnd type="none" w="med" len="med"/>
                    </a:lnT>
                    <a:lnB w="9525" cap="flat" cmpd="sng" algn="ctr">
                      <a:solidFill>
                        <a:srgbClr val="18E30E"/>
                      </a:solidFill>
                      <a:prstDash val="solid"/>
                      <a:round/>
                      <a:headEnd type="none" w="med" len="med"/>
                      <a:tailEnd type="none" w="med" len="med"/>
                    </a:lnB>
                    <a:solidFill>
                      <a:srgbClr val="E9E9E9"/>
                    </a:solidFill>
                  </a:tcPr>
                </a:tc>
                <a:tc>
                  <a:txBody>
                    <a:bodyPr/>
                    <a:lstStyle/>
                    <a:p>
                      <a:pPr algn="ctr"/>
                      <a:endParaRPr lang="en-US" sz="1400">
                        <a:effectLst/>
                      </a:endParaRPr>
                    </a:p>
                  </a:txBody>
                  <a:tcPr marL="45720" marR="45720" marT="0" marB="0" anchor="ctr">
                    <a:lnL w="9525" cap="flat" cmpd="sng" algn="ctr">
                      <a:solidFill>
                        <a:srgbClr val="A0DF0E"/>
                      </a:solidFill>
                      <a:prstDash val="solid"/>
                      <a:round/>
                      <a:headEnd type="none" w="med" len="med"/>
                      <a:tailEnd type="none" w="med" len="med"/>
                    </a:lnL>
                    <a:lnR w="9525" cap="flat" cmpd="sng" algn="ctr">
                      <a:solidFill>
                        <a:srgbClr val="A0DF0E"/>
                      </a:solidFill>
                      <a:prstDash val="solid"/>
                      <a:round/>
                      <a:headEnd type="none" w="med" len="med"/>
                      <a:tailEnd type="none" w="med" len="med"/>
                    </a:lnR>
                    <a:lnT w="9525" cap="flat" cmpd="sng" algn="ctr">
                      <a:solidFill>
                        <a:srgbClr val="A0DF0E"/>
                      </a:solidFill>
                      <a:prstDash val="solid"/>
                      <a:round/>
                      <a:headEnd type="none" w="med" len="med"/>
                      <a:tailEnd type="none" w="med" len="med"/>
                    </a:lnT>
                    <a:lnB w="9525" cap="flat" cmpd="sng" algn="ctr">
                      <a:solidFill>
                        <a:srgbClr val="00E30E"/>
                      </a:solidFill>
                      <a:prstDash val="solid"/>
                      <a:round/>
                      <a:headEnd type="none" w="med" len="med"/>
                      <a:tailEnd type="none" w="med" len="med"/>
                    </a:lnB>
                    <a:solidFill>
                      <a:srgbClr val="E9E9E9"/>
                    </a:solidFill>
                  </a:tcPr>
                </a:tc>
                <a:extLst>
                  <a:ext uri="{0D108BD9-81ED-4DB2-BD59-A6C34878D82A}">
                    <a16:rowId xmlns:a16="http://schemas.microsoft.com/office/drawing/2014/main" val="10022"/>
                  </a:ext>
                </a:extLst>
              </a:tr>
              <a:tr h="242559">
                <a:tc>
                  <a:txBody>
                    <a:bodyPr/>
                    <a:lstStyle/>
                    <a:p>
                      <a:pPr algn="ctr"/>
                      <a:r>
                        <a:rPr lang="en-US" sz="1400">
                          <a:effectLst/>
                        </a:rPr>
                        <a:t>2010-11-06</a:t>
                      </a:r>
                    </a:p>
                  </a:txBody>
                  <a:tcPr marL="45720" marR="45720" marT="0" marB="0" anchor="ctr">
                    <a:lnL w="9525" cap="flat" cmpd="sng" algn="ctr">
                      <a:solidFill>
                        <a:srgbClr val="98CF0E"/>
                      </a:solidFill>
                      <a:prstDash val="solid"/>
                      <a:round/>
                      <a:headEnd type="none" w="med" len="med"/>
                      <a:tailEnd type="none" w="med" len="med"/>
                    </a:lnL>
                    <a:lnR w="9525" cap="flat" cmpd="sng" algn="ctr">
                      <a:solidFill>
                        <a:srgbClr val="70DF0E"/>
                      </a:solidFill>
                      <a:prstDash val="solid"/>
                      <a:round/>
                      <a:headEnd type="none" w="med" len="med"/>
                      <a:tailEnd type="none" w="med" len="med"/>
                    </a:lnR>
                    <a:lnT w="9525" cap="flat" cmpd="sng" algn="ctr">
                      <a:solidFill>
                        <a:srgbClr val="98CF0E"/>
                      </a:solidFill>
                      <a:prstDash val="solid"/>
                      <a:round/>
                      <a:headEnd type="none" w="med" len="med"/>
                      <a:tailEnd type="none" w="med" len="med"/>
                    </a:lnT>
                    <a:lnB w="9525" cap="flat" cmpd="sng" algn="ctr">
                      <a:solidFill>
                        <a:srgbClr val="40DC0E"/>
                      </a:solidFill>
                      <a:prstDash val="solid"/>
                      <a:round/>
                      <a:headEnd type="none" w="med" len="med"/>
                      <a:tailEnd type="none" w="med" len="med"/>
                    </a:lnB>
                    <a:solidFill>
                      <a:srgbClr val="FFFFFF"/>
                    </a:solidFill>
                  </a:tcPr>
                </a:tc>
                <a:tc>
                  <a:txBody>
                    <a:bodyPr/>
                    <a:lstStyle/>
                    <a:p>
                      <a:pPr algn="ctr"/>
                      <a:r>
                        <a:rPr lang="en-US" sz="1400">
                          <a:effectLst/>
                        </a:rPr>
                        <a:t>Na29g</a:t>
                      </a:r>
                    </a:p>
                  </a:txBody>
                  <a:tcPr marL="45720" marR="45720" marT="0" marB="0" anchor="ctr">
                    <a:lnL w="9525" cap="flat" cmpd="sng" algn="ctr">
                      <a:solidFill>
                        <a:srgbClr val="70DF0E"/>
                      </a:solidFill>
                      <a:prstDash val="solid"/>
                      <a:round/>
                      <a:headEnd type="none" w="med" len="med"/>
                      <a:tailEnd type="none" w="med" len="med"/>
                    </a:lnL>
                    <a:lnR w="9525" cap="flat" cmpd="sng" algn="ctr">
                      <a:solidFill>
                        <a:srgbClr val="D8E00E"/>
                      </a:solidFill>
                      <a:prstDash val="solid"/>
                      <a:round/>
                      <a:headEnd type="none" w="med" len="med"/>
                      <a:tailEnd type="none" w="med" len="med"/>
                    </a:lnR>
                    <a:lnT w="9525" cap="flat" cmpd="sng" algn="ctr">
                      <a:solidFill>
                        <a:srgbClr val="70DF0E"/>
                      </a:solidFill>
                      <a:prstDash val="solid"/>
                      <a:round/>
                      <a:headEnd type="none" w="med" len="med"/>
                      <a:tailEnd type="none" w="med" len="med"/>
                    </a:lnT>
                    <a:lnB w="9525" cap="flat" cmpd="sng" algn="ctr">
                      <a:solidFill>
                        <a:srgbClr val="00E30E"/>
                      </a:solidFill>
                      <a:prstDash val="solid"/>
                      <a:round/>
                      <a:headEnd type="none" w="med" len="med"/>
                      <a:tailEnd type="none" w="med" len="med"/>
                    </a:lnB>
                    <a:solidFill>
                      <a:srgbClr val="FFFFFF"/>
                    </a:solidFill>
                  </a:tcPr>
                </a:tc>
                <a:tc>
                  <a:txBody>
                    <a:bodyPr/>
                    <a:lstStyle/>
                    <a:p>
                      <a:pPr algn="ctr"/>
                      <a:r>
                        <a:rPr lang="en-US" sz="1400">
                          <a:effectLst/>
                        </a:rPr>
                        <a:t>29.00</a:t>
                      </a:r>
                    </a:p>
                  </a:txBody>
                  <a:tcPr marL="45720" marR="45720" marT="0" marB="0" anchor="ctr">
                    <a:lnL w="9525" cap="flat" cmpd="sng" algn="ctr">
                      <a:solidFill>
                        <a:srgbClr val="D8E00E"/>
                      </a:solidFill>
                      <a:prstDash val="solid"/>
                      <a:round/>
                      <a:headEnd type="none" w="med" len="med"/>
                      <a:tailEnd type="none" w="med" len="med"/>
                    </a:lnL>
                    <a:lnR w="9525" cap="flat" cmpd="sng" algn="ctr">
                      <a:solidFill>
                        <a:srgbClr val="10E50E"/>
                      </a:solidFill>
                      <a:prstDash val="solid"/>
                      <a:round/>
                      <a:headEnd type="none" w="med" len="med"/>
                      <a:tailEnd type="none" w="med" len="med"/>
                    </a:lnR>
                    <a:lnT w="9525" cap="flat" cmpd="sng" algn="ctr">
                      <a:solidFill>
                        <a:srgbClr val="D8E00E"/>
                      </a:solidFill>
                      <a:prstDash val="solid"/>
                      <a:round/>
                      <a:headEnd type="none" w="med" len="med"/>
                      <a:tailEnd type="none" w="med" len="med"/>
                    </a:lnT>
                    <a:lnB w="9525" cap="flat" cmpd="sng" algn="ctr">
                      <a:solidFill>
                        <a:srgbClr val="60E30E"/>
                      </a:solidFill>
                      <a:prstDash val="solid"/>
                      <a:round/>
                      <a:headEnd type="none" w="med" len="med"/>
                      <a:tailEnd type="none" w="med" len="med"/>
                    </a:lnB>
                    <a:solidFill>
                      <a:srgbClr val="FFFFFF"/>
                    </a:solidFill>
                  </a:tcPr>
                </a:tc>
                <a:tc>
                  <a:txBody>
                    <a:bodyPr/>
                    <a:lstStyle/>
                    <a:p>
                      <a:pPr algn="ctr"/>
                      <a:r>
                        <a:rPr lang="en-US" sz="1400">
                          <a:effectLst/>
                        </a:rPr>
                        <a:t>44.1 ms</a:t>
                      </a:r>
                    </a:p>
                  </a:txBody>
                  <a:tcPr marL="45720" marR="45720" marT="0" marB="0" anchor="ctr">
                    <a:lnL w="9525" cap="flat" cmpd="sng" algn="ctr">
                      <a:solidFill>
                        <a:srgbClr val="10E50E"/>
                      </a:solidFill>
                      <a:prstDash val="solid"/>
                      <a:round/>
                      <a:headEnd type="none" w="med" len="med"/>
                      <a:tailEnd type="none" w="med" len="med"/>
                    </a:lnL>
                    <a:lnR w="9525" cap="flat" cmpd="sng" algn="ctr">
                      <a:solidFill>
                        <a:srgbClr val="B8E20E"/>
                      </a:solidFill>
                      <a:prstDash val="solid"/>
                      <a:round/>
                      <a:headEnd type="none" w="med" len="med"/>
                      <a:tailEnd type="none" w="med" len="med"/>
                    </a:lnR>
                    <a:lnT w="9525" cap="flat" cmpd="sng" algn="ctr">
                      <a:solidFill>
                        <a:srgbClr val="10E50E"/>
                      </a:solidFill>
                      <a:prstDash val="solid"/>
                      <a:round/>
                      <a:headEnd type="none" w="med" len="med"/>
                      <a:tailEnd type="none" w="med" len="med"/>
                    </a:lnT>
                    <a:lnB w="9525" cap="flat" cmpd="sng" algn="ctr">
                      <a:solidFill>
                        <a:srgbClr val="78E30E"/>
                      </a:solidFill>
                      <a:prstDash val="solid"/>
                      <a:round/>
                      <a:headEnd type="none" w="med" len="med"/>
                      <a:tailEnd type="none" w="med" len="med"/>
                    </a:lnB>
                    <a:solidFill>
                      <a:srgbClr val="FFFFFF"/>
                    </a:solidFill>
                  </a:tcPr>
                </a:tc>
                <a:tc>
                  <a:txBody>
                    <a:bodyPr/>
                    <a:lstStyle/>
                    <a:p>
                      <a:pPr algn="ctr"/>
                      <a:r>
                        <a:rPr lang="en-US" sz="1400">
                          <a:effectLst/>
                        </a:rPr>
                        <a:t>1.20E3</a:t>
                      </a:r>
                    </a:p>
                  </a:txBody>
                  <a:tcPr marL="45720" marR="45720" marT="0" marB="0" anchor="ctr">
                    <a:lnL w="9525" cap="flat" cmpd="sng" algn="ctr">
                      <a:solidFill>
                        <a:srgbClr val="B8E20E"/>
                      </a:solidFill>
                      <a:prstDash val="solid"/>
                      <a:round/>
                      <a:headEnd type="none" w="med" len="med"/>
                      <a:tailEnd type="none" w="med" len="med"/>
                    </a:lnL>
                    <a:lnR w="9525" cap="flat" cmpd="sng" algn="ctr">
                      <a:solidFill>
                        <a:srgbClr val="B8E20E"/>
                      </a:solidFill>
                      <a:prstDash val="solid"/>
                      <a:round/>
                      <a:headEnd type="none" w="med" len="med"/>
                      <a:tailEnd type="none" w="med" len="med"/>
                    </a:lnR>
                    <a:lnT w="9525" cap="flat" cmpd="sng" algn="ctr">
                      <a:solidFill>
                        <a:srgbClr val="B8E20E"/>
                      </a:solidFill>
                      <a:prstDash val="solid"/>
                      <a:round/>
                      <a:headEnd type="none" w="med" len="med"/>
                      <a:tailEnd type="none" w="med" len="med"/>
                    </a:lnT>
                    <a:lnB w="9525" cap="flat" cmpd="sng" algn="ctr">
                      <a:solidFill>
                        <a:srgbClr val="F8E70E"/>
                      </a:solidFill>
                      <a:prstDash val="solid"/>
                      <a:round/>
                      <a:headEnd type="none" w="med" len="med"/>
                      <a:tailEnd type="none" w="med" len="med"/>
                    </a:lnB>
                    <a:solidFill>
                      <a:srgbClr val="FFFFFF"/>
                    </a:solidFill>
                  </a:tcPr>
                </a:tc>
                <a:tc>
                  <a:txBody>
                    <a:bodyPr/>
                    <a:lstStyle/>
                    <a:p>
                      <a:pPr algn="ctr"/>
                      <a:r>
                        <a:rPr lang="en-US" sz="1400">
                          <a:effectLst/>
                        </a:rPr>
                        <a:t>98</a:t>
                      </a:r>
                    </a:p>
                  </a:txBody>
                  <a:tcPr marL="45720" marR="45720" marT="0" marB="0" anchor="ctr">
                    <a:lnL w="9525" cap="flat" cmpd="sng" algn="ctr">
                      <a:solidFill>
                        <a:srgbClr val="B8E20E"/>
                      </a:solidFill>
                      <a:prstDash val="solid"/>
                      <a:round/>
                      <a:headEnd type="none" w="med" len="med"/>
                      <a:tailEnd type="none" w="med" len="med"/>
                    </a:lnL>
                    <a:lnR w="9525" cap="flat" cmpd="sng" algn="ctr">
                      <a:solidFill>
                        <a:srgbClr val="18E30E"/>
                      </a:solidFill>
                      <a:prstDash val="solid"/>
                      <a:round/>
                      <a:headEnd type="none" w="med" len="med"/>
                      <a:tailEnd type="none" w="med" len="med"/>
                    </a:lnR>
                    <a:lnT w="9525" cap="flat" cmpd="sng" algn="ctr">
                      <a:solidFill>
                        <a:srgbClr val="B8E20E"/>
                      </a:solidFill>
                      <a:prstDash val="solid"/>
                      <a:round/>
                      <a:headEnd type="none" w="med" len="med"/>
                      <a:tailEnd type="none" w="med" len="med"/>
                    </a:lnT>
                    <a:lnB w="9525" cap="flat" cmpd="sng" algn="ctr">
                      <a:solidFill>
                        <a:srgbClr val="68E70E"/>
                      </a:solidFill>
                      <a:prstDash val="solid"/>
                      <a:round/>
                      <a:headEnd type="none" w="med" len="med"/>
                      <a:tailEnd type="none" w="med" len="med"/>
                    </a:lnB>
                    <a:solidFill>
                      <a:srgbClr val="FFFFFF"/>
                    </a:solidFill>
                  </a:tcPr>
                </a:tc>
                <a:tc>
                  <a:txBody>
                    <a:bodyPr/>
                    <a:lstStyle/>
                    <a:p>
                      <a:pPr algn="ctr"/>
                      <a:r>
                        <a:rPr lang="en-US" sz="1400" u="sng">
                          <a:solidFill>
                            <a:srgbClr val="333333"/>
                          </a:solidFill>
                          <a:effectLst/>
                          <a:hlinkClick r:id="rId6" tooltip="View all niobium target yields"/>
                        </a:rPr>
                        <a:t>Nb #5 HP</a:t>
                      </a:r>
                      <a:endParaRPr lang="en-US" sz="1400">
                        <a:effectLst/>
                      </a:endParaRPr>
                    </a:p>
                  </a:txBody>
                  <a:tcPr marL="45720" marR="45720" marT="0" marB="0" anchor="ctr">
                    <a:lnL w="9525" cap="flat" cmpd="sng" algn="ctr">
                      <a:solidFill>
                        <a:srgbClr val="18E30E"/>
                      </a:solidFill>
                      <a:prstDash val="solid"/>
                      <a:round/>
                      <a:headEnd type="none" w="med" len="med"/>
                      <a:tailEnd type="none" w="med" len="med"/>
                    </a:lnL>
                    <a:lnR w="9525" cap="flat" cmpd="sng" algn="ctr">
                      <a:solidFill>
                        <a:srgbClr val="18E30E"/>
                      </a:solidFill>
                      <a:prstDash val="solid"/>
                      <a:round/>
                      <a:headEnd type="none" w="med" len="med"/>
                      <a:tailEnd type="none" w="med" len="med"/>
                    </a:lnR>
                    <a:lnT w="9525" cap="flat" cmpd="sng" algn="ctr">
                      <a:solidFill>
                        <a:srgbClr val="18E30E"/>
                      </a:solidFill>
                      <a:prstDash val="solid"/>
                      <a:round/>
                      <a:headEnd type="none" w="med" len="med"/>
                      <a:tailEnd type="none" w="med" len="med"/>
                    </a:lnT>
                    <a:lnB w="9525" cap="flat" cmpd="sng" algn="ctr">
                      <a:solidFill>
                        <a:srgbClr val="00E60E"/>
                      </a:solidFill>
                      <a:prstDash val="solid"/>
                      <a:round/>
                      <a:headEnd type="none" w="med" len="med"/>
                      <a:tailEnd type="none" w="med" len="med"/>
                    </a:lnB>
                    <a:solidFill>
                      <a:srgbClr val="FFFFFF"/>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18E30E"/>
                      </a:solidFill>
                      <a:prstDash val="solid"/>
                      <a:round/>
                      <a:headEnd type="none" w="med" len="med"/>
                      <a:tailEnd type="none" w="med" len="med"/>
                    </a:lnL>
                    <a:lnR w="9525" cap="flat" cmpd="sng" algn="ctr">
                      <a:solidFill>
                        <a:srgbClr val="00E30E"/>
                      </a:solidFill>
                      <a:prstDash val="solid"/>
                      <a:round/>
                      <a:headEnd type="none" w="med" len="med"/>
                      <a:tailEnd type="none" w="med" len="med"/>
                    </a:lnR>
                    <a:lnT w="9525" cap="flat" cmpd="sng" algn="ctr">
                      <a:solidFill>
                        <a:srgbClr val="18E30E"/>
                      </a:solidFill>
                      <a:prstDash val="solid"/>
                      <a:round/>
                      <a:headEnd type="none" w="med" len="med"/>
                      <a:tailEnd type="none" w="med" len="med"/>
                    </a:lnT>
                    <a:lnB w="9525" cap="flat" cmpd="sng" algn="ctr">
                      <a:solidFill>
                        <a:srgbClr val="C0E90E"/>
                      </a:solidFill>
                      <a:prstDash val="solid"/>
                      <a:round/>
                      <a:headEnd type="none" w="med" len="med"/>
                      <a:tailEnd type="none" w="med" len="med"/>
                    </a:lnB>
                    <a:solidFill>
                      <a:srgbClr val="FFFFFF"/>
                    </a:solidFill>
                  </a:tcPr>
                </a:tc>
                <a:tc>
                  <a:txBody>
                    <a:bodyPr/>
                    <a:lstStyle/>
                    <a:p>
                      <a:pPr algn="ctr"/>
                      <a:endParaRPr lang="en-US" sz="1400">
                        <a:effectLst/>
                      </a:endParaRPr>
                    </a:p>
                  </a:txBody>
                  <a:tcPr marL="45720" marR="45720" marT="0" marB="0" anchor="ctr">
                    <a:lnL w="9525" cap="flat" cmpd="sng" algn="ctr">
                      <a:solidFill>
                        <a:srgbClr val="00E30E"/>
                      </a:solidFill>
                      <a:prstDash val="solid"/>
                      <a:round/>
                      <a:headEnd type="none" w="med" len="med"/>
                      <a:tailEnd type="none" w="med" len="med"/>
                    </a:lnL>
                    <a:lnR w="9525" cap="flat" cmpd="sng" algn="ctr">
                      <a:solidFill>
                        <a:srgbClr val="00E30E"/>
                      </a:solidFill>
                      <a:prstDash val="solid"/>
                      <a:round/>
                      <a:headEnd type="none" w="med" len="med"/>
                      <a:tailEnd type="none" w="med" len="med"/>
                    </a:lnR>
                    <a:lnT w="9525" cap="flat" cmpd="sng" algn="ctr">
                      <a:solidFill>
                        <a:srgbClr val="00E30E"/>
                      </a:solidFill>
                      <a:prstDash val="solid"/>
                      <a:round/>
                      <a:headEnd type="none" w="med" len="med"/>
                      <a:tailEnd type="none" w="med" len="med"/>
                    </a:lnT>
                    <a:lnB w="9525" cap="flat" cmpd="sng" algn="ctr">
                      <a:solidFill>
                        <a:srgbClr val="90E90E"/>
                      </a:solidFill>
                      <a:prstDash val="solid"/>
                      <a:round/>
                      <a:headEnd type="none" w="med" len="med"/>
                      <a:tailEnd type="none" w="med" len="med"/>
                    </a:lnB>
                    <a:solidFill>
                      <a:srgbClr val="FFFFFF"/>
                    </a:solidFill>
                  </a:tcPr>
                </a:tc>
                <a:extLst>
                  <a:ext uri="{0D108BD9-81ED-4DB2-BD59-A6C34878D82A}">
                    <a16:rowId xmlns:a16="http://schemas.microsoft.com/office/drawing/2014/main" val="10023"/>
                  </a:ext>
                </a:extLst>
              </a:tr>
              <a:tr h="242559">
                <a:tc>
                  <a:txBody>
                    <a:bodyPr/>
                    <a:lstStyle/>
                    <a:p>
                      <a:pPr algn="ctr"/>
                      <a:r>
                        <a:rPr lang="en-US" sz="1400">
                          <a:effectLst/>
                        </a:rPr>
                        <a:t>2009-04-02</a:t>
                      </a:r>
                    </a:p>
                  </a:txBody>
                  <a:tcPr marL="45720" marR="45720" marT="0" marB="0" anchor="ctr">
                    <a:lnL w="9525" cap="flat" cmpd="sng" algn="ctr">
                      <a:solidFill>
                        <a:srgbClr val="40DC0E"/>
                      </a:solidFill>
                      <a:prstDash val="solid"/>
                      <a:round/>
                      <a:headEnd type="none" w="med" len="med"/>
                      <a:tailEnd type="none" w="med" len="med"/>
                    </a:lnL>
                    <a:lnR w="9525" cap="flat" cmpd="sng" algn="ctr">
                      <a:solidFill>
                        <a:srgbClr val="00E30E"/>
                      </a:solidFill>
                      <a:prstDash val="solid"/>
                      <a:round/>
                      <a:headEnd type="none" w="med" len="med"/>
                      <a:tailEnd type="none" w="med" len="med"/>
                    </a:lnR>
                    <a:lnT w="9525" cap="flat" cmpd="sng" algn="ctr">
                      <a:solidFill>
                        <a:srgbClr val="40DC0E"/>
                      </a:solidFill>
                      <a:prstDash val="solid"/>
                      <a:round/>
                      <a:headEnd type="none" w="med" len="med"/>
                      <a:tailEnd type="none" w="med" len="med"/>
                    </a:lnT>
                    <a:lnB w="9525" cap="flat" cmpd="sng" algn="ctr">
                      <a:solidFill>
                        <a:srgbClr val="00E30E"/>
                      </a:solidFill>
                      <a:prstDash val="solid"/>
                      <a:round/>
                      <a:headEnd type="none" w="med" len="med"/>
                      <a:tailEnd type="none" w="med" len="med"/>
                    </a:lnB>
                    <a:solidFill>
                      <a:srgbClr val="F6F6F6"/>
                    </a:solidFill>
                  </a:tcPr>
                </a:tc>
                <a:tc>
                  <a:txBody>
                    <a:bodyPr/>
                    <a:lstStyle/>
                    <a:p>
                      <a:pPr algn="ctr"/>
                      <a:r>
                        <a:rPr lang="en-US" sz="1400">
                          <a:effectLst/>
                        </a:rPr>
                        <a:t>Na29g</a:t>
                      </a:r>
                    </a:p>
                  </a:txBody>
                  <a:tcPr marL="45720" marR="45720" marT="0" marB="0" anchor="ctr">
                    <a:lnL w="9525" cap="flat" cmpd="sng" algn="ctr">
                      <a:solidFill>
                        <a:srgbClr val="00E30E"/>
                      </a:solidFill>
                      <a:prstDash val="solid"/>
                      <a:round/>
                      <a:headEnd type="none" w="med" len="med"/>
                      <a:tailEnd type="none" w="med" len="med"/>
                    </a:lnL>
                    <a:lnR w="9525" cap="flat" cmpd="sng" algn="ctr">
                      <a:solidFill>
                        <a:srgbClr val="60E30E"/>
                      </a:solidFill>
                      <a:prstDash val="solid"/>
                      <a:round/>
                      <a:headEnd type="none" w="med" len="med"/>
                      <a:tailEnd type="none" w="med" len="med"/>
                    </a:lnR>
                    <a:lnT w="9525" cap="flat" cmpd="sng" algn="ctr">
                      <a:solidFill>
                        <a:srgbClr val="00E30E"/>
                      </a:solidFill>
                      <a:prstDash val="solid"/>
                      <a:round/>
                      <a:headEnd type="none" w="med" len="med"/>
                      <a:tailEnd type="none" w="med" len="med"/>
                    </a:lnT>
                    <a:lnB w="9525" cap="flat" cmpd="sng" algn="ctr">
                      <a:solidFill>
                        <a:srgbClr val="70E50E"/>
                      </a:solidFill>
                      <a:prstDash val="solid"/>
                      <a:round/>
                      <a:headEnd type="none" w="med" len="med"/>
                      <a:tailEnd type="none" w="med" len="med"/>
                    </a:lnB>
                    <a:solidFill>
                      <a:srgbClr val="F6F6F6"/>
                    </a:solidFill>
                  </a:tcPr>
                </a:tc>
                <a:tc>
                  <a:txBody>
                    <a:bodyPr/>
                    <a:lstStyle/>
                    <a:p>
                      <a:pPr algn="ctr"/>
                      <a:r>
                        <a:rPr lang="en-US" sz="1400">
                          <a:effectLst/>
                        </a:rPr>
                        <a:t>29.00</a:t>
                      </a:r>
                    </a:p>
                  </a:txBody>
                  <a:tcPr marL="45720" marR="45720" marT="0" marB="0" anchor="ctr">
                    <a:lnL w="9525" cap="flat" cmpd="sng" algn="ctr">
                      <a:solidFill>
                        <a:srgbClr val="60E30E"/>
                      </a:solidFill>
                      <a:prstDash val="solid"/>
                      <a:round/>
                      <a:headEnd type="none" w="med" len="med"/>
                      <a:tailEnd type="none" w="med" len="med"/>
                    </a:lnL>
                    <a:lnR w="9525" cap="flat" cmpd="sng" algn="ctr">
                      <a:solidFill>
                        <a:srgbClr val="78E30E"/>
                      </a:solidFill>
                      <a:prstDash val="solid"/>
                      <a:round/>
                      <a:headEnd type="none" w="med" len="med"/>
                      <a:tailEnd type="none" w="med" len="med"/>
                    </a:lnR>
                    <a:lnT w="9525" cap="flat" cmpd="sng" algn="ctr">
                      <a:solidFill>
                        <a:srgbClr val="60E30E"/>
                      </a:solidFill>
                      <a:prstDash val="solid"/>
                      <a:round/>
                      <a:headEnd type="none" w="med" len="med"/>
                      <a:tailEnd type="none" w="med" len="med"/>
                    </a:lnT>
                    <a:lnB w="9525" cap="flat" cmpd="sng" algn="ctr">
                      <a:solidFill>
                        <a:srgbClr val="18E90E"/>
                      </a:solidFill>
                      <a:prstDash val="solid"/>
                      <a:round/>
                      <a:headEnd type="none" w="med" len="med"/>
                      <a:tailEnd type="none" w="med" len="med"/>
                    </a:lnB>
                    <a:solidFill>
                      <a:srgbClr val="F6F6F6"/>
                    </a:solidFill>
                  </a:tcPr>
                </a:tc>
                <a:tc>
                  <a:txBody>
                    <a:bodyPr/>
                    <a:lstStyle/>
                    <a:p>
                      <a:pPr algn="ctr"/>
                      <a:r>
                        <a:rPr lang="en-US" sz="1400">
                          <a:effectLst/>
                        </a:rPr>
                        <a:t>44.1 ms</a:t>
                      </a:r>
                    </a:p>
                  </a:txBody>
                  <a:tcPr marL="45720" marR="45720" marT="0" marB="0" anchor="ctr">
                    <a:lnL w="9525" cap="flat" cmpd="sng" algn="ctr">
                      <a:solidFill>
                        <a:srgbClr val="78E30E"/>
                      </a:solidFill>
                      <a:prstDash val="solid"/>
                      <a:round/>
                      <a:headEnd type="none" w="med" len="med"/>
                      <a:tailEnd type="none" w="med" len="med"/>
                    </a:lnL>
                    <a:lnR w="9525" cap="flat" cmpd="sng" algn="ctr">
                      <a:solidFill>
                        <a:srgbClr val="F8E70E"/>
                      </a:solidFill>
                      <a:prstDash val="solid"/>
                      <a:round/>
                      <a:headEnd type="none" w="med" len="med"/>
                      <a:tailEnd type="none" w="med" len="med"/>
                    </a:lnR>
                    <a:lnT w="9525" cap="flat" cmpd="sng" algn="ctr">
                      <a:solidFill>
                        <a:srgbClr val="78E30E"/>
                      </a:solidFill>
                      <a:prstDash val="solid"/>
                      <a:round/>
                      <a:headEnd type="none" w="med" len="med"/>
                      <a:tailEnd type="none" w="med" len="med"/>
                    </a:lnT>
                    <a:lnB w="9525" cap="flat" cmpd="sng" algn="ctr">
                      <a:solidFill>
                        <a:srgbClr val="18E90E"/>
                      </a:solidFill>
                      <a:prstDash val="solid"/>
                      <a:round/>
                      <a:headEnd type="none" w="med" len="med"/>
                      <a:tailEnd type="none" w="med" len="med"/>
                    </a:lnB>
                    <a:solidFill>
                      <a:srgbClr val="F6F6F6"/>
                    </a:solidFill>
                  </a:tcPr>
                </a:tc>
                <a:tc>
                  <a:txBody>
                    <a:bodyPr/>
                    <a:lstStyle/>
                    <a:p>
                      <a:pPr algn="ctr"/>
                      <a:r>
                        <a:rPr lang="en-US" sz="1400">
                          <a:effectLst/>
                        </a:rPr>
                        <a:t>1.50E3</a:t>
                      </a:r>
                    </a:p>
                  </a:txBody>
                  <a:tcPr marL="45720" marR="45720" marT="0" marB="0" anchor="ctr">
                    <a:lnL w="9525" cap="flat" cmpd="sng" algn="ctr">
                      <a:solidFill>
                        <a:srgbClr val="F8E70E"/>
                      </a:solidFill>
                      <a:prstDash val="solid"/>
                      <a:round/>
                      <a:headEnd type="none" w="med" len="med"/>
                      <a:tailEnd type="none" w="med" len="med"/>
                    </a:lnL>
                    <a:lnR w="9525" cap="flat" cmpd="sng" algn="ctr">
                      <a:solidFill>
                        <a:srgbClr val="68E70E"/>
                      </a:solidFill>
                      <a:prstDash val="solid"/>
                      <a:round/>
                      <a:headEnd type="none" w="med" len="med"/>
                      <a:tailEnd type="none" w="med" len="med"/>
                    </a:lnR>
                    <a:lnT w="9525" cap="flat" cmpd="sng" algn="ctr">
                      <a:solidFill>
                        <a:srgbClr val="F8E70E"/>
                      </a:solidFill>
                      <a:prstDash val="solid"/>
                      <a:round/>
                      <a:headEnd type="none" w="med" len="med"/>
                      <a:tailEnd type="none" w="med" len="med"/>
                    </a:lnT>
                    <a:lnB w="9525" cap="flat" cmpd="sng" algn="ctr">
                      <a:solidFill>
                        <a:srgbClr val="18E90E"/>
                      </a:solidFill>
                      <a:prstDash val="solid"/>
                      <a:round/>
                      <a:headEnd type="none" w="med" len="med"/>
                      <a:tailEnd type="none" w="med" len="med"/>
                    </a:lnB>
                    <a:solidFill>
                      <a:srgbClr val="F6F6F6"/>
                    </a:solidFill>
                  </a:tcPr>
                </a:tc>
                <a:tc>
                  <a:txBody>
                    <a:bodyPr/>
                    <a:lstStyle/>
                    <a:p>
                      <a:pPr algn="ctr"/>
                      <a:r>
                        <a:rPr lang="en-US" sz="1400">
                          <a:effectLst/>
                        </a:rPr>
                        <a:t>40</a:t>
                      </a:r>
                    </a:p>
                  </a:txBody>
                  <a:tcPr marL="45720" marR="45720" marT="0" marB="0" anchor="ctr">
                    <a:lnL w="9525" cap="flat" cmpd="sng" algn="ctr">
                      <a:solidFill>
                        <a:srgbClr val="68E70E"/>
                      </a:solidFill>
                      <a:prstDash val="solid"/>
                      <a:round/>
                      <a:headEnd type="none" w="med" len="med"/>
                      <a:tailEnd type="none" w="med" len="med"/>
                    </a:lnL>
                    <a:lnR w="9525" cap="flat" cmpd="sng" algn="ctr">
                      <a:solidFill>
                        <a:srgbClr val="00E60E"/>
                      </a:solidFill>
                      <a:prstDash val="solid"/>
                      <a:round/>
                      <a:headEnd type="none" w="med" len="med"/>
                      <a:tailEnd type="none" w="med" len="med"/>
                    </a:lnR>
                    <a:lnT w="9525" cap="flat" cmpd="sng" algn="ctr">
                      <a:solidFill>
                        <a:srgbClr val="68E70E"/>
                      </a:solidFill>
                      <a:prstDash val="solid"/>
                      <a:round/>
                      <a:headEnd type="none" w="med" len="med"/>
                      <a:tailEnd type="none" w="med" len="med"/>
                    </a:lnT>
                    <a:lnB w="9525" cap="flat" cmpd="sng" algn="ctr">
                      <a:solidFill>
                        <a:srgbClr val="08EA0E"/>
                      </a:solidFill>
                      <a:prstDash val="solid"/>
                      <a:round/>
                      <a:headEnd type="none" w="med" len="med"/>
                      <a:tailEnd type="none" w="med" len="med"/>
                    </a:lnB>
                    <a:solidFill>
                      <a:srgbClr val="F6F6F6"/>
                    </a:solidFill>
                  </a:tcPr>
                </a:tc>
                <a:tc>
                  <a:txBody>
                    <a:bodyPr/>
                    <a:lstStyle/>
                    <a:p>
                      <a:pPr algn="ctr"/>
                      <a:r>
                        <a:rPr lang="en-US" sz="1400" u="sng">
                          <a:solidFill>
                            <a:srgbClr val="333333"/>
                          </a:solidFill>
                          <a:effectLst/>
                          <a:hlinkClick r:id="rId4" tooltip="View all tantalum target yields"/>
                        </a:rPr>
                        <a:t>Ta #27</a:t>
                      </a:r>
                      <a:endParaRPr lang="en-US" sz="1400">
                        <a:effectLst/>
                      </a:endParaRPr>
                    </a:p>
                  </a:txBody>
                  <a:tcPr marL="45720" marR="45720" marT="0" marB="0" anchor="ctr">
                    <a:lnL w="9525" cap="flat" cmpd="sng" algn="ctr">
                      <a:solidFill>
                        <a:srgbClr val="00E60E"/>
                      </a:solidFill>
                      <a:prstDash val="solid"/>
                      <a:round/>
                      <a:headEnd type="none" w="med" len="med"/>
                      <a:tailEnd type="none" w="med" len="med"/>
                    </a:lnL>
                    <a:lnR w="9525" cap="flat" cmpd="sng" algn="ctr">
                      <a:solidFill>
                        <a:srgbClr val="C0E90E"/>
                      </a:solidFill>
                      <a:prstDash val="solid"/>
                      <a:round/>
                      <a:headEnd type="none" w="med" len="med"/>
                      <a:tailEnd type="none" w="med" len="med"/>
                    </a:lnR>
                    <a:lnT w="9525" cap="flat" cmpd="sng" algn="ctr">
                      <a:solidFill>
                        <a:srgbClr val="00E60E"/>
                      </a:solidFill>
                      <a:prstDash val="solid"/>
                      <a:round/>
                      <a:headEnd type="none" w="med" len="med"/>
                      <a:tailEnd type="none" w="med" len="med"/>
                    </a:lnT>
                    <a:lnB w="9525" cap="flat" cmpd="sng" algn="ctr">
                      <a:solidFill>
                        <a:srgbClr val="78E90E"/>
                      </a:solidFill>
                      <a:prstDash val="solid"/>
                      <a:round/>
                      <a:headEnd type="none" w="med" len="med"/>
                      <a:tailEnd type="none" w="med" len="med"/>
                    </a:lnB>
                    <a:solidFill>
                      <a:srgbClr val="F6F6F6"/>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C0E90E"/>
                      </a:solidFill>
                      <a:prstDash val="solid"/>
                      <a:round/>
                      <a:headEnd type="none" w="med" len="med"/>
                      <a:tailEnd type="none" w="med" len="med"/>
                    </a:lnL>
                    <a:lnR w="9525" cap="flat" cmpd="sng" algn="ctr">
                      <a:solidFill>
                        <a:srgbClr val="90E90E"/>
                      </a:solidFill>
                      <a:prstDash val="solid"/>
                      <a:round/>
                      <a:headEnd type="none" w="med" len="med"/>
                      <a:tailEnd type="none" w="med" len="med"/>
                    </a:lnR>
                    <a:lnT w="9525" cap="flat" cmpd="sng" algn="ctr">
                      <a:solidFill>
                        <a:srgbClr val="C0E90E"/>
                      </a:solidFill>
                      <a:prstDash val="solid"/>
                      <a:round/>
                      <a:headEnd type="none" w="med" len="med"/>
                      <a:tailEnd type="none" w="med" len="med"/>
                    </a:lnT>
                    <a:lnB w="9525" cap="flat" cmpd="sng" algn="ctr">
                      <a:solidFill>
                        <a:srgbClr val="A8E90E"/>
                      </a:solidFill>
                      <a:prstDash val="solid"/>
                      <a:round/>
                      <a:headEnd type="none" w="med" len="med"/>
                      <a:tailEnd type="none" w="med" len="med"/>
                    </a:lnB>
                    <a:solidFill>
                      <a:srgbClr val="F6F6F6"/>
                    </a:solidFill>
                  </a:tcPr>
                </a:tc>
                <a:tc>
                  <a:txBody>
                    <a:bodyPr/>
                    <a:lstStyle/>
                    <a:p>
                      <a:pPr algn="ctr"/>
                      <a:endParaRPr lang="en-US" sz="1400">
                        <a:effectLst/>
                      </a:endParaRPr>
                    </a:p>
                  </a:txBody>
                  <a:tcPr marL="45720" marR="45720" marT="0" marB="0" anchor="ctr">
                    <a:lnL w="9525" cap="flat" cmpd="sng" algn="ctr">
                      <a:solidFill>
                        <a:srgbClr val="90E90E"/>
                      </a:solidFill>
                      <a:prstDash val="solid"/>
                      <a:round/>
                      <a:headEnd type="none" w="med" len="med"/>
                      <a:tailEnd type="none" w="med" len="med"/>
                    </a:lnL>
                    <a:lnR w="9525" cap="flat" cmpd="sng" algn="ctr">
                      <a:solidFill>
                        <a:srgbClr val="90E90E"/>
                      </a:solidFill>
                      <a:prstDash val="solid"/>
                      <a:round/>
                      <a:headEnd type="none" w="med" len="med"/>
                      <a:tailEnd type="none" w="med" len="med"/>
                    </a:lnR>
                    <a:lnT w="9525" cap="flat" cmpd="sng" algn="ctr">
                      <a:solidFill>
                        <a:srgbClr val="90E90E"/>
                      </a:solidFill>
                      <a:prstDash val="solid"/>
                      <a:round/>
                      <a:headEnd type="none" w="med" len="med"/>
                      <a:tailEnd type="none" w="med" len="med"/>
                    </a:lnT>
                    <a:lnB w="9525" cap="flat" cmpd="sng" algn="ctr">
                      <a:solidFill>
                        <a:srgbClr val="18E90E"/>
                      </a:solidFill>
                      <a:prstDash val="solid"/>
                      <a:round/>
                      <a:headEnd type="none" w="med" len="med"/>
                      <a:tailEnd type="none" w="med" len="med"/>
                    </a:lnB>
                    <a:solidFill>
                      <a:srgbClr val="F6F6F6"/>
                    </a:solidFill>
                  </a:tcPr>
                </a:tc>
                <a:extLst>
                  <a:ext uri="{0D108BD9-81ED-4DB2-BD59-A6C34878D82A}">
                    <a16:rowId xmlns:a16="http://schemas.microsoft.com/office/drawing/2014/main" val="10024"/>
                  </a:ext>
                </a:extLst>
              </a:tr>
              <a:tr h="242559">
                <a:tc>
                  <a:txBody>
                    <a:bodyPr/>
                    <a:lstStyle/>
                    <a:p>
                      <a:pPr algn="ctr"/>
                      <a:r>
                        <a:rPr lang="en-US" sz="1400" dirty="0">
                          <a:effectLst/>
                        </a:rPr>
                        <a:t>2007-07-01</a:t>
                      </a:r>
                    </a:p>
                  </a:txBody>
                  <a:tcPr marL="45720" marR="45720" marT="0" marB="0" anchor="ctr">
                    <a:lnL w="9525" cap="flat" cmpd="sng" algn="ctr">
                      <a:solidFill>
                        <a:srgbClr val="00E30E"/>
                      </a:solidFill>
                      <a:prstDash val="solid"/>
                      <a:round/>
                      <a:headEnd type="none" w="med" len="med"/>
                      <a:tailEnd type="none" w="med" len="med"/>
                    </a:lnL>
                    <a:lnR w="9525" cap="flat" cmpd="sng" algn="ctr">
                      <a:solidFill>
                        <a:srgbClr val="70E50E"/>
                      </a:solidFill>
                      <a:prstDash val="solid"/>
                      <a:round/>
                      <a:headEnd type="none" w="med" len="med"/>
                      <a:tailEnd type="none" w="med" len="med"/>
                    </a:lnR>
                    <a:lnT w="9525" cap="flat" cmpd="sng" algn="ctr">
                      <a:solidFill>
                        <a:srgbClr val="00E30E"/>
                      </a:solidFill>
                      <a:prstDash val="solid"/>
                      <a:round/>
                      <a:headEnd type="none" w="med" len="med"/>
                      <a:tailEnd type="none" w="med" len="med"/>
                    </a:lnT>
                    <a:lnB w="9525" cap="flat" cmpd="sng" algn="ctr">
                      <a:solidFill>
                        <a:srgbClr val="00E30E"/>
                      </a:solidFill>
                      <a:prstDash val="solid"/>
                      <a:round/>
                      <a:headEnd type="none" w="med" len="med"/>
                      <a:tailEnd type="none" w="med" len="med"/>
                    </a:lnB>
                    <a:solidFill>
                      <a:srgbClr val="FFFFFF"/>
                    </a:solidFill>
                  </a:tcPr>
                </a:tc>
                <a:tc>
                  <a:txBody>
                    <a:bodyPr/>
                    <a:lstStyle/>
                    <a:p>
                      <a:pPr algn="ctr"/>
                      <a:r>
                        <a:rPr lang="en-US" sz="1400" dirty="0">
                          <a:effectLst/>
                        </a:rPr>
                        <a:t>Na29g</a:t>
                      </a:r>
                    </a:p>
                  </a:txBody>
                  <a:tcPr marL="45720" marR="45720" marT="0" marB="0" anchor="ctr">
                    <a:lnL w="9525" cap="flat" cmpd="sng" algn="ctr">
                      <a:solidFill>
                        <a:srgbClr val="70E50E"/>
                      </a:solidFill>
                      <a:prstDash val="solid"/>
                      <a:round/>
                      <a:headEnd type="none" w="med" len="med"/>
                      <a:tailEnd type="none" w="med" len="med"/>
                    </a:lnL>
                    <a:lnR w="9525" cap="flat" cmpd="sng" algn="ctr">
                      <a:solidFill>
                        <a:srgbClr val="18E90E"/>
                      </a:solidFill>
                      <a:prstDash val="solid"/>
                      <a:round/>
                      <a:headEnd type="none" w="med" len="med"/>
                      <a:tailEnd type="none" w="med" len="med"/>
                    </a:lnR>
                    <a:lnT w="9525" cap="flat" cmpd="sng" algn="ctr">
                      <a:solidFill>
                        <a:srgbClr val="70E50E"/>
                      </a:solidFill>
                      <a:prstDash val="solid"/>
                      <a:round/>
                      <a:headEnd type="none" w="med" len="med"/>
                      <a:tailEnd type="none" w="med" len="med"/>
                    </a:lnT>
                    <a:lnB w="9525" cap="flat" cmpd="sng" algn="ctr">
                      <a:solidFill>
                        <a:srgbClr val="70E50E"/>
                      </a:solidFill>
                      <a:prstDash val="solid"/>
                      <a:round/>
                      <a:headEnd type="none" w="med" len="med"/>
                      <a:tailEnd type="none" w="med" len="med"/>
                    </a:lnB>
                    <a:solidFill>
                      <a:srgbClr val="FFFFFF"/>
                    </a:solidFill>
                  </a:tcPr>
                </a:tc>
                <a:tc>
                  <a:txBody>
                    <a:bodyPr/>
                    <a:lstStyle/>
                    <a:p>
                      <a:pPr algn="ctr"/>
                      <a:r>
                        <a:rPr lang="en-US" sz="1400">
                          <a:effectLst/>
                        </a:rPr>
                        <a:t>29.00</a:t>
                      </a:r>
                    </a:p>
                  </a:txBody>
                  <a:tcPr marL="45720" marR="45720" marT="0" marB="0" anchor="ctr">
                    <a:lnL w="9525" cap="flat" cmpd="sng" algn="ctr">
                      <a:solidFill>
                        <a:srgbClr val="18E90E"/>
                      </a:solidFill>
                      <a:prstDash val="solid"/>
                      <a:round/>
                      <a:headEnd type="none" w="med" len="med"/>
                      <a:tailEnd type="none" w="med" len="med"/>
                    </a:lnL>
                    <a:lnR w="9525" cap="flat" cmpd="sng" algn="ctr">
                      <a:solidFill>
                        <a:srgbClr val="18E90E"/>
                      </a:solidFill>
                      <a:prstDash val="solid"/>
                      <a:round/>
                      <a:headEnd type="none" w="med" len="med"/>
                      <a:tailEnd type="none" w="med" len="med"/>
                    </a:lnR>
                    <a:lnT w="9525" cap="flat" cmpd="sng" algn="ctr">
                      <a:solidFill>
                        <a:srgbClr val="18E90E"/>
                      </a:solidFill>
                      <a:prstDash val="solid"/>
                      <a:round/>
                      <a:headEnd type="none" w="med" len="med"/>
                      <a:tailEnd type="none" w="med" len="med"/>
                    </a:lnT>
                    <a:lnB w="9525" cap="flat" cmpd="sng" algn="ctr">
                      <a:solidFill>
                        <a:srgbClr val="18E90E"/>
                      </a:solidFill>
                      <a:prstDash val="solid"/>
                      <a:round/>
                      <a:headEnd type="none" w="med" len="med"/>
                      <a:tailEnd type="none" w="med" len="med"/>
                    </a:lnB>
                    <a:solidFill>
                      <a:srgbClr val="FFFFFF"/>
                    </a:solidFill>
                  </a:tcPr>
                </a:tc>
                <a:tc>
                  <a:txBody>
                    <a:bodyPr/>
                    <a:lstStyle/>
                    <a:p>
                      <a:pPr algn="ctr"/>
                      <a:r>
                        <a:rPr lang="en-US" sz="1400">
                          <a:effectLst/>
                        </a:rPr>
                        <a:t>44.1 ms</a:t>
                      </a:r>
                    </a:p>
                  </a:txBody>
                  <a:tcPr marL="45720" marR="45720" marT="0" marB="0" anchor="ctr">
                    <a:lnL w="9525" cap="flat" cmpd="sng" algn="ctr">
                      <a:solidFill>
                        <a:srgbClr val="18E90E"/>
                      </a:solidFill>
                      <a:prstDash val="solid"/>
                      <a:round/>
                      <a:headEnd type="none" w="med" len="med"/>
                      <a:tailEnd type="none" w="med" len="med"/>
                    </a:lnL>
                    <a:lnR w="9525" cap="flat" cmpd="sng" algn="ctr">
                      <a:solidFill>
                        <a:srgbClr val="18E90E"/>
                      </a:solidFill>
                      <a:prstDash val="solid"/>
                      <a:round/>
                      <a:headEnd type="none" w="med" len="med"/>
                      <a:tailEnd type="none" w="med" len="med"/>
                    </a:lnR>
                    <a:lnT w="9525" cap="flat" cmpd="sng" algn="ctr">
                      <a:solidFill>
                        <a:srgbClr val="18E90E"/>
                      </a:solidFill>
                      <a:prstDash val="solid"/>
                      <a:round/>
                      <a:headEnd type="none" w="med" len="med"/>
                      <a:tailEnd type="none" w="med" len="med"/>
                    </a:lnT>
                    <a:lnB w="9525" cap="flat" cmpd="sng" algn="ctr">
                      <a:solidFill>
                        <a:srgbClr val="18E90E"/>
                      </a:solidFill>
                      <a:prstDash val="solid"/>
                      <a:round/>
                      <a:headEnd type="none" w="med" len="med"/>
                      <a:tailEnd type="none" w="med" len="med"/>
                    </a:lnB>
                    <a:solidFill>
                      <a:srgbClr val="FFFFFF"/>
                    </a:solidFill>
                  </a:tcPr>
                </a:tc>
                <a:tc>
                  <a:txBody>
                    <a:bodyPr/>
                    <a:lstStyle/>
                    <a:p>
                      <a:pPr algn="ctr"/>
                      <a:r>
                        <a:rPr lang="en-US" sz="1400">
                          <a:effectLst/>
                        </a:rPr>
                        <a:t>2.70E3</a:t>
                      </a:r>
                    </a:p>
                  </a:txBody>
                  <a:tcPr marL="45720" marR="45720" marT="0" marB="0" anchor="ctr">
                    <a:lnL w="9525" cap="flat" cmpd="sng" algn="ctr">
                      <a:solidFill>
                        <a:srgbClr val="18E90E"/>
                      </a:solidFill>
                      <a:prstDash val="solid"/>
                      <a:round/>
                      <a:headEnd type="none" w="med" len="med"/>
                      <a:tailEnd type="none" w="med" len="med"/>
                    </a:lnL>
                    <a:lnR w="9525" cap="flat" cmpd="sng" algn="ctr">
                      <a:solidFill>
                        <a:srgbClr val="08EA0E"/>
                      </a:solidFill>
                      <a:prstDash val="solid"/>
                      <a:round/>
                      <a:headEnd type="none" w="med" len="med"/>
                      <a:tailEnd type="none" w="med" len="med"/>
                    </a:lnR>
                    <a:lnT w="9525" cap="flat" cmpd="sng" algn="ctr">
                      <a:solidFill>
                        <a:srgbClr val="18E90E"/>
                      </a:solidFill>
                      <a:prstDash val="solid"/>
                      <a:round/>
                      <a:headEnd type="none" w="med" len="med"/>
                      <a:tailEnd type="none" w="med" len="med"/>
                    </a:lnT>
                    <a:lnB w="9525" cap="flat" cmpd="sng" algn="ctr">
                      <a:solidFill>
                        <a:srgbClr val="18E90E"/>
                      </a:solidFill>
                      <a:prstDash val="solid"/>
                      <a:round/>
                      <a:headEnd type="none" w="med" len="med"/>
                      <a:tailEnd type="none" w="med" len="med"/>
                    </a:lnB>
                    <a:solidFill>
                      <a:srgbClr val="FFFFFF"/>
                    </a:solidFill>
                  </a:tcPr>
                </a:tc>
                <a:tc>
                  <a:txBody>
                    <a:bodyPr/>
                    <a:lstStyle/>
                    <a:p>
                      <a:pPr algn="ctr"/>
                      <a:r>
                        <a:rPr lang="en-US" sz="1400">
                          <a:effectLst/>
                        </a:rPr>
                        <a:t>70</a:t>
                      </a:r>
                    </a:p>
                  </a:txBody>
                  <a:tcPr marL="45720" marR="45720" marT="0" marB="0" anchor="ctr">
                    <a:lnL w="9525" cap="flat" cmpd="sng" algn="ctr">
                      <a:solidFill>
                        <a:srgbClr val="08EA0E"/>
                      </a:solidFill>
                      <a:prstDash val="solid"/>
                      <a:round/>
                      <a:headEnd type="none" w="med" len="med"/>
                      <a:tailEnd type="none" w="med" len="med"/>
                    </a:lnL>
                    <a:lnR w="9525" cap="flat" cmpd="sng" algn="ctr">
                      <a:solidFill>
                        <a:srgbClr val="78E90E"/>
                      </a:solidFill>
                      <a:prstDash val="solid"/>
                      <a:round/>
                      <a:headEnd type="none" w="med" len="med"/>
                      <a:tailEnd type="none" w="med" len="med"/>
                    </a:lnR>
                    <a:lnT w="9525" cap="flat" cmpd="sng" algn="ctr">
                      <a:solidFill>
                        <a:srgbClr val="08EA0E"/>
                      </a:solidFill>
                      <a:prstDash val="solid"/>
                      <a:round/>
                      <a:headEnd type="none" w="med" len="med"/>
                      <a:tailEnd type="none" w="med" len="med"/>
                    </a:lnT>
                    <a:lnB w="9525" cap="flat" cmpd="sng" algn="ctr">
                      <a:solidFill>
                        <a:srgbClr val="08EA0E"/>
                      </a:solidFill>
                      <a:prstDash val="solid"/>
                      <a:round/>
                      <a:headEnd type="none" w="med" len="med"/>
                      <a:tailEnd type="none" w="med" len="med"/>
                    </a:lnB>
                    <a:solidFill>
                      <a:srgbClr val="FFFFFF"/>
                    </a:solidFill>
                  </a:tcPr>
                </a:tc>
                <a:tc>
                  <a:txBody>
                    <a:bodyPr/>
                    <a:lstStyle/>
                    <a:p>
                      <a:pPr algn="ctr"/>
                      <a:r>
                        <a:rPr lang="en-US" sz="1400" u="sng">
                          <a:solidFill>
                            <a:srgbClr val="333333"/>
                          </a:solidFill>
                          <a:effectLst/>
                          <a:hlinkClick r:id="rId4" tooltip="View all tantalum target yields"/>
                        </a:rPr>
                        <a:t>Ta #22 HP</a:t>
                      </a:r>
                      <a:endParaRPr lang="en-US" sz="1400">
                        <a:effectLst/>
                      </a:endParaRPr>
                    </a:p>
                  </a:txBody>
                  <a:tcPr marL="45720" marR="45720" marT="0" marB="0" anchor="ctr">
                    <a:lnL w="9525" cap="flat" cmpd="sng" algn="ctr">
                      <a:solidFill>
                        <a:srgbClr val="78E90E"/>
                      </a:solidFill>
                      <a:prstDash val="solid"/>
                      <a:round/>
                      <a:headEnd type="none" w="med" len="med"/>
                      <a:tailEnd type="none" w="med" len="med"/>
                    </a:lnL>
                    <a:lnR w="9525" cap="flat" cmpd="sng" algn="ctr">
                      <a:solidFill>
                        <a:srgbClr val="A8E90E"/>
                      </a:solidFill>
                      <a:prstDash val="solid"/>
                      <a:round/>
                      <a:headEnd type="none" w="med" len="med"/>
                      <a:tailEnd type="none" w="med" len="med"/>
                    </a:lnR>
                    <a:lnT w="9525" cap="flat" cmpd="sng" algn="ctr">
                      <a:solidFill>
                        <a:srgbClr val="78E90E"/>
                      </a:solidFill>
                      <a:prstDash val="solid"/>
                      <a:round/>
                      <a:headEnd type="none" w="med" len="med"/>
                      <a:tailEnd type="none" w="med" len="med"/>
                    </a:lnT>
                    <a:lnB w="9525" cap="flat" cmpd="sng" algn="ctr">
                      <a:solidFill>
                        <a:srgbClr val="78E90E"/>
                      </a:solidFill>
                      <a:prstDash val="solid"/>
                      <a:round/>
                      <a:headEnd type="none" w="med" len="med"/>
                      <a:tailEnd type="none" w="med" len="med"/>
                    </a:lnB>
                    <a:solidFill>
                      <a:srgbClr val="FFFFFF"/>
                    </a:solidFill>
                  </a:tcPr>
                </a:tc>
                <a:tc>
                  <a:txBody>
                    <a:bodyPr/>
                    <a:lstStyle/>
                    <a:p>
                      <a:pPr algn="ctr"/>
                      <a:r>
                        <a:rPr lang="en-US" sz="1400" u="sng">
                          <a:solidFill>
                            <a:srgbClr val="333333"/>
                          </a:solidFill>
                          <a:effectLst/>
                          <a:hlinkClick r:id="rId3" tooltip="View Re surface beam elements"/>
                        </a:rPr>
                        <a:t>Re surface</a:t>
                      </a:r>
                      <a:endParaRPr lang="en-US" sz="1400">
                        <a:effectLst/>
                      </a:endParaRPr>
                    </a:p>
                  </a:txBody>
                  <a:tcPr marL="45720" marR="45720" marT="0" marB="0" anchor="ctr">
                    <a:lnL w="9525" cap="flat" cmpd="sng" algn="ctr">
                      <a:solidFill>
                        <a:srgbClr val="A8E90E"/>
                      </a:solidFill>
                      <a:prstDash val="solid"/>
                      <a:round/>
                      <a:headEnd type="none" w="med" len="med"/>
                      <a:tailEnd type="none" w="med" len="med"/>
                    </a:lnL>
                    <a:lnR w="9525" cap="flat" cmpd="sng" algn="ctr">
                      <a:solidFill>
                        <a:srgbClr val="18E90E"/>
                      </a:solidFill>
                      <a:prstDash val="solid"/>
                      <a:round/>
                      <a:headEnd type="none" w="med" len="med"/>
                      <a:tailEnd type="none" w="med" len="med"/>
                    </a:lnR>
                    <a:lnT w="9525" cap="flat" cmpd="sng" algn="ctr">
                      <a:solidFill>
                        <a:srgbClr val="A8E90E"/>
                      </a:solidFill>
                      <a:prstDash val="solid"/>
                      <a:round/>
                      <a:headEnd type="none" w="med" len="med"/>
                      <a:tailEnd type="none" w="med" len="med"/>
                    </a:lnT>
                    <a:lnB w="9525" cap="flat" cmpd="sng" algn="ctr">
                      <a:solidFill>
                        <a:srgbClr val="A8E90E"/>
                      </a:solidFill>
                      <a:prstDash val="solid"/>
                      <a:round/>
                      <a:headEnd type="none" w="med" len="med"/>
                      <a:tailEnd type="none" w="med" len="med"/>
                    </a:lnB>
                    <a:solidFill>
                      <a:srgbClr val="FFFFFF"/>
                    </a:solidFill>
                  </a:tcPr>
                </a:tc>
                <a:tc>
                  <a:txBody>
                    <a:bodyPr/>
                    <a:lstStyle/>
                    <a:p>
                      <a:pPr algn="ctr"/>
                      <a:endParaRPr lang="en-US" sz="1400" dirty="0">
                        <a:effectLst/>
                      </a:endParaRPr>
                    </a:p>
                  </a:txBody>
                  <a:tcPr marL="45720" marR="45720" marT="0" marB="0" anchor="ctr">
                    <a:lnL w="9525" cap="flat" cmpd="sng" algn="ctr">
                      <a:solidFill>
                        <a:srgbClr val="18E90E"/>
                      </a:solidFill>
                      <a:prstDash val="solid"/>
                      <a:round/>
                      <a:headEnd type="none" w="med" len="med"/>
                      <a:tailEnd type="none" w="med" len="med"/>
                    </a:lnL>
                    <a:lnR w="9525" cap="flat" cmpd="sng" algn="ctr">
                      <a:solidFill>
                        <a:srgbClr val="18E90E"/>
                      </a:solidFill>
                      <a:prstDash val="solid"/>
                      <a:round/>
                      <a:headEnd type="none" w="med" len="med"/>
                      <a:tailEnd type="none" w="med" len="med"/>
                    </a:lnR>
                    <a:lnT w="9525" cap="flat" cmpd="sng" algn="ctr">
                      <a:solidFill>
                        <a:srgbClr val="18E90E"/>
                      </a:solidFill>
                      <a:prstDash val="solid"/>
                      <a:round/>
                      <a:headEnd type="none" w="med" len="med"/>
                      <a:tailEnd type="none" w="med" len="med"/>
                    </a:lnT>
                    <a:lnB w="9525" cap="flat" cmpd="sng" algn="ctr">
                      <a:solidFill>
                        <a:srgbClr val="18E90E"/>
                      </a:solidFill>
                      <a:prstDash val="solid"/>
                      <a:round/>
                      <a:headEnd type="none" w="med" len="med"/>
                      <a:tailEnd type="none" w="med" len="med"/>
                    </a:lnB>
                    <a:solidFill>
                      <a:srgbClr val="FFFFFF"/>
                    </a:solidFill>
                  </a:tcPr>
                </a:tc>
                <a:extLst>
                  <a:ext uri="{0D108BD9-81ED-4DB2-BD59-A6C34878D82A}">
                    <a16:rowId xmlns:a16="http://schemas.microsoft.com/office/drawing/2014/main" val="10025"/>
                  </a:ext>
                </a:extLst>
              </a:tr>
            </a:tbl>
          </a:graphicData>
        </a:graphic>
      </p:graphicFrame>
      <p:sp>
        <p:nvSpPr>
          <p:cNvPr id="7" name="Rectangle 3"/>
          <p:cNvSpPr>
            <a:spLocks noChangeArrowheads="1"/>
          </p:cNvSpPr>
          <p:nvPr/>
        </p:nvSpPr>
        <p:spPr bwMode="auto">
          <a:xfrm>
            <a:off x="4000500" y="14430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sz="1800" b="0" i="0" u="none" strike="noStrike" cap="none" normalizeH="0" baseline="0">
                <a:ln>
                  <a:noFill/>
                </a:ln>
                <a:solidFill>
                  <a:schemeClr val="tx1"/>
                </a:solidFill>
                <a:effectLst/>
                <a:latin typeface="Arial" panose="020B0604020202020204" pitchFamily="34" charset="0"/>
              </a:rPr>
            </a:br>
            <a:endParaRPr kumimoji="0" 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982524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413244603"/>
              </p:ext>
            </p:extLst>
          </p:nvPr>
        </p:nvGraphicFramePr>
        <p:xfrm>
          <a:off x="127000" y="640545"/>
          <a:ext cx="8859837" cy="4860000"/>
        </p:xfrm>
        <a:graphic>
          <a:graphicData uri="http://schemas.openxmlformats.org/drawingml/2006/table">
            <a:tbl>
              <a:tblPr firstRow="1" bandRow="1">
                <a:tableStyleId>{5940675A-B579-460E-94D1-54222C63F5DA}</a:tableStyleId>
              </a:tblPr>
              <a:tblGrid>
                <a:gridCol w="538163">
                  <a:extLst>
                    <a:ext uri="{9D8B030D-6E8A-4147-A177-3AD203B41FA5}">
                      <a16:colId xmlns:a16="http://schemas.microsoft.com/office/drawing/2014/main" val="20000"/>
                    </a:ext>
                  </a:extLst>
                </a:gridCol>
                <a:gridCol w="949325">
                  <a:extLst>
                    <a:ext uri="{9D8B030D-6E8A-4147-A177-3AD203B41FA5}">
                      <a16:colId xmlns:a16="http://schemas.microsoft.com/office/drawing/2014/main" val="20001"/>
                    </a:ext>
                  </a:extLst>
                </a:gridCol>
                <a:gridCol w="2408237">
                  <a:extLst>
                    <a:ext uri="{9D8B030D-6E8A-4147-A177-3AD203B41FA5}">
                      <a16:colId xmlns:a16="http://schemas.microsoft.com/office/drawing/2014/main" val="20002"/>
                    </a:ext>
                  </a:extLst>
                </a:gridCol>
                <a:gridCol w="1827212">
                  <a:extLst>
                    <a:ext uri="{9D8B030D-6E8A-4147-A177-3AD203B41FA5}">
                      <a16:colId xmlns:a16="http://schemas.microsoft.com/office/drawing/2014/main" val="20003"/>
                    </a:ext>
                  </a:extLst>
                </a:gridCol>
                <a:gridCol w="688975">
                  <a:extLst>
                    <a:ext uri="{9D8B030D-6E8A-4147-A177-3AD203B41FA5}">
                      <a16:colId xmlns:a16="http://schemas.microsoft.com/office/drawing/2014/main" val="20004"/>
                    </a:ext>
                  </a:extLst>
                </a:gridCol>
                <a:gridCol w="727075">
                  <a:extLst>
                    <a:ext uri="{9D8B030D-6E8A-4147-A177-3AD203B41FA5}">
                      <a16:colId xmlns:a16="http://schemas.microsoft.com/office/drawing/2014/main" val="20005"/>
                    </a:ext>
                  </a:extLst>
                </a:gridCol>
                <a:gridCol w="1720850">
                  <a:extLst>
                    <a:ext uri="{9D8B030D-6E8A-4147-A177-3AD203B41FA5}">
                      <a16:colId xmlns:a16="http://schemas.microsoft.com/office/drawing/2014/main" val="20006"/>
                    </a:ext>
                  </a:extLst>
                </a:gridCol>
              </a:tblGrid>
              <a:tr h="324000">
                <a:tc>
                  <a:txBody>
                    <a:bodyPr/>
                    <a:lstStyle/>
                    <a:p>
                      <a:pPr algn="ctr">
                        <a:lnSpc>
                          <a:spcPct val="100000"/>
                        </a:lnSpc>
                      </a:pPr>
                      <a:r>
                        <a:rPr lang="en-US" altLang="zh-CN" sz="1600" dirty="0">
                          <a:latin typeface="Times New Roman" panose="02020603050405020304" pitchFamily="18" charset="0"/>
                          <a:cs typeface="Times New Roman" panose="02020603050405020304" pitchFamily="18" charset="0"/>
                        </a:rPr>
                        <a:t>Pre</a:t>
                      </a: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lnSpc>
                          <a:spcPct val="100000"/>
                        </a:lnSpc>
                      </a:pPr>
                      <a:r>
                        <a:rPr lang="en-US" altLang="zh-CN" sz="1600" i="1" dirty="0" err="1">
                          <a:latin typeface="Times New Roman" panose="02020603050405020304" pitchFamily="18" charset="0"/>
                          <a:cs typeface="Times New Roman" panose="02020603050405020304" pitchFamily="18" charset="0"/>
                        </a:rPr>
                        <a:t>E</a:t>
                      </a:r>
                      <a:r>
                        <a:rPr lang="en-US" altLang="zh-CN" sz="1600" i="1" baseline="-25000" dirty="0" err="1">
                          <a:latin typeface="Times New Roman" panose="02020603050405020304" pitchFamily="18" charset="0"/>
                          <a:cs typeface="Times New Roman" panose="02020603050405020304" pitchFamily="18" charset="0"/>
                        </a:rPr>
                        <a:t>γ</a:t>
                      </a:r>
                      <a:r>
                        <a:rPr lang="en-US" altLang="zh-CN" sz="1600" dirty="0">
                          <a:latin typeface="Times New Roman" panose="02020603050405020304" pitchFamily="18" charset="0"/>
                          <a:cs typeface="Times New Roman" panose="02020603050405020304" pitchFamily="18" charset="0"/>
                        </a:rPr>
                        <a:t> (keV)</a:t>
                      </a: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lnSpc>
                          <a:spcPct val="100000"/>
                        </a:lnSpc>
                      </a:pPr>
                      <a:r>
                        <a:rPr lang="en-US" altLang="zh-CN" sz="1600" dirty="0">
                          <a:latin typeface="Times New Roman" panose="02020603050405020304" pitchFamily="18" charset="0"/>
                          <a:cs typeface="Times New Roman" panose="02020603050405020304" pitchFamily="18" charset="0"/>
                        </a:rPr>
                        <a:t>I</a:t>
                      </a:r>
                      <a:r>
                        <a:rPr lang="en-US" sz="1600" dirty="0">
                          <a:latin typeface="Times New Roman" panose="02020603050405020304" pitchFamily="18" charset="0"/>
                          <a:cs typeface="Times New Roman" panose="02020603050405020304" pitchFamily="18" charset="0"/>
                        </a:rPr>
                        <a:t>nitial state</a:t>
                      </a: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lnSpc>
                          <a:spcPct val="100000"/>
                        </a:lnSpc>
                      </a:pPr>
                      <a:r>
                        <a:rPr lang="en-US" sz="1600" dirty="0">
                          <a:latin typeface="Times New Roman" panose="02020603050405020304" pitchFamily="18" charset="0"/>
                          <a:cs typeface="Times New Roman" panose="02020603050405020304" pitchFamily="18" charset="0"/>
                        </a:rPr>
                        <a:t>Final state</a:t>
                      </a: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lnSpc>
                          <a:spcPct val="100000"/>
                        </a:lnSpc>
                      </a:pPr>
                      <a:r>
                        <a:rPr lang="en-US" altLang="zh-CN" sz="1600" i="1" dirty="0" err="1">
                          <a:latin typeface="Times New Roman" panose="02020603050405020304" pitchFamily="18" charset="0"/>
                          <a:cs typeface="Times New Roman" panose="02020603050405020304" pitchFamily="18" charset="0"/>
                        </a:rPr>
                        <a:t>I</a:t>
                      </a:r>
                      <a:r>
                        <a:rPr lang="en-US" altLang="zh-CN" sz="1600" i="1" baseline="-25000" dirty="0" err="1">
                          <a:latin typeface="Times New Roman" panose="02020603050405020304" pitchFamily="18" charset="0"/>
                          <a:cs typeface="Times New Roman" panose="02020603050405020304" pitchFamily="18" charset="0"/>
                        </a:rPr>
                        <a:t>γ</a:t>
                      </a:r>
                      <a:r>
                        <a:rPr lang="en-US" altLang="zh-CN" sz="1600" baseline="-25000" dirty="0">
                          <a:latin typeface="Times New Roman" panose="02020603050405020304" pitchFamily="18" charset="0"/>
                          <a:cs typeface="Times New Roman" panose="02020603050405020304" pitchFamily="18" charset="0"/>
                        </a:rPr>
                        <a:t> </a:t>
                      </a:r>
                      <a:r>
                        <a:rPr lang="en-US" altLang="zh-CN" sz="1600" baseline="-25000" dirty="0" err="1">
                          <a:latin typeface="Times New Roman" panose="02020603050405020304" pitchFamily="18" charset="0"/>
                          <a:cs typeface="Times New Roman" panose="02020603050405020304" pitchFamily="18" charset="0"/>
                        </a:rPr>
                        <a:t>rel</a:t>
                      </a:r>
                      <a:r>
                        <a:rPr lang="en-US" altLang="zh-CN" sz="1600" baseline="-25000" dirty="0">
                          <a:latin typeface="Times New Roman" panose="02020603050405020304" pitchFamily="18" charset="0"/>
                          <a:cs typeface="Times New Roman" panose="02020603050405020304" pitchFamily="18" charset="0"/>
                        </a:rPr>
                        <a:t> </a:t>
                      </a:r>
                      <a:r>
                        <a:rPr lang="en-US" altLang="zh-CN" sz="1600" dirty="0">
                          <a:latin typeface="Times New Roman" panose="02020603050405020304" pitchFamily="18" charset="0"/>
                          <a:cs typeface="Times New Roman" panose="02020603050405020304" pitchFamily="18" charset="0"/>
                        </a:rPr>
                        <a:t>(</a:t>
                      </a:r>
                      <a:r>
                        <a:rPr lang="en-US" altLang="zh-CN"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lnSpc>
                          <a:spcPct val="100000"/>
                        </a:lnSpc>
                      </a:pPr>
                      <a:r>
                        <a:rPr lang="en-US" altLang="zh-CN" sz="1600" i="1" dirty="0" err="1">
                          <a:latin typeface="Times New Roman" panose="02020603050405020304" pitchFamily="18" charset="0"/>
                          <a:cs typeface="Times New Roman" panose="02020603050405020304" pitchFamily="18" charset="0"/>
                        </a:rPr>
                        <a:t>I</a:t>
                      </a:r>
                      <a:r>
                        <a:rPr lang="en-US" altLang="zh-CN" sz="1600" i="1" baseline="-25000" dirty="0" err="1">
                          <a:latin typeface="Times New Roman" panose="02020603050405020304" pitchFamily="18" charset="0"/>
                          <a:cs typeface="Times New Roman" panose="02020603050405020304" pitchFamily="18" charset="0"/>
                        </a:rPr>
                        <a:t>γ</a:t>
                      </a:r>
                      <a:r>
                        <a:rPr lang="en-US" altLang="zh-CN" sz="1600" baseline="-25000" dirty="0">
                          <a:latin typeface="Times New Roman" panose="02020603050405020304" pitchFamily="18" charset="0"/>
                          <a:cs typeface="Times New Roman" panose="02020603050405020304" pitchFamily="18" charset="0"/>
                        </a:rPr>
                        <a:t> abs </a:t>
                      </a:r>
                      <a:r>
                        <a:rPr lang="en-US" altLang="zh-CN" sz="1600" dirty="0">
                          <a:latin typeface="Times New Roman" panose="02020603050405020304" pitchFamily="18" charset="0"/>
                          <a:cs typeface="Times New Roman" panose="02020603050405020304" pitchFamily="18" charset="0"/>
                        </a:rPr>
                        <a:t>(</a:t>
                      </a:r>
                      <a:r>
                        <a:rPr lang="en-US" altLang="zh-CN"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Reference</a:t>
                      </a:r>
                    </a:p>
                  </a:txBody>
                  <a:tcPr marL="0" marR="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4000">
                <a:tc>
                  <a:txBody>
                    <a:bodyPr/>
                    <a:lstStyle/>
                    <a:p>
                      <a:pPr algn="ctr">
                        <a:lnSpc>
                          <a:spcPct val="100000"/>
                        </a:lnSpc>
                      </a:pPr>
                      <a:r>
                        <a:rPr lang="en-US" sz="1600" baseline="30000" dirty="0">
                          <a:solidFill>
                            <a:schemeClr val="tx1"/>
                          </a:solidFill>
                          <a:latin typeface="Times New Roman" panose="02020603050405020304" pitchFamily="18" charset="0"/>
                          <a:cs typeface="Times New Roman" panose="02020603050405020304" pitchFamily="18" charset="0"/>
                        </a:rPr>
                        <a:t>29</a:t>
                      </a:r>
                      <a:r>
                        <a:rPr lang="en-US" sz="1600" dirty="0">
                          <a:solidFill>
                            <a:schemeClr val="tx1"/>
                          </a:solidFill>
                          <a:latin typeface="Times New Roman" panose="02020603050405020304" pitchFamily="18" charset="0"/>
                          <a:cs typeface="Times New Roman" panose="02020603050405020304" pitchFamily="18" charset="0"/>
                        </a:rPr>
                        <a:t>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2129.0(6)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600" baseline="30000" dirty="0">
                          <a:latin typeface="Times New Roman" panose="02020603050405020304" pitchFamily="18" charset="0"/>
                          <a:cs typeface="Times New Roman" panose="02020603050405020304" pitchFamily="18" charset="0"/>
                        </a:rPr>
                        <a:t>29</a:t>
                      </a:r>
                      <a:r>
                        <a:rPr lang="en-US" altLang="zh-CN" sz="1600" dirty="0">
                          <a:latin typeface="Times New Roman" panose="02020603050405020304" pitchFamily="18" charset="0"/>
                          <a:cs typeface="Times New Roman" panose="02020603050405020304" pitchFamily="18" charset="0"/>
                        </a:rPr>
                        <a:t>Mg </a:t>
                      </a:r>
                      <a:r>
                        <a:rPr lang="en-US" sz="1600" baseline="0" dirty="0">
                          <a:solidFill>
                            <a:schemeClr val="tx1"/>
                          </a:solidFill>
                          <a:latin typeface="Times New Roman" panose="02020603050405020304" pitchFamily="18" charset="0"/>
                          <a:cs typeface="Times New Roman" panose="02020603050405020304" pitchFamily="18" charset="0"/>
                        </a:rPr>
                        <a:t>3223.70 3/2+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600" baseline="30000" dirty="0">
                          <a:latin typeface="Times New Roman" panose="02020603050405020304" pitchFamily="18" charset="0"/>
                          <a:cs typeface="Times New Roman" panose="02020603050405020304" pitchFamily="18" charset="0"/>
                        </a:rPr>
                        <a:t>29</a:t>
                      </a:r>
                      <a:r>
                        <a:rPr lang="en-US" altLang="zh-CN" sz="1600" dirty="0">
                          <a:latin typeface="Times New Roman" panose="02020603050405020304" pitchFamily="18" charset="0"/>
                          <a:cs typeface="Times New Roman" panose="02020603050405020304" pitchFamily="18" charset="0"/>
                        </a:rPr>
                        <a:t>Mg </a:t>
                      </a:r>
                      <a:r>
                        <a:rPr lang="en-US" sz="1600" dirty="0">
                          <a:solidFill>
                            <a:schemeClr val="tx1"/>
                          </a:solidFill>
                          <a:latin typeface="Times New Roman" panose="02020603050405020304" pitchFamily="18" charset="0"/>
                          <a:cs typeface="Times New Roman" panose="02020603050405020304" pitchFamily="18" charset="0"/>
                        </a:rPr>
                        <a:t>1094.53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3.7(3)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anose="02020603050405020304" pitchFamily="18" charset="0"/>
                          <a:cs typeface="Times New Roman" panose="02020603050405020304" pitchFamily="18" charset="0"/>
                        </a:rPr>
                        <a:t>Shimoda_HI2014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7"/>
                  </a:ext>
                </a:extLst>
              </a:tr>
              <a:tr h="324000">
                <a:tc>
                  <a:txBody>
                    <a:bodyPr/>
                    <a:lstStyle/>
                    <a:p>
                      <a:pPr algn="ctr">
                        <a:lnSpc>
                          <a:spcPct val="100000"/>
                        </a:lnSpc>
                      </a:pPr>
                      <a:r>
                        <a:rPr lang="en-US" sz="1600" baseline="30000" dirty="0">
                          <a:solidFill>
                            <a:schemeClr val="tx1"/>
                          </a:solidFill>
                          <a:latin typeface="Times New Roman" panose="02020603050405020304" pitchFamily="18" charset="0"/>
                          <a:cs typeface="Times New Roman" panose="02020603050405020304" pitchFamily="18" charset="0"/>
                        </a:rPr>
                        <a:t>29</a:t>
                      </a:r>
                      <a:r>
                        <a:rPr lang="en-US" sz="1600" dirty="0">
                          <a:solidFill>
                            <a:schemeClr val="tx1"/>
                          </a:solidFill>
                          <a:latin typeface="Times New Roman" panose="02020603050405020304" pitchFamily="18" charset="0"/>
                          <a:cs typeface="Times New Roman" panose="02020603050405020304" pitchFamily="18" charset="0"/>
                        </a:rPr>
                        <a:t>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2132.8(12)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CN" sz="1600" baseline="30000" dirty="0">
                          <a:latin typeface="Times New Roman" panose="02020603050405020304" pitchFamily="18" charset="0"/>
                          <a:cs typeface="Times New Roman" panose="02020603050405020304" pitchFamily="18" charset="0"/>
                        </a:rPr>
                        <a:t>29</a:t>
                      </a:r>
                      <a:r>
                        <a:rPr lang="en-US" altLang="zh-CN" sz="1600" dirty="0">
                          <a:latin typeface="Times New Roman" panose="02020603050405020304" pitchFamily="18" charset="0"/>
                          <a:cs typeface="Times New Roman" panose="02020603050405020304" pitchFamily="18" charset="0"/>
                        </a:rPr>
                        <a:t>Mg </a:t>
                      </a:r>
                      <a:r>
                        <a:rPr lang="en-US" sz="1600" baseline="0" dirty="0">
                          <a:solidFill>
                            <a:schemeClr val="tx1"/>
                          </a:solidFill>
                          <a:latin typeface="Times New Roman" panose="02020603050405020304" pitchFamily="18" charset="0"/>
                          <a:cs typeface="Times New Roman" panose="02020603050405020304" pitchFamily="18" charset="0"/>
                        </a:rPr>
                        <a:t>3227.4 (5/2)+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baseline="30000" dirty="0">
                          <a:latin typeface="Times New Roman" panose="02020603050405020304" pitchFamily="18" charset="0"/>
                          <a:cs typeface="Times New Roman" panose="02020603050405020304" pitchFamily="18" charset="0"/>
                        </a:rPr>
                        <a:t>29</a:t>
                      </a:r>
                      <a:r>
                        <a:rPr lang="en-US" altLang="zh-CN" sz="1600" dirty="0">
                          <a:latin typeface="Times New Roman" panose="02020603050405020304" pitchFamily="18" charset="0"/>
                          <a:cs typeface="Times New Roman" panose="02020603050405020304" pitchFamily="18" charset="0"/>
                        </a:rPr>
                        <a:t>Mg </a:t>
                      </a:r>
                      <a:r>
                        <a:rPr lang="en-US" sz="1600" dirty="0">
                          <a:solidFill>
                            <a:schemeClr val="tx1"/>
                          </a:solidFill>
                          <a:latin typeface="Times New Roman" panose="02020603050405020304" pitchFamily="18" charset="0"/>
                          <a:cs typeface="Times New Roman" panose="02020603050405020304" pitchFamily="18" charset="0"/>
                        </a:rPr>
                        <a:t>1094.53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1.5(2)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anose="02020603050405020304" pitchFamily="18" charset="0"/>
                          <a:cs typeface="Times New Roman" panose="02020603050405020304" pitchFamily="18" charset="0"/>
                        </a:rPr>
                        <a:t>Shimoda_HI2014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8"/>
                  </a:ext>
                </a:extLst>
              </a:tr>
              <a:tr h="324000">
                <a:tc>
                  <a:txBody>
                    <a:bodyPr/>
                    <a:lstStyle/>
                    <a:p>
                      <a:pPr algn="ctr">
                        <a:lnSpc>
                          <a:spcPct val="100000"/>
                        </a:lnSpc>
                      </a:pPr>
                      <a:r>
                        <a:rPr lang="en-US" sz="1600" baseline="30000" dirty="0">
                          <a:solidFill>
                            <a:schemeClr val="tx1"/>
                          </a:solidFill>
                          <a:latin typeface="Times New Roman" panose="02020603050405020304" pitchFamily="18" charset="0"/>
                          <a:cs typeface="Times New Roman" panose="02020603050405020304" pitchFamily="18" charset="0"/>
                        </a:rPr>
                        <a:t>29</a:t>
                      </a:r>
                      <a:r>
                        <a:rPr lang="en-US" sz="1600" dirty="0">
                          <a:solidFill>
                            <a:schemeClr val="tx1"/>
                          </a:solidFill>
                          <a:latin typeface="Times New Roman" panose="02020603050405020304" pitchFamily="18" charset="0"/>
                          <a:cs typeface="Times New Roman" panose="02020603050405020304" pitchFamily="18" charset="0"/>
                        </a:rPr>
                        <a:t>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3223.6(10)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lnSpc>
                          <a:spcPct val="100000"/>
                        </a:lnSpc>
                      </a:pPr>
                      <a:r>
                        <a:rPr lang="en-US" altLang="zh-CN" sz="1600" baseline="30000" dirty="0">
                          <a:latin typeface="Times New Roman" panose="02020603050405020304" pitchFamily="18" charset="0"/>
                          <a:cs typeface="Times New Roman" panose="02020603050405020304" pitchFamily="18" charset="0"/>
                        </a:rPr>
                        <a:t>29</a:t>
                      </a:r>
                      <a:r>
                        <a:rPr lang="en-US" altLang="zh-CN" sz="1600" dirty="0">
                          <a:latin typeface="Times New Roman" panose="02020603050405020304" pitchFamily="18" charset="0"/>
                          <a:cs typeface="Times New Roman" panose="02020603050405020304" pitchFamily="18" charset="0"/>
                        </a:rPr>
                        <a:t>Mg </a:t>
                      </a:r>
                      <a:r>
                        <a:rPr lang="en-US" sz="1600" baseline="0" dirty="0">
                          <a:solidFill>
                            <a:schemeClr val="tx1"/>
                          </a:solidFill>
                          <a:latin typeface="Times New Roman" panose="02020603050405020304" pitchFamily="18" charset="0"/>
                          <a:cs typeface="Times New Roman" panose="02020603050405020304" pitchFamily="18" charset="0"/>
                        </a:rPr>
                        <a:t>3223.70 3/2+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lnSpc>
                          <a:spcPct val="100000"/>
                        </a:lnSpc>
                      </a:pPr>
                      <a:r>
                        <a:rPr lang="en-US" altLang="zh-CN" sz="1600" baseline="30000" dirty="0">
                          <a:latin typeface="Times New Roman" panose="02020603050405020304" pitchFamily="18" charset="0"/>
                          <a:cs typeface="Times New Roman" panose="02020603050405020304" pitchFamily="18" charset="0"/>
                        </a:rPr>
                        <a:t>29</a:t>
                      </a:r>
                      <a:r>
                        <a:rPr lang="en-US" altLang="zh-CN" sz="1600" dirty="0">
                          <a:latin typeface="Times New Roman" panose="02020603050405020304" pitchFamily="18" charset="0"/>
                          <a:cs typeface="Times New Roman" panose="02020603050405020304" pitchFamily="18" charset="0"/>
                        </a:rPr>
                        <a:t>Mg </a:t>
                      </a:r>
                      <a:r>
                        <a:rPr lang="en-US" altLang="zh-CN" sz="1600" baseline="0" dirty="0">
                          <a:solidFill>
                            <a:schemeClr val="tx1"/>
                          </a:solidFill>
                          <a:latin typeface="Times New Roman" panose="02020603050405020304" pitchFamily="18" charset="0"/>
                          <a:cs typeface="Times New Roman" panose="02020603050405020304" pitchFamily="18" charset="0"/>
                        </a:rPr>
                        <a:t>0 3/2+</a:t>
                      </a:r>
                      <a:endParaRPr lang="en-US" sz="160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lnSpc>
                          <a:spcPct val="100000"/>
                        </a:lnSpc>
                      </a:pP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4.4(6)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a:solidFill>
                            <a:schemeClr val="tx1"/>
                          </a:solidFill>
                          <a:latin typeface="Times New Roman" panose="02020603050405020304" pitchFamily="18" charset="0"/>
                          <a:cs typeface="Times New Roman" panose="02020603050405020304" pitchFamily="18" charset="0"/>
                        </a:rPr>
                        <a:t>Shimoda_HI2014</a:t>
                      </a: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9"/>
                  </a:ext>
                </a:extLst>
              </a:tr>
              <a:tr h="324000">
                <a:tc>
                  <a:txBody>
                    <a:bodyPr/>
                    <a:lstStyle/>
                    <a:p>
                      <a:pPr algn="ctr">
                        <a:lnSpc>
                          <a:spcPct val="100000"/>
                        </a:lnSpc>
                      </a:pPr>
                      <a:r>
                        <a:rPr lang="en-US" sz="1600" baseline="30000" dirty="0">
                          <a:solidFill>
                            <a:schemeClr val="tx1"/>
                          </a:solidFill>
                          <a:latin typeface="Times New Roman" panose="02020603050405020304" pitchFamily="18" charset="0"/>
                          <a:cs typeface="Times New Roman" panose="02020603050405020304" pitchFamily="18" charset="0"/>
                        </a:rPr>
                        <a:t>29</a:t>
                      </a:r>
                      <a:r>
                        <a:rPr lang="en-US" sz="1600" dirty="0">
                          <a:solidFill>
                            <a:schemeClr val="tx1"/>
                          </a:solidFill>
                          <a:latin typeface="Times New Roman" panose="02020603050405020304" pitchFamily="18" charset="0"/>
                          <a:cs typeface="Times New Roman" panose="02020603050405020304" pitchFamily="18" charset="0"/>
                        </a:rPr>
                        <a:t>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3227.3(10)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baseline="30000" dirty="0">
                          <a:latin typeface="Times New Roman" panose="02020603050405020304" pitchFamily="18" charset="0"/>
                          <a:cs typeface="Times New Roman" panose="02020603050405020304" pitchFamily="18" charset="0"/>
                        </a:rPr>
                        <a:t>29</a:t>
                      </a:r>
                      <a:r>
                        <a:rPr lang="en-US" altLang="zh-CN" sz="1600" dirty="0">
                          <a:latin typeface="Times New Roman" panose="02020603050405020304" pitchFamily="18" charset="0"/>
                          <a:cs typeface="Times New Roman" panose="02020603050405020304" pitchFamily="18" charset="0"/>
                        </a:rPr>
                        <a:t>Mg </a:t>
                      </a:r>
                      <a:r>
                        <a:rPr lang="en-US" sz="1600" baseline="0" dirty="0">
                          <a:solidFill>
                            <a:schemeClr val="tx1"/>
                          </a:solidFill>
                          <a:latin typeface="Times New Roman" panose="02020603050405020304" pitchFamily="18" charset="0"/>
                          <a:cs typeface="Times New Roman" panose="02020603050405020304" pitchFamily="18" charset="0"/>
                        </a:rPr>
                        <a:t>3227.4 (5/2)+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lnSpc>
                          <a:spcPct val="100000"/>
                        </a:lnSpc>
                      </a:pPr>
                      <a:r>
                        <a:rPr lang="en-US" altLang="zh-CN" sz="1600" baseline="30000" dirty="0">
                          <a:latin typeface="Times New Roman" panose="02020603050405020304" pitchFamily="18" charset="0"/>
                          <a:cs typeface="Times New Roman" panose="02020603050405020304" pitchFamily="18" charset="0"/>
                        </a:rPr>
                        <a:t>29</a:t>
                      </a:r>
                      <a:r>
                        <a:rPr lang="en-US" altLang="zh-CN" sz="1600" dirty="0">
                          <a:latin typeface="Times New Roman" panose="02020603050405020304" pitchFamily="18" charset="0"/>
                          <a:cs typeface="Times New Roman" panose="02020603050405020304" pitchFamily="18" charset="0"/>
                        </a:rPr>
                        <a:t>Mg </a:t>
                      </a:r>
                      <a:r>
                        <a:rPr lang="en-US" altLang="zh-CN" sz="1600" baseline="0" dirty="0">
                          <a:solidFill>
                            <a:schemeClr val="tx1"/>
                          </a:solidFill>
                          <a:latin typeface="Times New Roman" panose="02020603050405020304" pitchFamily="18" charset="0"/>
                          <a:cs typeface="Times New Roman" panose="02020603050405020304" pitchFamily="18" charset="0"/>
                        </a:rPr>
                        <a:t>0 3/2+</a:t>
                      </a:r>
                      <a:endParaRPr lang="en-US" sz="160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lnSpc>
                          <a:spcPct val="100000"/>
                        </a:lnSpc>
                      </a:pP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6.6(5)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anose="02020603050405020304" pitchFamily="18" charset="0"/>
                          <a:cs typeface="Times New Roman" panose="02020603050405020304" pitchFamily="18" charset="0"/>
                        </a:rPr>
                        <a:t>Shimoda_HI2014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10"/>
                  </a:ext>
                </a:extLst>
              </a:tr>
              <a:tr h="324000">
                <a:tc>
                  <a:txBody>
                    <a:bodyPr/>
                    <a:lstStyle/>
                    <a:p>
                      <a:pPr algn="ctr">
                        <a:lnSpc>
                          <a:spcPct val="100000"/>
                        </a:lnSpc>
                      </a:pPr>
                      <a:r>
                        <a:rPr lang="en-US" sz="1600" baseline="30000" dirty="0">
                          <a:solidFill>
                            <a:schemeClr val="tx1"/>
                          </a:solidFill>
                          <a:latin typeface="Times New Roman" panose="02020603050405020304" pitchFamily="18" charset="0"/>
                          <a:cs typeface="Times New Roman" panose="02020603050405020304" pitchFamily="18" charset="0"/>
                        </a:rPr>
                        <a:t>29</a:t>
                      </a:r>
                      <a:r>
                        <a:rPr lang="en-US" sz="1600" dirty="0">
                          <a:solidFill>
                            <a:schemeClr val="tx1"/>
                          </a:solidFill>
                          <a:latin typeface="Times New Roman" panose="02020603050405020304" pitchFamily="18" charset="0"/>
                          <a:cs typeface="Times New Roman" panose="02020603050405020304" pitchFamily="18" charset="0"/>
                        </a:rPr>
                        <a:t>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00000"/>
                        </a:lnSpc>
                      </a:pPr>
                      <a:r>
                        <a:rPr lang="en-US" altLang="zh-CN" sz="1600" dirty="0">
                          <a:latin typeface="Times New Roman" panose="02020603050405020304" pitchFamily="18" charset="0"/>
                          <a:cs typeface="Times New Roman" panose="02020603050405020304" pitchFamily="18" charset="0"/>
                        </a:rPr>
                        <a:t>3080.9(10)</a:t>
                      </a: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00000"/>
                        </a:lnSpc>
                      </a:pPr>
                      <a:r>
                        <a:rPr lang="en-US" altLang="zh-CN" sz="1600" baseline="30000" dirty="0">
                          <a:latin typeface="Times New Roman" panose="02020603050405020304" pitchFamily="18" charset="0"/>
                          <a:cs typeface="Times New Roman" panose="02020603050405020304" pitchFamily="18" charset="0"/>
                        </a:rPr>
                        <a:t>28</a:t>
                      </a:r>
                      <a:r>
                        <a:rPr lang="en-US" altLang="zh-CN" sz="1600" dirty="0">
                          <a:latin typeface="Times New Roman" panose="02020603050405020304" pitchFamily="18" charset="0"/>
                          <a:cs typeface="Times New Roman" panose="02020603050405020304" pitchFamily="18" charset="0"/>
                        </a:rPr>
                        <a:t>Mg 4555 2</a:t>
                      </a:r>
                      <a:r>
                        <a:rPr lang="en-US" altLang="zh-CN" sz="1600" baseline="30000" dirty="0">
                          <a:latin typeface="Times New Roman" panose="02020603050405020304" pitchFamily="18" charset="0"/>
                          <a:cs typeface="Times New Roman" panose="02020603050405020304" pitchFamily="18" charset="0"/>
                        </a:rPr>
                        <a:t>+ </a:t>
                      </a:r>
                      <a:r>
                        <a:rPr lang="en-US" sz="1600" baseline="0" dirty="0">
                          <a:solidFill>
                            <a:schemeClr val="tx1"/>
                          </a:solidFill>
                          <a:latin typeface="Times New Roman" panose="02020603050405020304" pitchFamily="18" charset="0"/>
                          <a:cs typeface="Times New Roman" panose="02020603050405020304" pitchFamily="18" charset="0"/>
                        </a:rPr>
                        <a:t>&lt;30 </a:t>
                      </a:r>
                      <a:r>
                        <a:rPr lang="en-US" sz="1600" baseline="0" dirty="0" err="1">
                          <a:solidFill>
                            <a:schemeClr val="tx1"/>
                          </a:solidFill>
                          <a:latin typeface="Times New Roman" panose="02020603050405020304" pitchFamily="18" charset="0"/>
                          <a:cs typeface="Times New Roman" panose="02020603050405020304" pitchFamily="18" charset="0"/>
                        </a:rPr>
                        <a:t>fs</a:t>
                      </a:r>
                      <a:endParaRPr lang="en-US" sz="160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00000"/>
                        </a:lnSpc>
                      </a:pPr>
                      <a:r>
                        <a:rPr lang="en-US" altLang="zh-CN" sz="1600" baseline="30000" dirty="0">
                          <a:latin typeface="Times New Roman" panose="02020603050405020304" pitchFamily="18" charset="0"/>
                          <a:cs typeface="Times New Roman" panose="02020603050405020304" pitchFamily="18" charset="0"/>
                        </a:rPr>
                        <a:t>28</a:t>
                      </a:r>
                      <a:r>
                        <a:rPr lang="en-US" altLang="zh-CN" sz="1600" dirty="0">
                          <a:latin typeface="Times New Roman" panose="02020603050405020304" pitchFamily="18" charset="0"/>
                          <a:cs typeface="Times New Roman" panose="02020603050405020304" pitchFamily="18" charset="0"/>
                        </a:rPr>
                        <a:t>Mg 1474 2</a:t>
                      </a:r>
                      <a:r>
                        <a:rPr lang="en-US" altLang="zh-CN" sz="1600" baseline="30000" dirty="0">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0.17(5)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0.061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anose="02020603050405020304" pitchFamily="18" charset="0"/>
                          <a:cs typeface="Times New Roman" panose="02020603050405020304" pitchFamily="18" charset="0"/>
                        </a:rPr>
                        <a:t>Baumann_PRC1987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10001"/>
                  </a:ext>
                </a:extLst>
              </a:tr>
              <a:tr h="324000">
                <a:tc>
                  <a:txBody>
                    <a:bodyPr/>
                    <a:lstStyle/>
                    <a:p>
                      <a:pPr algn="ctr">
                        <a:lnSpc>
                          <a:spcPct val="100000"/>
                        </a:lnSpc>
                      </a:pPr>
                      <a:r>
                        <a:rPr lang="en-US" sz="1600" baseline="30000" dirty="0">
                          <a:solidFill>
                            <a:schemeClr val="tx1"/>
                          </a:solidFill>
                          <a:latin typeface="Times New Roman" panose="02020603050405020304" pitchFamily="18" charset="0"/>
                          <a:cs typeface="Times New Roman" panose="02020603050405020304" pitchFamily="18" charset="0"/>
                        </a:rPr>
                        <a:t>29</a:t>
                      </a:r>
                      <a:r>
                        <a:rPr lang="en-US" sz="1600" dirty="0">
                          <a:solidFill>
                            <a:schemeClr val="tx1"/>
                          </a:solidFill>
                          <a:latin typeface="Times New Roman" panose="02020603050405020304" pitchFamily="18" charset="0"/>
                          <a:cs typeface="Times New Roman" panose="02020603050405020304" pitchFamily="18" charset="0"/>
                        </a:rPr>
                        <a:t>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00000"/>
                        </a:lnSpc>
                      </a:pPr>
                      <a:r>
                        <a:rPr lang="en-US" altLang="zh-CN" sz="1600" dirty="0">
                          <a:latin typeface="Times New Roman" panose="02020603050405020304" pitchFamily="18" charset="0"/>
                          <a:cs typeface="Times New Roman" panose="02020603050405020304" pitchFamily="18" charset="0"/>
                        </a:rPr>
                        <a:t>3084.8(10)</a:t>
                      </a: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00000"/>
                        </a:lnSpc>
                      </a:pPr>
                      <a:r>
                        <a:rPr lang="en-US" altLang="zh-CN" sz="1600" baseline="30000" dirty="0">
                          <a:latin typeface="Times New Roman" panose="02020603050405020304" pitchFamily="18" charset="0"/>
                          <a:cs typeface="Times New Roman" panose="02020603050405020304" pitchFamily="18" charset="0"/>
                        </a:rPr>
                        <a:t>28</a:t>
                      </a:r>
                      <a:r>
                        <a:rPr lang="en-US" altLang="zh-CN" sz="1600" dirty="0">
                          <a:latin typeface="Times New Roman" panose="02020603050405020304" pitchFamily="18" charset="0"/>
                          <a:cs typeface="Times New Roman" panose="02020603050405020304" pitchFamily="18" charset="0"/>
                        </a:rPr>
                        <a:t>Mg 4559 2</a:t>
                      </a:r>
                      <a:r>
                        <a:rPr lang="en-US" altLang="zh-CN" sz="1600" baseline="30000" dirty="0">
                          <a:latin typeface="Times New Roman" panose="02020603050405020304" pitchFamily="18" charset="0"/>
                          <a:cs typeface="Times New Roman" panose="02020603050405020304" pitchFamily="18" charset="0"/>
                        </a:rPr>
                        <a:t>+ </a:t>
                      </a:r>
                      <a:r>
                        <a:rPr lang="en-US" sz="1600" baseline="0" dirty="0">
                          <a:solidFill>
                            <a:schemeClr val="tx1"/>
                          </a:solidFill>
                          <a:latin typeface="Times New Roman" panose="02020603050405020304" pitchFamily="18" charset="0"/>
                          <a:cs typeface="Times New Roman" panose="02020603050405020304" pitchFamily="18" charset="0"/>
                        </a:rPr>
                        <a:t>Unknown </a:t>
                      </a:r>
                      <a:r>
                        <a:rPr lang="en-US" altLang="zh-CN" sz="1600" i="1" baseline="0" dirty="0">
                          <a:solidFill>
                            <a:schemeClr val="tx1"/>
                          </a:solidFill>
                          <a:latin typeface="Times New Roman" panose="02020603050405020304" pitchFamily="18" charset="0"/>
                          <a:cs typeface="Times New Roman" panose="02020603050405020304" pitchFamily="18" charset="0"/>
                        </a:rPr>
                        <a:t>τ</a:t>
                      </a:r>
                      <a:endParaRPr lang="en-US" sz="1600" i="1"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00000"/>
                        </a:lnSpc>
                      </a:pPr>
                      <a:r>
                        <a:rPr lang="en-US" altLang="zh-CN" sz="1600" baseline="30000" dirty="0">
                          <a:latin typeface="Times New Roman" panose="02020603050405020304" pitchFamily="18" charset="0"/>
                          <a:cs typeface="Times New Roman" panose="02020603050405020304" pitchFamily="18" charset="0"/>
                        </a:rPr>
                        <a:t>28</a:t>
                      </a:r>
                      <a:r>
                        <a:rPr lang="en-US" altLang="zh-CN" sz="1600" dirty="0">
                          <a:latin typeface="Times New Roman" panose="02020603050405020304" pitchFamily="18" charset="0"/>
                          <a:cs typeface="Times New Roman" panose="02020603050405020304" pitchFamily="18" charset="0"/>
                        </a:rPr>
                        <a:t>Mg 1474 2</a:t>
                      </a:r>
                      <a:r>
                        <a:rPr lang="en-US" altLang="zh-CN" sz="1600" baseline="30000" dirty="0">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0.15(4)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0.054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anose="02020603050405020304" pitchFamily="18" charset="0"/>
                          <a:cs typeface="Times New Roman" panose="02020603050405020304" pitchFamily="18" charset="0"/>
                        </a:rPr>
                        <a:t>Baumann_PRC1987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10002"/>
                  </a:ext>
                </a:extLst>
              </a:tr>
              <a:tr h="324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aseline="30000" dirty="0">
                          <a:solidFill>
                            <a:schemeClr val="tx1"/>
                          </a:solidFill>
                          <a:latin typeface="Times New Roman" panose="02020603050405020304" pitchFamily="18" charset="0"/>
                          <a:cs typeface="Times New Roman" panose="02020603050405020304" pitchFamily="18" charset="0"/>
                        </a:rPr>
                        <a:t>30</a:t>
                      </a:r>
                      <a:r>
                        <a:rPr lang="en-US" sz="1600" dirty="0">
                          <a:solidFill>
                            <a:schemeClr val="tx1"/>
                          </a:solidFill>
                          <a:latin typeface="Times New Roman" panose="02020603050405020304" pitchFamily="18" charset="0"/>
                          <a:cs typeface="Times New Roman" panose="02020603050405020304" pitchFamily="18" charset="0"/>
                        </a:rPr>
                        <a:t>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1552.4(4)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baseline="30000" dirty="0">
                          <a:latin typeface="Times New Roman" panose="02020603050405020304" pitchFamily="18" charset="0"/>
                          <a:cs typeface="Times New Roman" panose="02020603050405020304" pitchFamily="18" charset="0"/>
                        </a:rPr>
                        <a:t>30</a:t>
                      </a:r>
                      <a:r>
                        <a:rPr lang="en-US" altLang="zh-CN" sz="1600" dirty="0">
                          <a:latin typeface="Times New Roman" panose="02020603050405020304" pitchFamily="18" charset="0"/>
                          <a:cs typeface="Times New Roman" panose="02020603050405020304" pitchFamily="18" charset="0"/>
                        </a:rPr>
                        <a:t>Mg </a:t>
                      </a:r>
                      <a:r>
                        <a:rPr lang="en-US" sz="1600" i="0" kern="1200" dirty="0">
                          <a:solidFill>
                            <a:schemeClr val="tx1"/>
                          </a:solidFill>
                          <a:effectLst/>
                          <a:latin typeface="Times New Roman" panose="02020603050405020304" pitchFamily="18" charset="0"/>
                          <a:ea typeface="+mn-ea"/>
                          <a:cs typeface="Times New Roman" panose="02020603050405020304" pitchFamily="18" charset="0"/>
                        </a:rPr>
                        <a:t>5093.7 (1,2)+</a:t>
                      </a:r>
                      <a:endParaRPr lang="en-US" altLang="zh-CN" sz="1600" baseline="30000" dirty="0">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baseline="30000" dirty="0">
                          <a:latin typeface="Times New Roman" panose="02020603050405020304" pitchFamily="18" charset="0"/>
                          <a:cs typeface="Times New Roman" panose="02020603050405020304" pitchFamily="18" charset="0"/>
                        </a:rPr>
                        <a:t>30</a:t>
                      </a:r>
                      <a:r>
                        <a:rPr lang="en-US" altLang="zh-CN" sz="1600" dirty="0">
                          <a:latin typeface="Times New Roman" panose="02020603050405020304" pitchFamily="18" charset="0"/>
                          <a:cs typeface="Times New Roman" panose="02020603050405020304" pitchFamily="18" charset="0"/>
                        </a:rPr>
                        <a:t>Mg </a:t>
                      </a:r>
                      <a:r>
                        <a:rPr lang="en-US" sz="1600" i="0" kern="1200" dirty="0">
                          <a:solidFill>
                            <a:schemeClr val="tx1"/>
                          </a:solidFill>
                          <a:effectLst/>
                          <a:latin typeface="Times New Roman" panose="02020603050405020304" pitchFamily="18" charset="0"/>
                          <a:ea typeface="+mn-ea"/>
                          <a:cs typeface="Times New Roman" panose="02020603050405020304" pitchFamily="18" charset="0"/>
                        </a:rPr>
                        <a:t>3541.5 (1,2)+</a:t>
                      </a:r>
                      <a:endParaRPr lang="en-US" sz="1600" baseline="300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4.5(3)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lnSpc>
                          <a:spcPct val="100000"/>
                        </a:lnSpc>
                      </a:pPr>
                      <a:r>
                        <a:rPr lang="en-US" altLang="zh-CN" sz="1600" dirty="0">
                          <a:solidFill>
                            <a:schemeClr val="tx1"/>
                          </a:solidFill>
                          <a:latin typeface="Times New Roman" panose="02020603050405020304" pitchFamily="18" charset="0"/>
                          <a:cs typeface="Times New Roman" panose="02020603050405020304" pitchFamily="18" charset="0"/>
                        </a:rPr>
                        <a:t>1.98</a:t>
                      </a: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Baumann_PRC1989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11"/>
                  </a:ext>
                </a:extLst>
              </a:tr>
              <a:tr h="324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aseline="30000" dirty="0">
                          <a:solidFill>
                            <a:schemeClr val="tx1"/>
                          </a:solidFill>
                          <a:latin typeface="Times New Roman" panose="02020603050405020304" pitchFamily="18" charset="0"/>
                          <a:cs typeface="Times New Roman" panose="02020603050405020304" pitchFamily="18" charset="0"/>
                        </a:rPr>
                        <a:t>30</a:t>
                      </a:r>
                      <a:r>
                        <a:rPr lang="en-US" sz="1600" dirty="0">
                          <a:solidFill>
                            <a:schemeClr val="tx1"/>
                          </a:solidFill>
                          <a:latin typeface="Times New Roman" panose="02020603050405020304" pitchFamily="18" charset="0"/>
                          <a:cs typeface="Times New Roman" panose="02020603050405020304" pitchFamily="18" charset="0"/>
                        </a:rPr>
                        <a:t>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1559.6(4)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baseline="30000" dirty="0">
                          <a:latin typeface="Times New Roman" panose="02020603050405020304" pitchFamily="18" charset="0"/>
                          <a:cs typeface="Times New Roman" panose="02020603050405020304" pitchFamily="18" charset="0"/>
                        </a:rPr>
                        <a:t>30</a:t>
                      </a:r>
                      <a:r>
                        <a:rPr lang="en-US" altLang="zh-CN" sz="1600" dirty="0">
                          <a:latin typeface="Times New Roman" panose="02020603050405020304" pitchFamily="18" charset="0"/>
                          <a:cs typeface="Times New Roman" panose="02020603050405020304" pitchFamily="18" charset="0"/>
                        </a:rPr>
                        <a:t>Mg </a:t>
                      </a:r>
                      <a:r>
                        <a:rPr lang="en-US" sz="1600" i="0" kern="1200" dirty="0">
                          <a:solidFill>
                            <a:schemeClr val="tx1"/>
                          </a:solidFill>
                          <a:effectLst/>
                          <a:latin typeface="Times New Roman" panose="02020603050405020304" pitchFamily="18" charset="0"/>
                          <a:ea typeface="+mn-ea"/>
                          <a:cs typeface="Times New Roman" panose="02020603050405020304" pitchFamily="18" charset="0"/>
                        </a:rPr>
                        <a:t>5021.5 (1,2)+</a:t>
                      </a:r>
                      <a:endParaRPr lang="en-US" altLang="zh-CN" sz="1600" baseline="30000" dirty="0">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baseline="30000" dirty="0">
                          <a:latin typeface="Times New Roman" panose="02020603050405020304" pitchFamily="18" charset="0"/>
                          <a:cs typeface="Times New Roman" panose="02020603050405020304" pitchFamily="18" charset="0"/>
                        </a:rPr>
                        <a:t>30</a:t>
                      </a:r>
                      <a:r>
                        <a:rPr lang="en-US" altLang="zh-CN" sz="1600" dirty="0">
                          <a:latin typeface="Times New Roman" panose="02020603050405020304" pitchFamily="18" charset="0"/>
                          <a:cs typeface="Times New Roman" panose="02020603050405020304" pitchFamily="18" charset="0"/>
                        </a:rPr>
                        <a:t>Mg </a:t>
                      </a:r>
                      <a:r>
                        <a:rPr lang="en-US" sz="1600" i="0" kern="1200" dirty="0">
                          <a:solidFill>
                            <a:schemeClr val="tx1"/>
                          </a:solidFill>
                          <a:effectLst/>
                          <a:latin typeface="Times New Roman" panose="02020603050405020304" pitchFamily="18" charset="0"/>
                          <a:ea typeface="+mn-ea"/>
                          <a:cs typeface="Times New Roman" panose="02020603050405020304" pitchFamily="18" charset="0"/>
                        </a:rPr>
                        <a:t>3461.4 (1 to 3)+</a:t>
                      </a:r>
                      <a:endParaRPr lang="en-US" sz="1600" baseline="300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3.5(3)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lnSpc>
                          <a:spcPct val="100000"/>
                        </a:lnSpc>
                      </a:pPr>
                      <a:r>
                        <a:rPr lang="en-US" altLang="zh-CN" sz="1600" dirty="0">
                          <a:solidFill>
                            <a:schemeClr val="tx1"/>
                          </a:solidFill>
                          <a:latin typeface="Times New Roman" panose="02020603050405020304" pitchFamily="18" charset="0"/>
                          <a:cs typeface="Times New Roman" panose="02020603050405020304" pitchFamily="18" charset="0"/>
                        </a:rPr>
                        <a:t>1.54</a:t>
                      </a: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Baumann_PRC1989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12"/>
                  </a:ext>
                </a:extLst>
              </a:tr>
              <a:tr h="324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aseline="30000" dirty="0">
                          <a:solidFill>
                            <a:schemeClr val="tx1"/>
                          </a:solidFill>
                          <a:latin typeface="Times New Roman" panose="02020603050405020304" pitchFamily="18" charset="0"/>
                          <a:cs typeface="Times New Roman" panose="02020603050405020304" pitchFamily="18" charset="0"/>
                        </a:rPr>
                        <a:t>30</a:t>
                      </a:r>
                      <a:r>
                        <a:rPr lang="en-US" sz="1600" dirty="0">
                          <a:solidFill>
                            <a:schemeClr val="tx1"/>
                          </a:solidFill>
                          <a:latin typeface="Times New Roman" panose="02020603050405020304" pitchFamily="18" charset="0"/>
                          <a:cs typeface="Times New Roman" panose="02020603050405020304" pitchFamily="18" charset="0"/>
                        </a:rPr>
                        <a:t>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1635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baseline="30000" dirty="0">
                          <a:latin typeface="Times New Roman" panose="02020603050405020304" pitchFamily="18" charset="0"/>
                          <a:cs typeface="Times New Roman" panose="02020603050405020304" pitchFamily="18" charset="0"/>
                        </a:rPr>
                        <a:t>30</a:t>
                      </a:r>
                      <a:r>
                        <a:rPr lang="en-US" altLang="zh-CN" sz="1600" dirty="0">
                          <a:latin typeface="Times New Roman" panose="02020603050405020304" pitchFamily="18" charset="0"/>
                          <a:cs typeface="Times New Roman" panose="02020603050405020304" pitchFamily="18" charset="0"/>
                        </a:rPr>
                        <a:t>Mg 5095 2</a:t>
                      </a:r>
                      <a:r>
                        <a:rPr lang="en-US" altLang="zh-CN" sz="1600" baseline="30000" dirty="0">
                          <a:latin typeface="Times New Roman" panose="02020603050405020304" pitchFamily="18" charset="0"/>
                          <a:cs typeface="Times New Roman" panose="02020603050405020304" pitchFamily="18" charset="0"/>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baseline="30000" dirty="0">
                          <a:latin typeface="Times New Roman" panose="02020603050405020304" pitchFamily="18" charset="0"/>
                          <a:cs typeface="Times New Roman" panose="02020603050405020304" pitchFamily="18" charset="0"/>
                        </a:rPr>
                        <a:t>30</a:t>
                      </a:r>
                      <a:r>
                        <a:rPr lang="en-US" altLang="zh-CN" sz="1600" dirty="0">
                          <a:latin typeface="Times New Roman" panose="02020603050405020304" pitchFamily="18" charset="0"/>
                          <a:cs typeface="Times New Roman" panose="02020603050405020304" pitchFamily="18" charset="0"/>
                        </a:rPr>
                        <a:t>Mg 3460 (2)</a:t>
                      </a:r>
                      <a:r>
                        <a:rPr lang="en-US" altLang="zh-CN" sz="1600" baseline="30000" dirty="0">
                          <a:latin typeface="Times New Roman" panose="02020603050405020304" pitchFamily="18" charset="0"/>
                          <a:cs typeface="Times New Roman" panose="02020603050405020304" pitchFamily="18" charset="0"/>
                        </a:rPr>
                        <a:t>+</a:t>
                      </a:r>
                      <a:endParaRPr lang="en-US" sz="1600" baseline="300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0.9(1)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Shimoda_HI2014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3"/>
                  </a:ext>
                </a:extLst>
              </a:tr>
              <a:tr h="324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aseline="30000" dirty="0">
                          <a:solidFill>
                            <a:schemeClr val="tx1"/>
                          </a:solidFill>
                          <a:latin typeface="Times New Roman" panose="02020603050405020304" pitchFamily="18" charset="0"/>
                          <a:cs typeface="Times New Roman" panose="02020603050405020304" pitchFamily="18" charset="0"/>
                        </a:rPr>
                        <a:t>30</a:t>
                      </a:r>
                      <a:r>
                        <a:rPr lang="en-US" sz="1600" dirty="0">
                          <a:solidFill>
                            <a:schemeClr val="tx1"/>
                          </a:solidFill>
                          <a:latin typeface="Times New Roman" panose="02020603050405020304" pitchFamily="18" charset="0"/>
                          <a:cs typeface="Times New Roman" panose="02020603050405020304" pitchFamily="18" charset="0"/>
                        </a:rPr>
                        <a:t>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1638.0(6)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600" baseline="30000" dirty="0">
                          <a:latin typeface="Times New Roman" panose="02020603050405020304" pitchFamily="18" charset="0"/>
                          <a:cs typeface="Times New Roman" panose="02020603050405020304" pitchFamily="18" charset="0"/>
                        </a:rPr>
                        <a:t>29</a:t>
                      </a:r>
                      <a:r>
                        <a:rPr lang="en-US" altLang="zh-CN" sz="1600" dirty="0">
                          <a:latin typeface="Times New Roman" panose="02020603050405020304" pitchFamily="18" charset="0"/>
                          <a:cs typeface="Times New Roman" panose="02020603050405020304" pitchFamily="18" charset="0"/>
                        </a:rPr>
                        <a:t>Mg 1638 (5/2)</a:t>
                      </a:r>
                      <a:r>
                        <a:rPr lang="en-US" altLang="zh-CN" sz="1600" baseline="30000" dirty="0">
                          <a:latin typeface="Times New Roman" panose="02020603050405020304" pitchFamily="18" charset="0"/>
                          <a:cs typeface="Times New Roman" panose="02020603050405020304" pitchFamily="18" charset="0"/>
                        </a:rPr>
                        <a:t>+ </a:t>
                      </a:r>
                      <a:r>
                        <a:rPr lang="en-US" sz="1600" baseline="0" dirty="0">
                          <a:solidFill>
                            <a:schemeClr val="tx1"/>
                          </a:solidFill>
                          <a:latin typeface="Times New Roman" panose="02020603050405020304" pitchFamily="18" charset="0"/>
                          <a:cs typeface="Times New Roman" panose="02020603050405020304" pitchFamily="18" charset="0"/>
                        </a:rPr>
                        <a:t>Unknown </a:t>
                      </a:r>
                      <a:r>
                        <a:rPr lang="en-US" altLang="zh-CN" sz="1600" i="1" baseline="0" dirty="0">
                          <a:solidFill>
                            <a:schemeClr val="tx1"/>
                          </a:solidFill>
                          <a:latin typeface="Times New Roman" panose="02020603050405020304" pitchFamily="18" charset="0"/>
                          <a:cs typeface="Times New Roman" panose="02020603050405020304" pitchFamily="18" charset="0"/>
                        </a:rPr>
                        <a:t>τ</a:t>
                      </a:r>
                      <a:endParaRPr lang="en-US" sz="1600" i="1"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altLang="zh-CN" sz="1600" baseline="30000" dirty="0">
                          <a:latin typeface="Times New Roman" panose="02020603050405020304" pitchFamily="18" charset="0"/>
                          <a:cs typeface="Times New Roman" panose="02020603050405020304" pitchFamily="18" charset="0"/>
                        </a:rPr>
                        <a:t>29</a:t>
                      </a:r>
                      <a:r>
                        <a:rPr lang="en-US" altLang="zh-CN" sz="1600" dirty="0">
                          <a:latin typeface="Times New Roman" panose="02020603050405020304" pitchFamily="18" charset="0"/>
                          <a:cs typeface="Times New Roman" panose="02020603050405020304" pitchFamily="18" charset="0"/>
                        </a:rPr>
                        <a:t>Mg </a:t>
                      </a:r>
                      <a:r>
                        <a:rPr lang="en-US" altLang="zh-CN" sz="1600" dirty="0" err="1">
                          <a:latin typeface="Times New Roman" panose="02020603050405020304" pitchFamily="18" charset="0"/>
                          <a:cs typeface="Times New Roman" panose="02020603050405020304" pitchFamily="18" charset="0"/>
                        </a:rPr>
                        <a:t>gs</a:t>
                      </a:r>
                      <a:r>
                        <a:rPr lang="en-US" altLang="zh-CN" sz="1600" dirty="0">
                          <a:latin typeface="Times New Roman" panose="02020603050405020304" pitchFamily="18" charset="0"/>
                          <a:cs typeface="Times New Roman" panose="02020603050405020304" pitchFamily="18" charset="0"/>
                        </a:rPr>
                        <a:t> 3/2</a:t>
                      </a:r>
                      <a:r>
                        <a:rPr lang="en-US" altLang="zh-CN" sz="1600" baseline="30000" dirty="0">
                          <a:latin typeface="Times New Roman" panose="02020603050405020304" pitchFamily="18" charset="0"/>
                          <a:cs typeface="Times New Roman" panose="02020603050405020304" pitchFamily="18" charset="0"/>
                        </a:rPr>
                        <a:t>+</a:t>
                      </a:r>
                      <a:endParaRPr lang="en-US" sz="1600" baseline="300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0.8(1)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Baumann_PRC1989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4"/>
                  </a:ext>
                </a:extLst>
              </a:tr>
              <a:tr h="324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aseline="30000" dirty="0">
                          <a:solidFill>
                            <a:schemeClr val="tx1"/>
                          </a:solidFill>
                          <a:latin typeface="Times New Roman" panose="02020603050405020304" pitchFamily="18" charset="0"/>
                          <a:cs typeface="Times New Roman" panose="02020603050405020304" pitchFamily="18" charset="0"/>
                        </a:rPr>
                        <a:t>30</a:t>
                      </a:r>
                      <a:r>
                        <a:rPr lang="en-US" sz="1600" dirty="0">
                          <a:solidFill>
                            <a:schemeClr val="tx1"/>
                          </a:solidFill>
                          <a:latin typeface="Times New Roman" panose="02020603050405020304" pitchFamily="18" charset="0"/>
                          <a:cs typeface="Times New Roman" panose="02020603050405020304" pitchFamily="18" charset="0"/>
                        </a:rPr>
                        <a:t>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2211.0(10)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lnSpc>
                          <a:spcPct val="100000"/>
                        </a:lnSpc>
                      </a:pPr>
                      <a:r>
                        <a:rPr lang="en-US" altLang="zh-CN" sz="1600" baseline="30000" dirty="0">
                          <a:latin typeface="Times New Roman" panose="02020603050405020304" pitchFamily="18" charset="0"/>
                          <a:cs typeface="Times New Roman" panose="02020603050405020304" pitchFamily="18" charset="0"/>
                        </a:rPr>
                        <a:t>29</a:t>
                      </a:r>
                      <a:r>
                        <a:rPr lang="en-US" altLang="zh-CN" sz="1600" dirty="0">
                          <a:latin typeface="Times New Roman" panose="02020603050405020304" pitchFamily="18" charset="0"/>
                          <a:cs typeface="Times New Roman" panose="02020603050405020304" pitchFamily="18" charset="0"/>
                        </a:rPr>
                        <a:t>Mg </a:t>
                      </a:r>
                      <a:r>
                        <a:rPr lang="en-US" sz="1600" dirty="0">
                          <a:solidFill>
                            <a:schemeClr val="tx1"/>
                          </a:solidFill>
                          <a:latin typeface="Times New Roman" panose="02020603050405020304" pitchFamily="18" charset="0"/>
                          <a:cs typeface="Times New Roman" panose="02020603050405020304" pitchFamily="18" charset="0"/>
                        </a:rPr>
                        <a:t>2266 </a:t>
                      </a:r>
                      <a:r>
                        <a:rPr lang="en-US" sz="1600" baseline="0" dirty="0">
                          <a:solidFill>
                            <a:schemeClr val="tx1"/>
                          </a:solidFill>
                          <a:latin typeface="Times New Roman" panose="02020603050405020304" pitchFamily="18" charset="0"/>
                          <a:cs typeface="Times New Roman" panose="02020603050405020304" pitchFamily="18" charset="0"/>
                        </a:rPr>
                        <a:t>Unknown </a:t>
                      </a:r>
                      <a:r>
                        <a:rPr lang="en-US" altLang="zh-CN" sz="1600" i="1" baseline="0" dirty="0">
                          <a:solidFill>
                            <a:schemeClr val="tx1"/>
                          </a:solidFill>
                          <a:latin typeface="Times New Roman" panose="02020603050405020304" pitchFamily="18" charset="0"/>
                          <a:cs typeface="Times New Roman" panose="02020603050405020304" pitchFamily="18" charset="0"/>
                        </a:rPr>
                        <a:t>τ</a:t>
                      </a:r>
                      <a:endParaRPr lang="en-US" sz="1600" i="1"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lnSpc>
                          <a:spcPct val="100000"/>
                        </a:lnSpc>
                      </a:pPr>
                      <a:r>
                        <a:rPr lang="en-US" altLang="zh-CN" sz="1600" baseline="30000" dirty="0">
                          <a:latin typeface="Times New Roman" panose="02020603050405020304" pitchFamily="18" charset="0"/>
                          <a:cs typeface="Times New Roman" panose="02020603050405020304" pitchFamily="18" charset="0"/>
                        </a:rPr>
                        <a:t>29</a:t>
                      </a:r>
                      <a:r>
                        <a:rPr lang="en-US" altLang="zh-CN" sz="1600" dirty="0">
                          <a:latin typeface="Times New Roman" panose="02020603050405020304" pitchFamily="18" charset="0"/>
                          <a:cs typeface="Times New Roman" panose="02020603050405020304" pitchFamily="18" charset="0"/>
                        </a:rPr>
                        <a:t>Mg </a:t>
                      </a:r>
                      <a:r>
                        <a:rPr lang="en-US" sz="1600" dirty="0">
                          <a:solidFill>
                            <a:schemeClr val="tx1"/>
                          </a:solidFill>
                          <a:latin typeface="Times New Roman" panose="02020603050405020304" pitchFamily="18" charset="0"/>
                          <a:cs typeface="Times New Roman" panose="02020603050405020304" pitchFamily="18" charset="0"/>
                        </a:rPr>
                        <a:t>55 (1/2)</a:t>
                      </a:r>
                      <a:r>
                        <a:rPr lang="en-US" sz="1600" baseline="30000" dirty="0">
                          <a:solidFill>
                            <a:schemeClr val="tx1"/>
                          </a:solidFill>
                          <a:latin typeface="Times New Roman" panose="02020603050405020304" pitchFamily="18" charset="0"/>
                          <a:cs typeface="Times New Roman" panose="02020603050405020304" pitchFamily="18" charset="0"/>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lnSpc>
                          <a:spcPct val="100000"/>
                        </a:lnSpc>
                      </a:pP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0.5(1)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anose="02020603050405020304" pitchFamily="18" charset="0"/>
                          <a:cs typeface="Times New Roman" panose="02020603050405020304" pitchFamily="18" charset="0"/>
                        </a:rPr>
                        <a:t>Baumann_PRC1989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val="10005"/>
                  </a:ext>
                </a:extLst>
              </a:tr>
              <a:tr h="324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aseline="30000" dirty="0">
                          <a:solidFill>
                            <a:schemeClr val="tx1"/>
                          </a:solidFill>
                          <a:latin typeface="Times New Roman" panose="02020603050405020304" pitchFamily="18" charset="0"/>
                          <a:cs typeface="Times New Roman" panose="02020603050405020304" pitchFamily="18" charset="0"/>
                        </a:rPr>
                        <a:t>30</a:t>
                      </a:r>
                      <a:r>
                        <a:rPr lang="en-US" sz="1600" dirty="0">
                          <a:solidFill>
                            <a:schemeClr val="tx1"/>
                          </a:solidFill>
                          <a:latin typeface="Times New Roman" panose="02020603050405020304" pitchFamily="18" charset="0"/>
                          <a:cs typeface="Times New Roman" panose="02020603050405020304" pitchFamily="18" charset="0"/>
                        </a:rPr>
                        <a:t>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2216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lnSpc>
                          <a:spcPct val="100000"/>
                        </a:lnSpc>
                      </a:pPr>
                      <a:r>
                        <a:rPr lang="en-US" altLang="zh-CN" sz="1600" baseline="30000" dirty="0">
                          <a:latin typeface="Times New Roman" panose="02020603050405020304" pitchFamily="18" charset="0"/>
                          <a:cs typeface="Times New Roman" panose="02020603050405020304" pitchFamily="18" charset="0"/>
                        </a:rPr>
                        <a:t>30</a:t>
                      </a:r>
                      <a:r>
                        <a:rPr lang="en-US" altLang="zh-CN" sz="1600" dirty="0">
                          <a:latin typeface="Times New Roman" panose="02020603050405020304" pitchFamily="18" charset="0"/>
                          <a:cs typeface="Times New Roman" panose="02020603050405020304" pitchFamily="18" charset="0"/>
                        </a:rPr>
                        <a:t>Mg 4683 (2,3)</a:t>
                      </a:r>
                      <a:r>
                        <a:rPr lang="en-US" altLang="zh-CN" sz="1600" baseline="30000" dirty="0">
                          <a:latin typeface="Times New Roman" panose="02020603050405020304" pitchFamily="18" charset="0"/>
                          <a:cs typeface="Times New Roman" panose="02020603050405020304" pitchFamily="18" charset="0"/>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lnSpc>
                          <a:spcPct val="100000"/>
                        </a:lnSpc>
                      </a:pPr>
                      <a:r>
                        <a:rPr lang="en-US" altLang="zh-CN" sz="1600" baseline="30000" dirty="0">
                          <a:latin typeface="Times New Roman" panose="02020603050405020304" pitchFamily="18" charset="0"/>
                          <a:cs typeface="Times New Roman" panose="02020603050405020304" pitchFamily="18" charset="0"/>
                        </a:rPr>
                        <a:t>30</a:t>
                      </a:r>
                      <a:r>
                        <a:rPr lang="en-US" altLang="zh-CN" sz="1600" dirty="0">
                          <a:latin typeface="Times New Roman" panose="02020603050405020304" pitchFamily="18" charset="0"/>
                          <a:cs typeface="Times New Roman" panose="02020603050405020304" pitchFamily="18" charset="0"/>
                        </a:rPr>
                        <a:t>Mg 2466 (2</a:t>
                      </a:r>
                      <a:r>
                        <a:rPr lang="en-US" altLang="zh-CN" sz="1600" baseline="30000" dirty="0">
                          <a:latin typeface="Times New Roman" panose="02020603050405020304" pitchFamily="18" charset="0"/>
                          <a:cs typeface="Times New Roman" panose="02020603050405020304" pitchFamily="18" charset="0"/>
                        </a:rPr>
                        <a:t>+</a:t>
                      </a:r>
                      <a:r>
                        <a:rPr lang="en-US" altLang="zh-CN" sz="1600" baseline="0" dirty="0">
                          <a:latin typeface="Times New Roman" panose="02020603050405020304" pitchFamily="18" charset="0"/>
                          <a:cs typeface="Times New Roman" panose="02020603050405020304" pitchFamily="18" charset="0"/>
                        </a:rPr>
                        <a:t>)</a:t>
                      </a:r>
                      <a:endParaRPr lang="en-US" sz="1600" baseline="300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lnSpc>
                          <a:spcPct val="100000"/>
                        </a:lnSpc>
                      </a:pP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0.7(1)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Shimoda_HI2014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val="10006"/>
                  </a:ext>
                </a:extLst>
              </a:tr>
              <a:tr h="324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aseline="30000" dirty="0">
                          <a:solidFill>
                            <a:schemeClr val="tx1"/>
                          </a:solidFill>
                          <a:latin typeface="Times New Roman" panose="02020603050405020304" pitchFamily="18" charset="0"/>
                          <a:cs typeface="Times New Roman" panose="02020603050405020304" pitchFamily="18" charset="0"/>
                        </a:rPr>
                        <a:t>30</a:t>
                      </a:r>
                      <a:r>
                        <a:rPr lang="en-US" sz="1600" dirty="0">
                          <a:solidFill>
                            <a:schemeClr val="tx1"/>
                          </a:solidFill>
                          <a:latin typeface="Times New Roman" panose="02020603050405020304" pitchFamily="18" charset="0"/>
                          <a:cs typeface="Times New Roman" panose="02020603050405020304" pitchFamily="18" charset="0"/>
                        </a:rPr>
                        <a:t>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3541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600" baseline="30000" dirty="0">
                          <a:latin typeface="Times New Roman" panose="02020603050405020304" pitchFamily="18" charset="0"/>
                          <a:cs typeface="Times New Roman" panose="02020603050405020304" pitchFamily="18" charset="0"/>
                        </a:rPr>
                        <a:t>30</a:t>
                      </a:r>
                      <a:r>
                        <a:rPr lang="en-US" altLang="zh-CN" sz="1600" dirty="0">
                          <a:latin typeface="Times New Roman" panose="02020603050405020304" pitchFamily="18" charset="0"/>
                          <a:cs typeface="Times New Roman" panose="02020603050405020304" pitchFamily="18" charset="0"/>
                        </a:rPr>
                        <a:t>Mg 5022 1</a:t>
                      </a:r>
                      <a:r>
                        <a:rPr lang="en-US" altLang="zh-CN" sz="1600" baseline="30000" dirty="0">
                          <a:latin typeface="Times New Roman" panose="02020603050405020304" pitchFamily="18" charset="0"/>
                          <a:cs typeface="Times New Roman" panose="02020603050405020304" pitchFamily="18" charset="0"/>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600" baseline="30000" dirty="0">
                          <a:latin typeface="Times New Roman" panose="02020603050405020304" pitchFamily="18" charset="0"/>
                          <a:cs typeface="Times New Roman" panose="02020603050405020304" pitchFamily="18" charset="0"/>
                        </a:rPr>
                        <a:t>30</a:t>
                      </a:r>
                      <a:r>
                        <a:rPr lang="en-US" altLang="zh-CN" sz="1600" dirty="0">
                          <a:latin typeface="Times New Roman" panose="02020603050405020304" pitchFamily="18" charset="0"/>
                          <a:cs typeface="Times New Roman" panose="02020603050405020304" pitchFamily="18" charset="0"/>
                        </a:rPr>
                        <a:t>Mg 1482 2</a:t>
                      </a:r>
                      <a:r>
                        <a:rPr lang="en-US" altLang="zh-CN" sz="1600" baseline="30000" dirty="0">
                          <a:latin typeface="Times New Roman" panose="02020603050405020304" pitchFamily="18" charset="0"/>
                          <a:cs typeface="Times New Roman" panose="02020603050405020304" pitchFamily="18" charset="0"/>
                        </a:rPr>
                        <a:t>+</a:t>
                      </a:r>
                      <a:endParaRPr lang="en-US" sz="1600" baseline="300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0.9(6)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Shimoda_HI2014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13"/>
                  </a:ext>
                </a:extLst>
              </a:tr>
              <a:tr h="324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aseline="30000" dirty="0">
                          <a:solidFill>
                            <a:schemeClr val="tx1"/>
                          </a:solidFill>
                          <a:latin typeface="Times New Roman" panose="02020603050405020304" pitchFamily="18" charset="0"/>
                          <a:cs typeface="Times New Roman" panose="02020603050405020304" pitchFamily="18" charset="0"/>
                        </a:rPr>
                        <a:t>30</a:t>
                      </a:r>
                      <a:r>
                        <a:rPr lang="en-US" sz="1600" dirty="0">
                          <a:solidFill>
                            <a:schemeClr val="tx1"/>
                          </a:solidFill>
                          <a:latin typeface="Times New Roman" panose="02020603050405020304" pitchFamily="18" charset="0"/>
                          <a:cs typeface="Times New Roman" panose="02020603050405020304" pitchFamily="18" charset="0"/>
                        </a:rPr>
                        <a:t>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3542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600" baseline="30000" dirty="0">
                          <a:latin typeface="Times New Roman" panose="02020603050405020304" pitchFamily="18" charset="0"/>
                          <a:ea typeface="Tahoma" panose="020B0604030504040204" pitchFamily="34" charset="0"/>
                          <a:cs typeface="Times New Roman" panose="02020603050405020304" pitchFamily="18" charset="0"/>
                        </a:rPr>
                        <a:t>30</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Mg 3542 (1,2)</a:t>
                      </a:r>
                      <a:r>
                        <a:rPr lang="en-US" altLang="zh-CN" sz="1600" baseline="30000" dirty="0">
                          <a:latin typeface="Times New Roman" panose="02020603050405020304" pitchFamily="18" charset="0"/>
                          <a:ea typeface="Tahoma" panose="020B0604030504040204" pitchFamily="34" charset="0"/>
                          <a:cs typeface="Times New Roman" panose="02020603050405020304" pitchFamily="18" charset="0"/>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600" baseline="30000" dirty="0">
                          <a:latin typeface="Times New Roman" panose="02020603050405020304" pitchFamily="18" charset="0"/>
                          <a:ea typeface="Tahoma" panose="020B0604030504040204" pitchFamily="34" charset="0"/>
                          <a:cs typeface="Times New Roman" panose="02020603050405020304" pitchFamily="18" charset="0"/>
                        </a:rPr>
                        <a:t>30</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Mg 0 0</a:t>
                      </a:r>
                      <a:r>
                        <a:rPr lang="en-US" altLang="zh-CN" sz="1600" baseline="30000" dirty="0">
                          <a:latin typeface="Times New Roman" panose="02020603050405020304" pitchFamily="18" charset="0"/>
                          <a:ea typeface="Tahoma" panose="020B0604030504040204" pitchFamily="34" charset="0"/>
                          <a:cs typeface="Times New Roman" panose="02020603050405020304" pitchFamily="18" charset="0"/>
                        </a:rPr>
                        <a:t>+</a:t>
                      </a:r>
                      <a:endParaRPr lang="en-US" sz="160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endParaRPr lang="en-US" sz="16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2.7(6)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sz="1600" dirty="0">
                          <a:solidFill>
                            <a:schemeClr val="tx1"/>
                          </a:solidFill>
                          <a:latin typeface="Times New Roman" panose="02020603050405020304" pitchFamily="18" charset="0"/>
                          <a:cs typeface="Times New Roman" panose="02020603050405020304" pitchFamily="18" charset="0"/>
                        </a:rPr>
                        <a:t>Shimoda_HI2014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14"/>
                  </a:ext>
                </a:extLst>
              </a:tr>
            </a:tbl>
          </a:graphicData>
        </a:graphic>
      </p:graphicFrame>
      <p:sp>
        <p:nvSpPr>
          <p:cNvPr id="5" name="Rectangle 4"/>
          <p:cNvSpPr>
            <a:spLocks noChangeArrowheads="1"/>
          </p:cNvSpPr>
          <p:nvPr/>
        </p:nvSpPr>
        <p:spPr bwMode="auto">
          <a:xfrm>
            <a:off x="2471278" y="142032"/>
            <a:ext cx="3939198" cy="371513"/>
          </a:xfrm>
          <a:prstGeom prst="rect">
            <a:avLst/>
          </a:prstGeom>
          <a:gradFill rotWithShape="1">
            <a:gsLst>
              <a:gs pos="0">
                <a:srgbClr val="CCCCFF"/>
              </a:gs>
              <a:gs pos="50000">
                <a:srgbClr val="FFFFFF"/>
              </a:gs>
              <a:gs pos="100000">
                <a:srgbClr val="CCCCFF"/>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algn="l" eaLnBrk="0" hangingPunct="0">
              <a:defRPr>
                <a:solidFill>
                  <a:schemeClr val="tx1"/>
                </a:solidFill>
                <a:latin typeface="Times New Roman" panose="02020603050405020304" pitchFamily="18" charset="0"/>
                <a:ea typeface="宋体" panose="02010600030101010101" pitchFamily="2" charset="-122"/>
              </a:defRPr>
            </a:lvl1pPr>
            <a:lvl2pPr marL="742950" indent="-285750" algn="l" eaLnBrk="0" hangingPunct="0">
              <a:defRPr>
                <a:solidFill>
                  <a:schemeClr val="tx1"/>
                </a:solidFill>
                <a:latin typeface="Times New Roman" panose="02020603050405020304" pitchFamily="18" charset="0"/>
                <a:ea typeface="宋体" panose="02010600030101010101" pitchFamily="2" charset="-122"/>
              </a:defRPr>
            </a:lvl2pPr>
            <a:lvl3pPr marL="1143000" indent="-228600" algn="l" eaLnBrk="0" hangingPunct="0">
              <a:defRPr>
                <a:solidFill>
                  <a:schemeClr val="tx1"/>
                </a:solidFill>
                <a:latin typeface="Times New Roman" panose="02020603050405020304" pitchFamily="18" charset="0"/>
                <a:ea typeface="宋体" panose="02010600030101010101" pitchFamily="2" charset="-122"/>
              </a:defRPr>
            </a:lvl3pPr>
            <a:lvl4pPr marL="1600200" indent="-228600" algn="l" eaLnBrk="0" hangingPunct="0">
              <a:defRPr>
                <a:solidFill>
                  <a:schemeClr val="tx1"/>
                </a:solidFill>
                <a:latin typeface="Times New Roman" panose="02020603050405020304" pitchFamily="18" charset="0"/>
                <a:ea typeface="宋体" panose="02010600030101010101" pitchFamily="2" charset="-122"/>
              </a:defRPr>
            </a:lvl4pPr>
            <a:lvl5pPr marL="2057400" indent="-228600" algn="l"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ctr"/>
            <a:r>
              <a:rPr lang="en-US" dirty="0"/>
              <a:t>Possible doublets for neutron-rich nuclei</a:t>
            </a:r>
            <a:endParaRPr lang="zh-CN" altLang="en-US" dirty="0">
              <a:cs typeface="Times New Roman" panose="02020603050405020304" pitchFamily="18" charset="0"/>
            </a:endParaRPr>
          </a:p>
        </p:txBody>
      </p:sp>
    </p:spTree>
    <p:extLst>
      <p:ext uri="{BB962C8B-B14F-4D97-AF65-F5344CB8AC3E}">
        <p14:creationId xmlns:p14="http://schemas.microsoft.com/office/powerpoint/2010/main" val="12753369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2471278" y="129332"/>
            <a:ext cx="3939198" cy="371513"/>
          </a:xfrm>
          <a:prstGeom prst="rect">
            <a:avLst/>
          </a:prstGeom>
          <a:gradFill rotWithShape="1">
            <a:gsLst>
              <a:gs pos="0">
                <a:srgbClr val="CCCCFF"/>
              </a:gs>
              <a:gs pos="50000">
                <a:srgbClr val="FFFFFF"/>
              </a:gs>
              <a:gs pos="100000">
                <a:srgbClr val="CCCCFF"/>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algn="l" eaLnBrk="0" hangingPunct="0">
              <a:defRPr>
                <a:solidFill>
                  <a:schemeClr val="tx1"/>
                </a:solidFill>
                <a:latin typeface="Times New Roman" panose="02020603050405020304" pitchFamily="18" charset="0"/>
                <a:ea typeface="宋体" panose="02010600030101010101" pitchFamily="2" charset="-122"/>
              </a:defRPr>
            </a:lvl1pPr>
            <a:lvl2pPr marL="742950" indent="-285750" algn="l" eaLnBrk="0" hangingPunct="0">
              <a:defRPr>
                <a:solidFill>
                  <a:schemeClr val="tx1"/>
                </a:solidFill>
                <a:latin typeface="Times New Roman" panose="02020603050405020304" pitchFamily="18" charset="0"/>
                <a:ea typeface="宋体" panose="02010600030101010101" pitchFamily="2" charset="-122"/>
              </a:defRPr>
            </a:lvl2pPr>
            <a:lvl3pPr marL="1143000" indent="-228600" algn="l" eaLnBrk="0" hangingPunct="0">
              <a:defRPr>
                <a:solidFill>
                  <a:schemeClr val="tx1"/>
                </a:solidFill>
                <a:latin typeface="Times New Roman" panose="02020603050405020304" pitchFamily="18" charset="0"/>
                <a:ea typeface="宋体" panose="02010600030101010101" pitchFamily="2" charset="-122"/>
              </a:defRPr>
            </a:lvl3pPr>
            <a:lvl4pPr marL="1600200" indent="-228600" algn="l" eaLnBrk="0" hangingPunct="0">
              <a:defRPr>
                <a:solidFill>
                  <a:schemeClr val="tx1"/>
                </a:solidFill>
                <a:latin typeface="Times New Roman" panose="02020603050405020304" pitchFamily="18" charset="0"/>
                <a:ea typeface="宋体" panose="02010600030101010101" pitchFamily="2" charset="-122"/>
              </a:defRPr>
            </a:lvl4pPr>
            <a:lvl5pPr marL="2057400" indent="-228600" algn="l"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ctr"/>
            <a:r>
              <a:rPr lang="en-US" dirty="0"/>
              <a:t>Possible doublets for neutron-rich nuclei</a:t>
            </a:r>
            <a:endParaRPr lang="zh-CN" altLang="en-US" dirty="0">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227209916"/>
              </p:ext>
            </p:extLst>
          </p:nvPr>
        </p:nvGraphicFramePr>
        <p:xfrm>
          <a:off x="29845" y="643426"/>
          <a:ext cx="9114155" cy="4720162"/>
        </p:xfrm>
        <a:graphic>
          <a:graphicData uri="http://schemas.openxmlformats.org/drawingml/2006/table">
            <a:tbl>
              <a:tblPr firstRow="1" bandRow="1">
                <a:tableStyleId>{5940675A-B579-460E-94D1-54222C63F5DA}</a:tableStyleId>
              </a:tblPr>
              <a:tblGrid>
                <a:gridCol w="420687">
                  <a:extLst>
                    <a:ext uri="{9D8B030D-6E8A-4147-A177-3AD203B41FA5}">
                      <a16:colId xmlns:a16="http://schemas.microsoft.com/office/drawing/2014/main" val="20000"/>
                    </a:ext>
                  </a:extLst>
                </a:gridCol>
                <a:gridCol w="650875">
                  <a:extLst>
                    <a:ext uri="{9D8B030D-6E8A-4147-A177-3AD203B41FA5}">
                      <a16:colId xmlns:a16="http://schemas.microsoft.com/office/drawing/2014/main" val="1184698751"/>
                    </a:ext>
                  </a:extLst>
                </a:gridCol>
                <a:gridCol w="873125">
                  <a:extLst>
                    <a:ext uri="{9D8B030D-6E8A-4147-A177-3AD203B41FA5}">
                      <a16:colId xmlns:a16="http://schemas.microsoft.com/office/drawing/2014/main" val="1690228636"/>
                    </a:ext>
                  </a:extLst>
                </a:gridCol>
                <a:gridCol w="822071">
                  <a:extLst>
                    <a:ext uri="{9D8B030D-6E8A-4147-A177-3AD203B41FA5}">
                      <a16:colId xmlns:a16="http://schemas.microsoft.com/office/drawing/2014/main" val="20001"/>
                    </a:ext>
                  </a:extLst>
                </a:gridCol>
                <a:gridCol w="1792542">
                  <a:extLst>
                    <a:ext uri="{9D8B030D-6E8A-4147-A177-3AD203B41FA5}">
                      <a16:colId xmlns:a16="http://schemas.microsoft.com/office/drawing/2014/main" val="20002"/>
                    </a:ext>
                  </a:extLst>
                </a:gridCol>
                <a:gridCol w="1612900">
                  <a:extLst>
                    <a:ext uri="{9D8B030D-6E8A-4147-A177-3AD203B41FA5}">
                      <a16:colId xmlns:a16="http://schemas.microsoft.com/office/drawing/2014/main" val="20003"/>
                    </a:ext>
                  </a:extLst>
                </a:gridCol>
                <a:gridCol w="600075">
                  <a:extLst>
                    <a:ext uri="{9D8B030D-6E8A-4147-A177-3AD203B41FA5}">
                      <a16:colId xmlns:a16="http://schemas.microsoft.com/office/drawing/2014/main" val="20004"/>
                    </a:ext>
                  </a:extLst>
                </a:gridCol>
                <a:gridCol w="631825">
                  <a:extLst>
                    <a:ext uri="{9D8B030D-6E8A-4147-A177-3AD203B41FA5}">
                      <a16:colId xmlns:a16="http://schemas.microsoft.com/office/drawing/2014/main" val="20005"/>
                    </a:ext>
                  </a:extLst>
                </a:gridCol>
                <a:gridCol w="1710055">
                  <a:extLst>
                    <a:ext uri="{9D8B030D-6E8A-4147-A177-3AD203B41FA5}">
                      <a16:colId xmlns:a16="http://schemas.microsoft.com/office/drawing/2014/main" val="20006"/>
                    </a:ext>
                  </a:extLst>
                </a:gridCol>
              </a:tblGrid>
              <a:tr h="361522">
                <a:tc>
                  <a:txBody>
                    <a:bodyPr/>
                    <a:lstStyle/>
                    <a:p>
                      <a:pPr algn="ctr"/>
                      <a:r>
                        <a:rPr lang="en-US" altLang="zh-CN" sz="1400" dirty="0">
                          <a:latin typeface="Times New Roman" panose="02020603050405020304" pitchFamily="18" charset="0"/>
                          <a:cs typeface="Times New Roman" panose="02020603050405020304" pitchFamily="18" charset="0"/>
                        </a:rPr>
                        <a:t>Pre</a:t>
                      </a:r>
                      <a:endParaRPr lang="en-US" sz="14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sz="1400" i="1" dirty="0" err="1">
                          <a:solidFill>
                            <a:schemeClr val="tx1"/>
                          </a:solidFill>
                          <a:latin typeface="Times New Roman" panose="02020603050405020304" pitchFamily="18" charset="0"/>
                          <a:cs typeface="Times New Roman" panose="02020603050405020304" pitchFamily="18" charset="0"/>
                        </a:rPr>
                        <a:t>P</a:t>
                      </a:r>
                      <a:r>
                        <a:rPr lang="en-US" sz="1400" i="1" baseline="-25000" dirty="0" err="1">
                          <a:solidFill>
                            <a:schemeClr val="tx1"/>
                          </a:solidFill>
                          <a:latin typeface="Times New Roman" panose="02020603050405020304" pitchFamily="18" charset="0"/>
                          <a:cs typeface="Times New Roman" panose="02020603050405020304" pitchFamily="18" charset="0"/>
                        </a:rPr>
                        <a:t>n</a:t>
                      </a:r>
                      <a:r>
                        <a:rPr lang="en-US" sz="1400" i="0" baseline="0" dirty="0">
                          <a:solidFill>
                            <a:schemeClr val="tx1"/>
                          </a:solidFill>
                          <a:latin typeface="Times New Roman" panose="02020603050405020304" pitchFamily="18" charset="0"/>
                          <a:cs typeface="Times New Roman" panose="02020603050405020304" pitchFamily="18" charset="0"/>
                        </a:rPr>
                        <a:t> (%)</a:t>
                      </a:r>
                      <a:endParaRPr lang="en-US" sz="1400" i="1" baseline="-250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sz="1400" i="1" dirty="0">
                          <a:solidFill>
                            <a:schemeClr val="tx1"/>
                          </a:solidFill>
                          <a:latin typeface="Times New Roman" panose="02020603050405020304" pitchFamily="18" charset="0"/>
                          <a:cs typeface="Times New Roman" panose="02020603050405020304" pitchFamily="18" charset="0"/>
                        </a:rPr>
                        <a:t>Q</a:t>
                      </a:r>
                      <a:r>
                        <a:rPr lang="en-US" altLang="zh-CN" sz="1400" i="1" baseline="-25000" dirty="0">
                          <a:solidFill>
                            <a:schemeClr val="tx1"/>
                          </a:solidFill>
                          <a:latin typeface="Times New Roman" panose="02020603050405020304" pitchFamily="18" charset="0"/>
                          <a:cs typeface="Times New Roman" panose="02020603050405020304" pitchFamily="18" charset="0"/>
                        </a:rPr>
                        <a:t>βn</a:t>
                      </a:r>
                      <a:r>
                        <a:rPr lang="en-US" altLang="zh-CN" sz="1400" i="0" baseline="0" dirty="0">
                          <a:solidFill>
                            <a:schemeClr val="tx1"/>
                          </a:solidFill>
                          <a:latin typeface="Times New Roman" panose="02020603050405020304" pitchFamily="18" charset="0"/>
                          <a:cs typeface="Times New Roman" panose="02020603050405020304" pitchFamily="18" charset="0"/>
                        </a:rPr>
                        <a:t> (</a:t>
                      </a:r>
                      <a:r>
                        <a:rPr lang="en-US" altLang="zh-CN" sz="1400" i="0" baseline="0" dirty="0" err="1">
                          <a:solidFill>
                            <a:schemeClr val="tx1"/>
                          </a:solidFill>
                          <a:latin typeface="Times New Roman" panose="02020603050405020304" pitchFamily="18" charset="0"/>
                          <a:cs typeface="Times New Roman" panose="02020603050405020304" pitchFamily="18" charset="0"/>
                        </a:rPr>
                        <a:t>keV</a:t>
                      </a:r>
                      <a:r>
                        <a:rPr lang="en-US" altLang="zh-CN" sz="1400" i="0" baseline="0" dirty="0">
                          <a:solidFill>
                            <a:schemeClr val="tx1"/>
                          </a:solidFill>
                          <a:latin typeface="Times New Roman" panose="02020603050405020304" pitchFamily="18" charset="0"/>
                          <a:cs typeface="Times New Roman" panose="02020603050405020304" pitchFamily="18" charset="0"/>
                        </a:rPr>
                        <a:t>)</a:t>
                      </a:r>
                      <a:endParaRPr lang="en-US" sz="1400" i="0" baseline="-250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altLang="zh-CN" sz="1400" i="1" dirty="0" err="1">
                          <a:latin typeface="Times New Roman" panose="02020603050405020304" pitchFamily="18" charset="0"/>
                          <a:cs typeface="Times New Roman" panose="02020603050405020304" pitchFamily="18" charset="0"/>
                        </a:rPr>
                        <a:t>E</a:t>
                      </a:r>
                      <a:r>
                        <a:rPr lang="en-US" altLang="zh-CN" sz="1400" i="1" baseline="-25000" dirty="0" err="1">
                          <a:latin typeface="Times New Roman" panose="02020603050405020304" pitchFamily="18" charset="0"/>
                          <a:cs typeface="Times New Roman" panose="02020603050405020304" pitchFamily="18" charset="0"/>
                        </a:rPr>
                        <a:t>γ</a:t>
                      </a:r>
                      <a:r>
                        <a:rPr lang="en-US" altLang="zh-CN" sz="1400" dirty="0">
                          <a:latin typeface="Times New Roman" panose="02020603050405020304" pitchFamily="18" charset="0"/>
                          <a:cs typeface="Times New Roman" panose="02020603050405020304" pitchFamily="18" charset="0"/>
                        </a:rPr>
                        <a:t> (keV)</a:t>
                      </a:r>
                      <a:endParaRPr lang="en-US" sz="14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I</a:t>
                      </a:r>
                      <a:r>
                        <a:rPr lang="en-US" sz="1400" dirty="0">
                          <a:latin typeface="Times New Roman" panose="02020603050405020304" pitchFamily="18" charset="0"/>
                          <a:cs typeface="Times New Roman" panose="02020603050405020304" pitchFamily="18" charset="0"/>
                        </a:rPr>
                        <a:t>nitial state</a:t>
                      </a:r>
                      <a:endParaRPr lang="en-US" sz="14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sz="1400" dirty="0">
                          <a:latin typeface="Times New Roman" panose="02020603050405020304" pitchFamily="18" charset="0"/>
                          <a:cs typeface="Times New Roman" panose="02020603050405020304" pitchFamily="18" charset="0"/>
                        </a:rPr>
                        <a:t>Final state</a:t>
                      </a:r>
                      <a:endParaRPr lang="en-US" sz="14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altLang="zh-CN" sz="1400" i="1" dirty="0" err="1">
                          <a:latin typeface="Times New Roman" panose="02020603050405020304" pitchFamily="18" charset="0"/>
                          <a:cs typeface="Times New Roman" panose="02020603050405020304" pitchFamily="18" charset="0"/>
                        </a:rPr>
                        <a:t>I</a:t>
                      </a:r>
                      <a:r>
                        <a:rPr lang="en-US" altLang="zh-CN" sz="1400" i="1" baseline="-25000" dirty="0" err="1">
                          <a:latin typeface="Times New Roman" panose="02020603050405020304" pitchFamily="18" charset="0"/>
                          <a:cs typeface="Times New Roman" panose="02020603050405020304" pitchFamily="18" charset="0"/>
                        </a:rPr>
                        <a:t>γ</a:t>
                      </a:r>
                      <a:r>
                        <a:rPr lang="en-US" altLang="zh-CN" sz="1400" baseline="-25000" dirty="0">
                          <a:latin typeface="Times New Roman" panose="02020603050405020304" pitchFamily="18" charset="0"/>
                          <a:cs typeface="Times New Roman" panose="02020603050405020304" pitchFamily="18" charset="0"/>
                        </a:rPr>
                        <a:t> </a:t>
                      </a:r>
                      <a:r>
                        <a:rPr lang="en-US" altLang="zh-CN" sz="1400" baseline="-25000" dirty="0" err="1">
                          <a:latin typeface="Times New Roman" panose="02020603050405020304" pitchFamily="18" charset="0"/>
                          <a:cs typeface="Times New Roman" panose="02020603050405020304" pitchFamily="18" charset="0"/>
                        </a:rPr>
                        <a:t>rel</a:t>
                      </a:r>
                      <a:r>
                        <a:rPr lang="en-US" altLang="zh-CN" sz="1400" baseline="-25000" dirty="0">
                          <a:latin typeface="Times New Roman" panose="02020603050405020304" pitchFamily="18" charset="0"/>
                          <a:cs typeface="Times New Roman" panose="02020603050405020304" pitchFamily="18" charset="0"/>
                        </a:rPr>
                        <a:t> </a:t>
                      </a:r>
                      <a:r>
                        <a:rPr lang="en-US" altLang="zh-CN" sz="1400" dirty="0">
                          <a:latin typeface="Times New Roman" panose="02020603050405020304" pitchFamily="18" charset="0"/>
                          <a:cs typeface="Times New Roman" panose="02020603050405020304" pitchFamily="18" charset="0"/>
                        </a:rPr>
                        <a:t>(</a:t>
                      </a:r>
                      <a:r>
                        <a:rPr lang="en-US" altLang="zh-CN" sz="1400" dirty="0">
                          <a:solidFill>
                            <a:schemeClr val="tx1"/>
                          </a:solidFill>
                          <a:latin typeface="Times New Roman" panose="02020603050405020304" pitchFamily="18" charset="0"/>
                          <a:cs typeface="Times New Roman" panose="02020603050405020304" pitchFamily="18" charset="0"/>
                        </a:rPr>
                        <a:t>%)</a:t>
                      </a:r>
                      <a:endParaRPr lang="en-US" sz="14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altLang="zh-CN" sz="1400" i="1" dirty="0" err="1">
                          <a:latin typeface="Times New Roman" panose="02020603050405020304" pitchFamily="18" charset="0"/>
                          <a:cs typeface="Times New Roman" panose="02020603050405020304" pitchFamily="18" charset="0"/>
                        </a:rPr>
                        <a:t>I</a:t>
                      </a:r>
                      <a:r>
                        <a:rPr lang="en-US" altLang="zh-CN" sz="1400" i="1" baseline="-25000" dirty="0" err="1">
                          <a:latin typeface="Times New Roman" panose="02020603050405020304" pitchFamily="18" charset="0"/>
                          <a:cs typeface="Times New Roman" panose="02020603050405020304" pitchFamily="18" charset="0"/>
                        </a:rPr>
                        <a:t>γ</a:t>
                      </a:r>
                      <a:r>
                        <a:rPr lang="en-US" altLang="zh-CN" sz="1400" baseline="-25000" dirty="0">
                          <a:latin typeface="Times New Roman" panose="02020603050405020304" pitchFamily="18" charset="0"/>
                          <a:cs typeface="Times New Roman" panose="02020603050405020304" pitchFamily="18" charset="0"/>
                        </a:rPr>
                        <a:t> abs </a:t>
                      </a:r>
                      <a:r>
                        <a:rPr lang="en-US" altLang="zh-CN" sz="1400" dirty="0">
                          <a:latin typeface="Times New Roman" panose="02020603050405020304" pitchFamily="18" charset="0"/>
                          <a:cs typeface="Times New Roman" panose="02020603050405020304" pitchFamily="18" charset="0"/>
                        </a:rPr>
                        <a:t>(</a:t>
                      </a:r>
                      <a:r>
                        <a:rPr lang="en-US" altLang="zh-CN" sz="1400" dirty="0">
                          <a:solidFill>
                            <a:schemeClr val="tx1"/>
                          </a:solidFill>
                          <a:latin typeface="Times New Roman" panose="02020603050405020304" pitchFamily="18" charset="0"/>
                          <a:cs typeface="Times New Roman" panose="02020603050405020304" pitchFamily="18" charset="0"/>
                        </a:rPr>
                        <a:t>%)</a:t>
                      </a:r>
                      <a:endParaRPr lang="en-US" sz="14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Reference</a:t>
                      </a:r>
                    </a:p>
                  </a:txBody>
                  <a:tcPr marL="0" marR="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28</a:t>
                      </a:r>
                      <a:r>
                        <a:rPr lang="en-US" sz="1400" dirty="0">
                          <a:solidFill>
                            <a:schemeClr val="tx1"/>
                          </a:solidFill>
                          <a:latin typeface="Times New Roman" panose="02020603050405020304" pitchFamily="18" charset="0"/>
                          <a:cs typeface="Times New Roman" panose="02020603050405020304" pitchFamily="18" charset="0"/>
                        </a:rPr>
                        <a:t>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0.84(17)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5527(10)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r>
                        <a:rPr lang="en-US" sz="1400" i="0" baseline="0" dirty="0">
                          <a:solidFill>
                            <a:schemeClr val="tx1"/>
                          </a:solidFill>
                          <a:latin typeface="Times New Roman" panose="02020603050405020304" pitchFamily="18" charset="0"/>
                          <a:cs typeface="Times New Roman" panose="02020603050405020304" pitchFamily="18" charset="0"/>
                        </a:rPr>
                        <a:t>3082.4(11)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r>
                        <a:rPr lang="en-US" sz="1400" i="0" baseline="30000" dirty="0">
                          <a:solidFill>
                            <a:schemeClr val="tx1"/>
                          </a:solidFill>
                          <a:latin typeface="Times New Roman" panose="02020603050405020304" pitchFamily="18" charset="0"/>
                          <a:cs typeface="Times New Roman" panose="02020603050405020304" pitchFamily="18" charset="0"/>
                        </a:rPr>
                        <a:t>28</a:t>
                      </a:r>
                      <a:r>
                        <a:rPr lang="en-US" sz="1400" i="0" baseline="0" dirty="0">
                          <a:solidFill>
                            <a:schemeClr val="tx1"/>
                          </a:solidFill>
                          <a:latin typeface="Times New Roman" panose="02020603050405020304" pitchFamily="18" charset="0"/>
                          <a:cs typeface="Times New Roman" panose="02020603050405020304" pitchFamily="18" charset="0"/>
                        </a:rPr>
                        <a:t>Mg 4554.6 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r>
                        <a:rPr lang="en-US" sz="1400" i="0" baseline="30000" dirty="0">
                          <a:solidFill>
                            <a:schemeClr val="tx1"/>
                          </a:solidFill>
                          <a:latin typeface="Times New Roman" panose="02020603050405020304" pitchFamily="18" charset="0"/>
                          <a:cs typeface="Times New Roman" panose="02020603050405020304" pitchFamily="18" charset="0"/>
                        </a:rPr>
                        <a:t>28</a:t>
                      </a:r>
                      <a:r>
                        <a:rPr lang="en-US" sz="1400" i="0" baseline="0" dirty="0">
                          <a:solidFill>
                            <a:schemeClr val="tx1"/>
                          </a:solidFill>
                          <a:latin typeface="Times New Roman" panose="02020603050405020304" pitchFamily="18" charset="0"/>
                          <a:cs typeface="Times New Roman" panose="02020603050405020304" pitchFamily="18" charset="0"/>
                        </a:rPr>
                        <a:t>Mg 1473.5 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endParaRPr lang="en-US" sz="1400" i="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r>
                        <a:rPr lang="en-US" sz="1400" i="0" baseline="0" dirty="0">
                          <a:solidFill>
                            <a:schemeClr val="tx1"/>
                          </a:solidFill>
                          <a:latin typeface="Times New Roman" panose="02020603050405020304" pitchFamily="18" charset="0"/>
                          <a:cs typeface="Times New Roman" panose="02020603050405020304" pitchFamily="18" charset="0"/>
                        </a:rPr>
                        <a:t>1.3(3)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i="0" baseline="0" dirty="0">
                          <a:solidFill>
                            <a:schemeClr val="tx1"/>
                          </a:solidFill>
                          <a:latin typeface="Times New Roman" panose="02020603050405020304" pitchFamily="18" charset="0"/>
                          <a:cs typeface="Times New Roman" panose="02020603050405020304" pitchFamily="18" charset="0"/>
                        </a:rPr>
                        <a:t>Kura_PRC2012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10001"/>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28</a:t>
                      </a:r>
                      <a:r>
                        <a:rPr lang="en-US" sz="1400" dirty="0">
                          <a:solidFill>
                            <a:schemeClr val="tx1"/>
                          </a:solidFill>
                          <a:latin typeface="Times New Roman" panose="02020603050405020304" pitchFamily="18" charset="0"/>
                          <a:cs typeface="Times New Roman" panose="02020603050405020304" pitchFamily="18" charset="0"/>
                        </a:rPr>
                        <a:t>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Times New Roman" panose="02020603050405020304" pitchFamily="18" charset="0"/>
                          <a:cs typeface="Times New Roman" panose="02020603050405020304" pitchFamily="18" charset="0"/>
                        </a:rPr>
                        <a:t>0.84(17)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5527(10)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r>
                        <a:rPr lang="en-US" sz="1400" i="0" baseline="0" dirty="0">
                          <a:solidFill>
                            <a:schemeClr val="tx1"/>
                          </a:solidFill>
                          <a:latin typeface="Times New Roman" panose="02020603050405020304" pitchFamily="18" charset="0"/>
                          <a:cs typeface="Times New Roman" panose="02020603050405020304" pitchFamily="18" charset="0"/>
                        </a:rPr>
                        <a:t>3087.3(5)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r>
                        <a:rPr lang="en-US" sz="1400" i="0" baseline="30000" dirty="0">
                          <a:solidFill>
                            <a:schemeClr val="tx1"/>
                          </a:solidFill>
                          <a:latin typeface="Times New Roman" panose="02020603050405020304" pitchFamily="18" charset="0"/>
                          <a:cs typeface="Times New Roman" panose="02020603050405020304" pitchFamily="18" charset="0"/>
                        </a:rPr>
                        <a:t>28</a:t>
                      </a:r>
                      <a:r>
                        <a:rPr lang="en-US" sz="1400" i="0" baseline="0" dirty="0">
                          <a:solidFill>
                            <a:schemeClr val="tx1"/>
                          </a:solidFill>
                          <a:latin typeface="Times New Roman" panose="02020603050405020304" pitchFamily="18" charset="0"/>
                          <a:cs typeface="Times New Roman" panose="02020603050405020304" pitchFamily="18" charset="0"/>
                        </a:rPr>
                        <a:t>Mg 4561.0 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r>
                        <a:rPr lang="en-US" sz="1400" i="0" baseline="30000" dirty="0">
                          <a:solidFill>
                            <a:schemeClr val="tx1"/>
                          </a:solidFill>
                          <a:latin typeface="Times New Roman" panose="02020603050405020304" pitchFamily="18" charset="0"/>
                          <a:cs typeface="Times New Roman" panose="02020603050405020304" pitchFamily="18" charset="0"/>
                        </a:rPr>
                        <a:t>28</a:t>
                      </a:r>
                      <a:r>
                        <a:rPr lang="en-US" sz="1400" i="0" baseline="0" dirty="0">
                          <a:solidFill>
                            <a:schemeClr val="tx1"/>
                          </a:solidFill>
                          <a:latin typeface="Times New Roman" panose="02020603050405020304" pitchFamily="18" charset="0"/>
                          <a:cs typeface="Times New Roman" panose="02020603050405020304" pitchFamily="18" charset="0"/>
                        </a:rPr>
                        <a:t>Mg 1473.5 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endParaRPr lang="en-US" sz="1400" i="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r>
                        <a:rPr lang="en-US" sz="1400" i="0" baseline="0" dirty="0">
                          <a:solidFill>
                            <a:schemeClr val="tx1"/>
                          </a:solidFill>
                          <a:latin typeface="Times New Roman" panose="02020603050405020304" pitchFamily="18" charset="0"/>
                          <a:cs typeface="Times New Roman" panose="02020603050405020304" pitchFamily="18" charset="0"/>
                        </a:rPr>
                        <a:t>4.0(6)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i="0" baseline="0" dirty="0">
                          <a:solidFill>
                            <a:schemeClr val="tx1"/>
                          </a:solidFill>
                          <a:latin typeface="Times New Roman" panose="02020603050405020304" pitchFamily="18" charset="0"/>
                          <a:cs typeface="Times New Roman" panose="02020603050405020304" pitchFamily="18" charset="0"/>
                        </a:rPr>
                        <a:t>Kura_PRC2012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10002"/>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31</a:t>
                      </a:r>
                      <a:r>
                        <a:rPr lang="en-US" sz="1400" dirty="0">
                          <a:solidFill>
                            <a:schemeClr val="tx1"/>
                          </a:solidFill>
                          <a:latin typeface="Times New Roman" panose="02020603050405020304" pitchFamily="18" charset="0"/>
                          <a:cs typeface="Times New Roman" panose="02020603050405020304" pitchFamily="18" charset="0"/>
                        </a:rPr>
                        <a:t>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37(6)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13073(24)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sz="1400" dirty="0">
                          <a:solidFill>
                            <a:schemeClr val="tx1"/>
                          </a:solidFill>
                          <a:latin typeface="Times New Roman" panose="02020603050405020304" pitchFamily="18" charset="0"/>
                          <a:cs typeface="Times New Roman" panose="02020603050405020304" pitchFamily="18" charset="0"/>
                        </a:rPr>
                        <a:t>892.0(2)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rPr>
                        <a:t>31</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Mg 941.8(2) (1/2</a:t>
                      </a:r>
                      <a:r>
                        <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rPr>
                        <a:t>−</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 3/2</a:t>
                      </a:r>
                      <a:r>
                        <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rPr>
                        <a:t>−</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a:t>
                      </a:r>
                      <a:endPar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rPr>
                        <a:t>31</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Mg 49.9(1) 3/2</a:t>
                      </a:r>
                      <a:r>
                        <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rPr>
                        <a:t>+</a:t>
                      </a:r>
                      <a:endParaRPr lang="en-US" sz="140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sz="1400" dirty="0">
                          <a:solidFill>
                            <a:schemeClr val="tx1"/>
                          </a:solidFill>
                          <a:latin typeface="Times New Roman" panose="02020603050405020304" pitchFamily="18" charset="0"/>
                          <a:cs typeface="Times New Roman" panose="02020603050405020304" pitchFamily="18" charset="0"/>
                        </a:rPr>
                        <a:t>0.68(9)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sz="1400" dirty="0">
                          <a:solidFill>
                            <a:schemeClr val="tx1"/>
                          </a:solidFill>
                          <a:latin typeface="Times New Roman" panose="02020603050405020304" pitchFamily="18" charset="0"/>
                          <a:cs typeface="Times New Roman" panose="02020603050405020304" pitchFamily="18" charset="0"/>
                        </a:rPr>
                        <a:t>0.15(3)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Nishibata_PRC2019</a:t>
                      </a:r>
                      <a:endParaRPr lang="en-US" sz="14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5"/>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31</a:t>
                      </a:r>
                      <a:r>
                        <a:rPr lang="en-US" sz="1400" dirty="0">
                          <a:solidFill>
                            <a:schemeClr val="tx1"/>
                          </a:solidFill>
                          <a:latin typeface="Times New Roman" panose="02020603050405020304" pitchFamily="18" charset="0"/>
                          <a:cs typeface="Times New Roman" panose="02020603050405020304" pitchFamily="18" charset="0"/>
                        </a:rPr>
                        <a:t>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37(6)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13073(24)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sz="1400" dirty="0">
                          <a:solidFill>
                            <a:schemeClr val="tx1"/>
                          </a:solidFill>
                          <a:latin typeface="Times New Roman" panose="02020603050405020304" pitchFamily="18" charset="0"/>
                          <a:cs typeface="Times New Roman" panose="02020603050405020304" pitchFamily="18" charset="0"/>
                        </a:rPr>
                        <a:t>894.1(1)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rPr>
                        <a:t>31</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Mg 943.9(1)</a:t>
                      </a:r>
                      <a:r>
                        <a:rPr lang="en-US" altLang="zh-CN" sz="1400" baseline="0" dirty="0">
                          <a:latin typeface="Times New Roman" panose="02020603050405020304" pitchFamily="18" charset="0"/>
                          <a:ea typeface="Tahoma" panose="020B0604030504040204" pitchFamily="34" charset="0"/>
                          <a:cs typeface="Times New Roman" panose="02020603050405020304" pitchFamily="18" charset="0"/>
                        </a:rPr>
                        <a:t> </a:t>
                      </a:r>
                      <a:r>
                        <a:rPr lang="en-US" sz="1400" i="0" kern="1200" dirty="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5</a:t>
                      </a:r>
                      <a:r>
                        <a:rPr lang="en-US" sz="1400" i="1" kern="1200" dirty="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a:t>
                      </a:r>
                      <a:r>
                        <a:rPr lang="en-US" sz="1400" i="0" kern="1200" dirty="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2+</a:t>
                      </a:r>
                      <a:endPar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rPr>
                        <a:t>31</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Mg 0 1/2</a:t>
                      </a:r>
                      <a:r>
                        <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rPr>
                        <a:t>+</a:t>
                      </a:r>
                      <a:endParaRPr lang="en-US" sz="140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sz="1400" dirty="0">
                          <a:solidFill>
                            <a:schemeClr val="tx1"/>
                          </a:solidFill>
                          <a:latin typeface="Times New Roman" panose="02020603050405020304" pitchFamily="18" charset="0"/>
                          <a:cs typeface="Times New Roman" panose="02020603050405020304" pitchFamily="18" charset="0"/>
                        </a:rPr>
                        <a:t>3.0(2)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pPr>
                      <a:r>
                        <a:rPr lang="en-US" sz="1400" dirty="0">
                          <a:solidFill>
                            <a:schemeClr val="tx1"/>
                          </a:solidFill>
                          <a:latin typeface="Times New Roman" panose="02020603050405020304" pitchFamily="18" charset="0"/>
                          <a:cs typeface="Times New Roman" panose="02020603050405020304" pitchFamily="18" charset="0"/>
                        </a:rPr>
                        <a:t>0.7(1)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a:latin typeface="Times New Roman" panose="02020603050405020304" pitchFamily="18" charset="0"/>
                          <a:cs typeface="Times New Roman" panose="02020603050405020304" pitchFamily="18" charset="0"/>
                        </a:rPr>
                        <a:t>Nishibata_PRC2019</a:t>
                      </a:r>
                      <a:endParaRPr lang="en-US" sz="14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4"/>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31</a:t>
                      </a:r>
                      <a:r>
                        <a:rPr lang="en-US" sz="1400" dirty="0">
                          <a:solidFill>
                            <a:schemeClr val="tx1"/>
                          </a:solidFill>
                          <a:latin typeface="Times New Roman" panose="02020603050405020304" pitchFamily="18" charset="0"/>
                          <a:cs typeface="Times New Roman" panose="02020603050405020304" pitchFamily="18" charset="0"/>
                        </a:rPr>
                        <a:t>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r>
                        <a:rPr lang="en-US" sz="1400" dirty="0">
                          <a:latin typeface="Times New Roman" panose="02020603050405020304" pitchFamily="18" charset="0"/>
                          <a:cs typeface="Times New Roman" panose="02020603050405020304" pitchFamily="18" charset="0"/>
                        </a:rPr>
                        <a:t>37(6)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r>
                        <a:rPr lang="en-US" sz="1400" dirty="0">
                          <a:latin typeface="Times New Roman" panose="02020603050405020304" pitchFamily="18" charset="0"/>
                          <a:cs typeface="Times New Roman" panose="02020603050405020304" pitchFamily="18" charset="0"/>
                        </a:rPr>
                        <a:t>13073(24)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lnSpc>
                          <a:spcPct val="100000"/>
                        </a:lnSpc>
                      </a:pPr>
                      <a:r>
                        <a:rPr lang="en-US" sz="1400" i="0" kern="1200" dirty="0">
                          <a:solidFill>
                            <a:schemeClr val="tx1"/>
                          </a:solidFill>
                          <a:effectLst/>
                          <a:latin typeface="Times New Roman" panose="02020603050405020304" pitchFamily="18" charset="0"/>
                          <a:ea typeface="+mn-ea"/>
                          <a:cs typeface="Times New Roman" panose="02020603050405020304" pitchFamily="18" charset="0"/>
                        </a:rPr>
                        <a:t>807.6(1)</a:t>
                      </a:r>
                      <a:endParaRPr lang="en-US" sz="14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lnSpc>
                          <a:spcPct val="100000"/>
                        </a:lnSpc>
                      </a:pPr>
                      <a:r>
                        <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rPr>
                        <a:t>31</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Mg 2243.54(7) 1/2</a:t>
                      </a:r>
                      <a:r>
                        <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lnSpc>
                          <a:spcPct val="100000"/>
                        </a:lnSpc>
                      </a:pPr>
                      <a:r>
                        <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rPr>
                        <a:t>31</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Mg 1435.7(1) (1/2</a:t>
                      </a:r>
                      <a:r>
                        <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rPr>
                        <a:t>−</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 3/2</a:t>
                      </a:r>
                      <a:r>
                        <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rPr>
                        <a:t>−</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a:t>
                      </a:r>
                      <a:endParaRPr lang="en-US" sz="140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r>
                        <a:rPr lang="en-US" sz="1400" dirty="0">
                          <a:latin typeface="Times New Roman" panose="02020603050405020304" pitchFamily="18" charset="0"/>
                          <a:cs typeface="Times New Roman" panose="02020603050405020304" pitchFamily="18" charset="0"/>
                        </a:rPr>
                        <a:t>1.6(7)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r>
                        <a:rPr lang="en-US" altLang="zh-CN" sz="1400" dirty="0">
                          <a:solidFill>
                            <a:schemeClr val="tx1"/>
                          </a:solidFill>
                          <a:latin typeface="Times New Roman" panose="02020603050405020304" pitchFamily="18" charset="0"/>
                          <a:cs typeface="Times New Roman" panose="02020603050405020304" pitchFamily="18" charset="0"/>
                        </a:rPr>
                        <a:t>0.4(2)</a:t>
                      </a:r>
                      <a:endParaRPr lang="en-US" sz="14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Nishibata_PRC2019</a:t>
                      </a:r>
                      <a:endPar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val="10006"/>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31</a:t>
                      </a:r>
                      <a:r>
                        <a:rPr lang="en-US" sz="1400" dirty="0">
                          <a:solidFill>
                            <a:schemeClr val="tx1"/>
                          </a:solidFill>
                          <a:latin typeface="Times New Roman" panose="02020603050405020304" pitchFamily="18" charset="0"/>
                          <a:cs typeface="Times New Roman" panose="02020603050405020304" pitchFamily="18" charset="0"/>
                        </a:rPr>
                        <a:t>Na</a:t>
                      </a:r>
                    </a:p>
                  </a:txBody>
                  <a:tcPr marL="0" marR="0" marT="0" marB="0" anchor="ctr">
                    <a:lnT w="12700" cap="flat" cmpd="sng" algn="ctr">
                      <a:solidFill>
                        <a:schemeClr val="tx1"/>
                      </a:solidFill>
                      <a:prstDash val="solid"/>
                      <a:round/>
                      <a:headEnd type="none" w="med" len="med"/>
                      <a:tailEnd type="none" w="med" len="med"/>
                    </a:lnT>
                    <a:solidFill>
                      <a:srgbClr val="CCFFCC"/>
                    </a:solidFill>
                  </a:tcPr>
                </a:tc>
                <a:tc>
                  <a:txBody>
                    <a:bodyPr/>
                    <a:lstStyle/>
                    <a:p>
                      <a:pPr algn="ctr"/>
                      <a:r>
                        <a:rPr lang="en-US" sz="1400" dirty="0">
                          <a:latin typeface="Times New Roman" panose="02020603050405020304" pitchFamily="18" charset="0"/>
                          <a:cs typeface="Times New Roman" panose="02020603050405020304" pitchFamily="18" charset="0"/>
                        </a:rPr>
                        <a:t>37(6)</a:t>
                      </a:r>
                    </a:p>
                  </a:txBody>
                  <a:tcPr marL="0" marR="0" marT="0" marB="0" anchor="ctr">
                    <a:lnT w="12700" cap="flat" cmpd="sng" algn="ctr">
                      <a:solidFill>
                        <a:schemeClr val="tx1"/>
                      </a:solidFill>
                      <a:prstDash val="solid"/>
                      <a:round/>
                      <a:headEnd type="none" w="med" len="med"/>
                      <a:tailEnd type="none" w="med" len="med"/>
                    </a:lnT>
                    <a:solidFill>
                      <a:srgbClr val="CCFFCC"/>
                    </a:solidFill>
                  </a:tcPr>
                </a:tc>
                <a:tc>
                  <a:txBody>
                    <a:bodyPr/>
                    <a:lstStyle/>
                    <a:p>
                      <a:pPr algn="ctr"/>
                      <a:r>
                        <a:rPr lang="en-US" sz="1400" dirty="0">
                          <a:latin typeface="Times New Roman" panose="02020603050405020304" pitchFamily="18" charset="0"/>
                          <a:cs typeface="Times New Roman" panose="02020603050405020304" pitchFamily="18" charset="0"/>
                        </a:rPr>
                        <a:t>13073(24)</a:t>
                      </a:r>
                    </a:p>
                  </a:txBody>
                  <a:tcPr marL="0" marR="0" marT="0" marB="0" anchor="ctr">
                    <a:lnT w="12700" cap="flat" cmpd="sng" algn="ctr">
                      <a:solidFill>
                        <a:schemeClr val="tx1"/>
                      </a:solidFill>
                      <a:prstDash val="solid"/>
                      <a:round/>
                      <a:headEnd type="none" w="med" len="med"/>
                      <a:tailEnd type="none" w="med" len="med"/>
                    </a:lnT>
                    <a:solidFill>
                      <a:srgbClr val="CCFFCC"/>
                    </a:solidFill>
                  </a:tcPr>
                </a:tc>
                <a:tc>
                  <a:txBody>
                    <a:bodyPr/>
                    <a:lstStyle/>
                    <a:p>
                      <a:pPr algn="ctr">
                        <a:lnSpc>
                          <a:spcPct val="100000"/>
                        </a:lnSpc>
                      </a:pPr>
                      <a:r>
                        <a:rPr lang="en-US" sz="1400" i="0" kern="1200" dirty="0">
                          <a:solidFill>
                            <a:schemeClr val="tx1"/>
                          </a:solidFill>
                          <a:effectLst/>
                          <a:latin typeface="Times New Roman" panose="02020603050405020304" pitchFamily="18" charset="0"/>
                          <a:ea typeface="+mn-ea"/>
                          <a:cs typeface="Times New Roman" panose="02020603050405020304" pitchFamily="18" charset="0"/>
                        </a:rPr>
                        <a:t>807.8(1)</a:t>
                      </a:r>
                      <a:endParaRPr lang="en-US" sz="1400" dirty="0">
                        <a:solidFill>
                          <a:schemeClr val="tx1"/>
                        </a:solidFill>
                        <a:latin typeface="Times New Roman" panose="02020603050405020304" pitchFamily="18"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rgbClr val="CCFFCC"/>
                    </a:solidFill>
                  </a:tcPr>
                </a:tc>
                <a:tc>
                  <a:txBody>
                    <a:bodyPr/>
                    <a:lstStyle/>
                    <a:p>
                      <a:pPr algn="ctr">
                        <a:lnSpc>
                          <a:spcPct val="100000"/>
                        </a:lnSpc>
                      </a:pPr>
                      <a:r>
                        <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rPr>
                        <a:t>31</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Mg 1028.6(1)</a:t>
                      </a:r>
                      <a:r>
                        <a:rPr lang="en-US" altLang="zh-CN" sz="1400" baseline="0" dirty="0">
                          <a:latin typeface="Times New Roman" panose="02020603050405020304" pitchFamily="18" charset="0"/>
                          <a:ea typeface="Tahoma" panose="020B0604030504040204" pitchFamily="34" charset="0"/>
                          <a:cs typeface="Times New Roman" panose="02020603050405020304" pitchFamily="18" charset="0"/>
                        </a:rPr>
                        <a:t> </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(1/2</a:t>
                      </a:r>
                      <a:r>
                        <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rPr>
                        <a:t>−</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 3/2</a:t>
                      </a:r>
                      <a:r>
                        <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rPr>
                        <a:t>−</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a:t>
                      </a:r>
                      <a:endPar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rgbClr val="CCFFCC"/>
                    </a:solidFill>
                  </a:tcPr>
                </a:tc>
                <a:tc>
                  <a:txBody>
                    <a:bodyPr/>
                    <a:lstStyle/>
                    <a:p>
                      <a:pPr algn="ctr">
                        <a:lnSpc>
                          <a:spcPct val="100000"/>
                        </a:lnSpc>
                      </a:pPr>
                      <a:r>
                        <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rPr>
                        <a:t>31</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Mg 220.79(8) (3/2</a:t>
                      </a:r>
                      <a:r>
                        <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rPr>
                        <a:t>–</a:t>
                      </a:r>
                      <a:r>
                        <a:rPr lang="en-US" altLang="zh-CN" sz="1400" baseline="0" dirty="0">
                          <a:latin typeface="Times New Roman" panose="02020603050405020304" pitchFamily="18" charset="0"/>
                          <a:ea typeface="Tahoma" panose="020B0604030504040204" pitchFamily="34" charset="0"/>
                          <a:cs typeface="Times New Roman" panose="02020603050405020304" pitchFamily="18" charset="0"/>
                        </a:rPr>
                        <a:t>)</a:t>
                      </a:r>
                      <a:endParaRPr lang="en-US" sz="140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rgbClr val="CCFFCC"/>
                    </a:solidFill>
                  </a:tcPr>
                </a:tc>
                <a:tc>
                  <a:txBody>
                    <a:bodyPr/>
                    <a:lstStyle/>
                    <a:p>
                      <a:pPr algn="ctr"/>
                      <a:r>
                        <a:rPr lang="en-US" sz="1400" dirty="0">
                          <a:latin typeface="Times New Roman" panose="02020603050405020304" pitchFamily="18" charset="0"/>
                          <a:cs typeface="Times New Roman" panose="02020603050405020304" pitchFamily="18" charset="0"/>
                        </a:rPr>
                        <a:t>5.7(6)</a:t>
                      </a: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aseline="0" dirty="0">
                          <a:solidFill>
                            <a:schemeClr val="tx1"/>
                          </a:solidFill>
                          <a:latin typeface="Times New Roman" panose="02020603050405020304" pitchFamily="18" charset="0"/>
                          <a:cs typeface="Times New Roman" panose="02020603050405020304" pitchFamily="18" charset="0"/>
                        </a:rPr>
                        <a:t>1.2(2)</a:t>
                      </a:r>
                      <a:endParaRPr lang="en-US" sz="140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Nishibata_PRC2019</a:t>
                      </a:r>
                      <a:endPar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rgbClr val="CCFFCC"/>
                    </a:solidFill>
                  </a:tcPr>
                </a:tc>
                <a:extLst>
                  <a:ext uri="{0D108BD9-81ED-4DB2-BD59-A6C34878D82A}">
                    <a16:rowId xmlns:a16="http://schemas.microsoft.com/office/drawing/2014/main" val="10007"/>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32</a:t>
                      </a:r>
                      <a:r>
                        <a:rPr lang="en-US" sz="1400" dirty="0">
                          <a:solidFill>
                            <a:schemeClr val="tx1"/>
                          </a:solidFill>
                          <a:latin typeface="Times New Roman" panose="02020603050405020304" pitchFamily="18" charset="0"/>
                          <a:cs typeface="Times New Roman" panose="02020603050405020304" pitchFamily="18" charset="0"/>
                        </a:rPr>
                        <a:t>Na</a:t>
                      </a:r>
                    </a:p>
                  </a:txBody>
                  <a:tcPr marL="0" marR="0" marT="0" marB="0" anchor="ctr">
                    <a:solidFill>
                      <a:schemeClr val="accent2">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24(8)</a:t>
                      </a:r>
                    </a:p>
                  </a:txBody>
                  <a:tcPr marL="0" marR="0" marT="0" marB="0" anchor="ctr">
                    <a:solidFill>
                      <a:schemeClr val="accent2">
                        <a:lumMod val="20000"/>
                        <a:lumOff val="80000"/>
                      </a:schemeClr>
                    </a:solidFill>
                  </a:tcPr>
                </a:tc>
                <a:tc>
                  <a:txBody>
                    <a:bodyPr/>
                    <a:lstStyle/>
                    <a:p>
                      <a:pPr algn="ctr"/>
                      <a:r>
                        <a:rPr lang="en-US" sz="1400">
                          <a:latin typeface="Times New Roman" panose="02020603050405020304" pitchFamily="18" charset="0"/>
                          <a:cs typeface="Times New Roman" panose="02020603050405020304" pitchFamily="18" charset="0"/>
                        </a:rPr>
                        <a:t>13860(120)</a:t>
                      </a:r>
                      <a:endParaRPr lang="en-US" sz="1400" dirty="0">
                        <a:latin typeface="Times New Roman" panose="02020603050405020304" pitchFamily="18" charset="0"/>
                        <a:cs typeface="Times New Roman" panose="02020603050405020304" pitchFamily="18" charset="0"/>
                      </a:endParaRPr>
                    </a:p>
                  </a:txBody>
                  <a:tcPr marL="0" marR="0" marT="0" marB="0" anchor="ctr">
                    <a:solidFill>
                      <a:schemeClr val="accent2">
                        <a:lumMod val="20000"/>
                        <a:lumOff val="80000"/>
                      </a:schemeClr>
                    </a:solidFill>
                  </a:tcPr>
                </a:tc>
                <a:tc>
                  <a:txBody>
                    <a:bodyPr/>
                    <a:lstStyle/>
                    <a:p>
                      <a:pPr algn="ctr">
                        <a:lnSpc>
                          <a:spcPct val="100000"/>
                        </a:lnSpc>
                      </a:pPr>
                      <a:r>
                        <a:rPr lang="en-US" sz="1400" dirty="0">
                          <a:solidFill>
                            <a:schemeClr val="tx1"/>
                          </a:solidFill>
                          <a:latin typeface="Times New Roman" panose="02020603050405020304" pitchFamily="18" charset="0"/>
                          <a:cs typeface="Times New Roman" panose="02020603050405020304" pitchFamily="18" charset="0"/>
                        </a:rPr>
                        <a:t>693</a:t>
                      </a:r>
                    </a:p>
                  </a:txBody>
                  <a:tcPr marL="0" marR="0" marT="0" marB="0" anchor="ctr">
                    <a:solidFill>
                      <a:schemeClr val="accent2">
                        <a:lumMod val="20000"/>
                        <a:lumOff val="80000"/>
                      </a:schemeClr>
                    </a:solidFill>
                  </a:tcPr>
                </a:tc>
                <a:tc>
                  <a:txBody>
                    <a:bodyPr/>
                    <a:lstStyle/>
                    <a:p>
                      <a:pPr algn="ctr">
                        <a:lnSpc>
                          <a:spcPct val="100000"/>
                        </a:lnSpc>
                      </a:pPr>
                      <a:r>
                        <a:rPr lang="en-US" sz="140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31</a:t>
                      </a:r>
                      <a:r>
                        <a:rPr lang="en-US" sz="1400" baseline="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Mg 1154 (11/2</a:t>
                      </a:r>
                      <a:r>
                        <a:rPr lang="en-US" sz="140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t>
                      </a:r>
                      <a:r>
                        <a:rPr lang="en-US" sz="1400" baseline="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 Unknown </a:t>
                      </a:r>
                      <a:r>
                        <a:rPr lang="en-US" altLang="zh-CN" sz="1400" i="1" baseline="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τ</a:t>
                      </a:r>
                      <a:endParaRPr lang="en-US" sz="1400" i="1" baseline="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marL="0" marR="0" marT="0" marB="0"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31</a:t>
                      </a:r>
                      <a:r>
                        <a:rPr lang="en-US" sz="1400" baseline="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Mg 461 (7/2</a:t>
                      </a:r>
                      <a:r>
                        <a:rPr lang="en-US" sz="140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t>
                      </a:r>
                      <a:r>
                        <a:rPr lang="en-US" sz="1400" baseline="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a:t>
                      </a:r>
                      <a:endParaRPr lang="en-US" sz="140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marL="0" marR="0" marT="0" marB="0" anchor="ctr">
                    <a:solidFill>
                      <a:schemeClr val="accent2">
                        <a:lumMod val="20000"/>
                        <a:lumOff val="80000"/>
                      </a:schemeClr>
                    </a:solidFill>
                  </a:tcPr>
                </a:tc>
                <a:tc rowSpan="2">
                  <a:txBody>
                    <a:bodyPr/>
                    <a:lstStyle/>
                    <a:p>
                      <a:pPr algn="ctr">
                        <a:lnSpc>
                          <a:spcPct val="100000"/>
                        </a:lnSpc>
                      </a:pPr>
                      <a:r>
                        <a:rPr lang="en-US" sz="1400" dirty="0">
                          <a:solidFill>
                            <a:schemeClr val="tx1"/>
                          </a:solidFill>
                          <a:latin typeface="Times New Roman" panose="02020603050405020304" pitchFamily="18" charset="0"/>
                          <a:cs typeface="Times New Roman" panose="02020603050405020304" pitchFamily="18" charset="0"/>
                        </a:rPr>
                        <a:t>6.9(6)</a:t>
                      </a:r>
                    </a:p>
                  </a:txBody>
                  <a:tcPr marL="0" marR="0" marT="0" marB="0"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rowSpan="2">
                  <a:txBody>
                    <a:bodyPr/>
                    <a:lstStyle/>
                    <a:p>
                      <a:pPr algn="ctr">
                        <a:lnSpc>
                          <a:spcPct val="100000"/>
                        </a:lnSpc>
                      </a:pPr>
                      <a:endParaRPr lang="en-US" sz="1400" dirty="0">
                        <a:solidFill>
                          <a:schemeClr val="tx1"/>
                        </a:solidFill>
                        <a:latin typeface="Times New Roman" panose="02020603050405020304" pitchFamily="18"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Mach_EPJA2005</a:t>
                      </a:r>
                    </a:p>
                  </a:txBody>
                  <a:tcPr anchor="ctr">
                    <a:solidFill>
                      <a:schemeClr val="accent2">
                        <a:lumMod val="20000"/>
                        <a:lumOff val="80000"/>
                      </a:schemeClr>
                    </a:solidFill>
                  </a:tcPr>
                </a:tc>
                <a:extLst>
                  <a:ext uri="{0D108BD9-81ED-4DB2-BD59-A6C34878D82A}">
                    <a16:rowId xmlns:a16="http://schemas.microsoft.com/office/drawing/2014/main" val="10008"/>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32</a:t>
                      </a:r>
                      <a:r>
                        <a:rPr lang="en-US" sz="1400" dirty="0">
                          <a:solidFill>
                            <a:schemeClr val="tx1"/>
                          </a:solidFill>
                          <a:latin typeface="Times New Roman" panose="02020603050405020304" pitchFamily="18" charset="0"/>
                          <a:cs typeface="Times New Roman" panose="02020603050405020304" pitchFamily="18" charset="0"/>
                        </a:rPr>
                        <a:t>Na</a:t>
                      </a:r>
                    </a:p>
                  </a:txBody>
                  <a:tcPr marL="0" marR="0" marT="0" marB="0" anchor="ctr">
                    <a:solidFill>
                      <a:schemeClr val="accent2">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24(8)</a:t>
                      </a:r>
                    </a:p>
                  </a:txBody>
                  <a:tcPr marL="0" marR="0" marT="0" marB="0" anchor="ctr">
                    <a:solidFill>
                      <a:schemeClr val="accent2">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13860(120)</a:t>
                      </a:r>
                    </a:p>
                  </a:txBody>
                  <a:tcPr marL="0" marR="0" marT="0" marB="0" anchor="ctr">
                    <a:solidFill>
                      <a:schemeClr val="accent2">
                        <a:lumMod val="20000"/>
                        <a:lumOff val="80000"/>
                      </a:schemeClr>
                    </a:solidFill>
                  </a:tcPr>
                </a:tc>
                <a:tc>
                  <a:txBody>
                    <a:bodyPr/>
                    <a:lstStyle/>
                    <a:p>
                      <a:pPr algn="ctr">
                        <a:lnSpc>
                          <a:spcPct val="100000"/>
                        </a:lnSpc>
                      </a:pPr>
                      <a:r>
                        <a:rPr lang="en-US" sz="1400" dirty="0">
                          <a:solidFill>
                            <a:schemeClr val="tx1"/>
                          </a:solidFill>
                          <a:latin typeface="Times New Roman" panose="02020603050405020304" pitchFamily="18" charset="0"/>
                          <a:cs typeface="Times New Roman" panose="02020603050405020304" pitchFamily="18" charset="0"/>
                        </a:rPr>
                        <a:t>695</a:t>
                      </a:r>
                    </a:p>
                  </a:txBody>
                  <a:tcPr marL="0" marR="0" marT="0" marB="0" anchor="ctr">
                    <a:solidFill>
                      <a:schemeClr val="accent2">
                        <a:lumMod val="20000"/>
                        <a:lumOff val="80000"/>
                      </a:schemeClr>
                    </a:solidFill>
                  </a:tcPr>
                </a:tc>
                <a:tc>
                  <a:txBody>
                    <a:bodyPr/>
                    <a:lstStyle/>
                    <a:p>
                      <a:pPr algn="ctr">
                        <a:lnSpc>
                          <a:spcPct val="100000"/>
                        </a:lnSpc>
                      </a:pPr>
                      <a:r>
                        <a:rPr lang="en-US" sz="140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32</a:t>
                      </a:r>
                      <a:r>
                        <a:rPr lang="en-US" altLang="zh-CN" sz="1400" baseline="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Mg </a:t>
                      </a:r>
                      <a:r>
                        <a:rPr lang="en-US" sz="1400" baseline="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3553</a:t>
                      </a:r>
                    </a:p>
                  </a:txBody>
                  <a:tcPr marL="0" marR="0" marT="0" marB="0" anchor="ctr">
                    <a:solidFill>
                      <a:schemeClr val="accent2">
                        <a:lumMod val="20000"/>
                        <a:lumOff val="80000"/>
                      </a:schemeClr>
                    </a:solidFill>
                  </a:tcPr>
                </a:tc>
                <a:tc>
                  <a:txBody>
                    <a:bodyPr/>
                    <a:lstStyle/>
                    <a:p>
                      <a:pPr algn="ctr">
                        <a:lnSpc>
                          <a:spcPct val="100000"/>
                        </a:lnSpc>
                      </a:pPr>
                      <a:r>
                        <a:rPr lang="en-US" sz="1400" baseline="3000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32</a:t>
                      </a:r>
                      <a:r>
                        <a:rPr lang="en-US" altLang="zh-CN" sz="1400" baseline="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Mg </a:t>
                      </a:r>
                      <a:r>
                        <a:rPr lang="en-US" sz="1400" baseline="0"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2858</a:t>
                      </a:r>
                    </a:p>
                  </a:txBody>
                  <a:tcPr marL="0" marR="0" marT="0" marB="0" anchor="ctr">
                    <a:solidFill>
                      <a:schemeClr val="accent2">
                        <a:lumMod val="20000"/>
                        <a:lumOff val="80000"/>
                      </a:schemeClr>
                    </a:solidFill>
                  </a:tcPr>
                </a:tc>
                <a:tc v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bg1">
                        <a:lumMod val="85000"/>
                      </a:schemeClr>
                    </a:solidFill>
                  </a:tcPr>
                </a:tc>
                <a:tc v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Mattoon_PRC2007</a:t>
                      </a:r>
                    </a:p>
                  </a:txBody>
                  <a:tcPr anchor="ctr">
                    <a:solidFill>
                      <a:schemeClr val="accent2">
                        <a:lumMod val="20000"/>
                        <a:lumOff val="80000"/>
                      </a:schemeClr>
                    </a:solidFill>
                  </a:tcPr>
                </a:tc>
                <a:extLst>
                  <a:ext uri="{0D108BD9-81ED-4DB2-BD59-A6C34878D82A}">
                    <a16:rowId xmlns:a16="http://schemas.microsoft.com/office/drawing/2014/main" val="10009"/>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32</a:t>
                      </a:r>
                      <a:r>
                        <a:rPr lang="en-US" sz="1400" dirty="0">
                          <a:solidFill>
                            <a:schemeClr val="tx1"/>
                          </a:solidFill>
                          <a:latin typeface="Times New Roman" panose="02020603050405020304" pitchFamily="18" charset="0"/>
                          <a:cs typeface="Times New Roman" panose="02020603050405020304" pitchFamily="18" charset="0"/>
                        </a:rPr>
                        <a:t>Na</a:t>
                      </a:r>
                    </a:p>
                  </a:txBody>
                  <a:tcPr marL="0" marR="0" marT="0" marB="0" anchor="ctr">
                    <a:solidFill>
                      <a:schemeClr val="accent2">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24(8)</a:t>
                      </a:r>
                    </a:p>
                  </a:txBody>
                  <a:tcPr marL="0" marR="0" marT="0" marB="0" anchor="ctr">
                    <a:solidFill>
                      <a:schemeClr val="accent2">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13860(120)</a:t>
                      </a:r>
                    </a:p>
                  </a:txBody>
                  <a:tcPr marL="0" marR="0" marT="0" marB="0" anchor="ctr">
                    <a:solidFill>
                      <a:schemeClr val="accent2">
                        <a:lumMod val="20000"/>
                        <a:lumOff val="80000"/>
                      </a:schemeClr>
                    </a:solidFill>
                  </a:tcPr>
                </a:tc>
                <a:tc>
                  <a:txBody>
                    <a:bodyPr/>
                    <a:lstStyle/>
                    <a:p>
                      <a:pPr algn="ctr">
                        <a:lnSpc>
                          <a:spcPct val="100000"/>
                        </a:lnSpc>
                      </a:pPr>
                      <a:r>
                        <a:rPr lang="en-US" sz="1400" dirty="0">
                          <a:solidFill>
                            <a:schemeClr val="tx1"/>
                          </a:solidFill>
                          <a:latin typeface="Times New Roman" panose="02020603050405020304" pitchFamily="18" charset="0"/>
                          <a:cs typeface="Times New Roman" panose="02020603050405020304" pitchFamily="18" charset="0"/>
                        </a:rPr>
                        <a:t>696.0(1)</a:t>
                      </a:r>
                    </a:p>
                  </a:txBody>
                  <a:tcPr marL="0" marR="0" marT="0" marB="0"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32</a:t>
                      </a:r>
                      <a:r>
                        <a:rPr lang="en-US" altLang="zh-CN" sz="1400" baseline="0" dirty="0">
                          <a:solidFill>
                            <a:schemeClr val="tx1"/>
                          </a:solidFill>
                          <a:latin typeface="Times New Roman" panose="02020603050405020304" pitchFamily="18" charset="0"/>
                          <a:cs typeface="Times New Roman" panose="02020603050405020304" pitchFamily="18" charset="0"/>
                        </a:rPr>
                        <a:t>Mg </a:t>
                      </a:r>
                      <a:r>
                        <a:rPr lang="en-US" sz="1400" baseline="0" dirty="0">
                          <a:solidFill>
                            <a:schemeClr val="tx1"/>
                          </a:solidFill>
                          <a:latin typeface="Times New Roman" panose="02020603050405020304" pitchFamily="18" charset="0"/>
                          <a:cs typeface="Times New Roman" panose="02020603050405020304" pitchFamily="18" charset="0"/>
                        </a:rPr>
                        <a:t>3553 (3</a:t>
                      </a:r>
                      <a:r>
                        <a:rPr lang="en-US" sz="1400" baseline="30000" dirty="0">
                          <a:solidFill>
                            <a:schemeClr val="tx1"/>
                          </a:solidFill>
                          <a:latin typeface="Times New Roman" panose="02020603050405020304" pitchFamily="18" charset="0"/>
                          <a:cs typeface="Times New Roman" panose="02020603050405020304" pitchFamily="18" charset="0"/>
                        </a:rPr>
                        <a:t>–</a:t>
                      </a:r>
                      <a:r>
                        <a:rPr lang="en-US" sz="1400" baseline="0" dirty="0">
                          <a:solidFill>
                            <a:schemeClr val="tx1"/>
                          </a:solidFill>
                          <a:latin typeface="Times New Roman" panose="02020603050405020304" pitchFamily="18" charset="0"/>
                          <a:cs typeface="Times New Roman" panose="02020603050405020304" pitchFamily="18" charset="0"/>
                        </a:rPr>
                        <a:t>,4</a:t>
                      </a:r>
                      <a:r>
                        <a:rPr lang="en-US" sz="1400" baseline="30000" dirty="0">
                          <a:solidFill>
                            <a:schemeClr val="tx1"/>
                          </a:solidFill>
                          <a:latin typeface="Times New Roman" panose="02020603050405020304" pitchFamily="18" charset="0"/>
                          <a:cs typeface="Times New Roman" panose="02020603050405020304" pitchFamily="18" charset="0"/>
                        </a:rPr>
                        <a:t>–</a:t>
                      </a:r>
                      <a:r>
                        <a:rPr lang="en-US" sz="1400" baseline="0" dirty="0">
                          <a:solidFill>
                            <a:schemeClr val="tx1"/>
                          </a:solidFill>
                          <a:latin typeface="Times New Roman" panose="02020603050405020304" pitchFamily="18" charset="0"/>
                          <a:cs typeface="Times New Roman" panose="02020603050405020304" pitchFamily="18" charset="0"/>
                        </a:rPr>
                        <a:t>)</a:t>
                      </a:r>
                    </a:p>
                  </a:txBody>
                  <a:tcPr marL="0" marR="0" marT="0" marB="0" anchor="ctr">
                    <a:solidFill>
                      <a:schemeClr val="accent2">
                        <a:lumMod val="20000"/>
                        <a:lumOff val="80000"/>
                      </a:schemeClr>
                    </a:solidFill>
                  </a:tcPr>
                </a:tc>
                <a:tc>
                  <a:txBody>
                    <a:bodyPr/>
                    <a:lstStyle/>
                    <a:p>
                      <a:pPr algn="ctr">
                        <a:lnSpc>
                          <a:spcPct val="100000"/>
                        </a:lnSpc>
                      </a:pPr>
                      <a:r>
                        <a:rPr lang="en-US" sz="1400" baseline="30000" dirty="0">
                          <a:solidFill>
                            <a:schemeClr val="tx1"/>
                          </a:solidFill>
                          <a:latin typeface="Times New Roman" panose="02020603050405020304" pitchFamily="18" charset="0"/>
                          <a:cs typeface="Times New Roman" panose="02020603050405020304" pitchFamily="18" charset="0"/>
                        </a:rPr>
                        <a:t>32</a:t>
                      </a:r>
                      <a:r>
                        <a:rPr lang="en-US" altLang="zh-CN" sz="1400" baseline="0" dirty="0">
                          <a:solidFill>
                            <a:schemeClr val="tx1"/>
                          </a:solidFill>
                          <a:latin typeface="Times New Roman" panose="02020603050405020304" pitchFamily="18" charset="0"/>
                          <a:cs typeface="Times New Roman" panose="02020603050405020304" pitchFamily="18" charset="0"/>
                        </a:rPr>
                        <a:t>Mg </a:t>
                      </a:r>
                      <a:r>
                        <a:rPr lang="en-US" sz="1400" baseline="0" dirty="0">
                          <a:solidFill>
                            <a:schemeClr val="tx1"/>
                          </a:solidFill>
                          <a:latin typeface="Times New Roman" panose="02020603050405020304" pitchFamily="18" charset="0"/>
                          <a:cs typeface="Times New Roman" panose="02020603050405020304" pitchFamily="18" charset="0"/>
                        </a:rPr>
                        <a:t>2858 (2</a:t>
                      </a:r>
                      <a:r>
                        <a:rPr lang="en-US" sz="1400" baseline="30000" dirty="0">
                          <a:solidFill>
                            <a:schemeClr val="tx1"/>
                          </a:solidFill>
                          <a:latin typeface="Times New Roman" panose="02020603050405020304" pitchFamily="18" charset="0"/>
                          <a:cs typeface="Times New Roman" panose="02020603050405020304" pitchFamily="18" charset="0"/>
                        </a:rPr>
                        <a:t>–</a:t>
                      </a:r>
                      <a:r>
                        <a:rPr lang="en-US" sz="1400" baseline="0" dirty="0">
                          <a:solidFill>
                            <a:schemeClr val="tx1"/>
                          </a:solidFill>
                          <a:latin typeface="Times New Roman" panose="02020603050405020304" pitchFamily="18" charset="0"/>
                          <a:cs typeface="Times New Roman" panose="02020603050405020304" pitchFamily="18" charset="0"/>
                        </a:rPr>
                        <a:t>,3</a:t>
                      </a:r>
                      <a:r>
                        <a:rPr lang="en-US" sz="1400" baseline="30000" dirty="0">
                          <a:solidFill>
                            <a:schemeClr val="tx1"/>
                          </a:solidFill>
                          <a:latin typeface="Times New Roman" panose="02020603050405020304" pitchFamily="18" charset="0"/>
                          <a:cs typeface="Times New Roman" panose="02020603050405020304" pitchFamily="18" charset="0"/>
                        </a:rPr>
                        <a:t>–</a:t>
                      </a:r>
                      <a:r>
                        <a:rPr lang="en-US" sz="1400" baseline="0" dirty="0">
                          <a:solidFill>
                            <a:schemeClr val="tx1"/>
                          </a:solidFill>
                          <a:latin typeface="Times New Roman" panose="02020603050405020304" pitchFamily="18" charset="0"/>
                          <a:cs typeface="Times New Roman" panose="02020603050405020304" pitchFamily="18" charset="0"/>
                        </a:rPr>
                        <a:t>)</a:t>
                      </a:r>
                    </a:p>
                  </a:txBody>
                  <a:tcPr marL="0" marR="0" marT="0" marB="0" anchor="ctr">
                    <a:solidFill>
                      <a:schemeClr val="accent2">
                        <a:lumMod val="20000"/>
                        <a:lumOff val="80000"/>
                      </a:schemeClr>
                    </a:solidFill>
                  </a:tcPr>
                </a:tc>
                <a:tc>
                  <a:txBody>
                    <a:bodyPr/>
                    <a:lstStyle/>
                    <a:p>
                      <a:pPr algn="ctr">
                        <a:lnSpc>
                          <a:spcPct val="100000"/>
                        </a:lnSpc>
                      </a:pPr>
                      <a:r>
                        <a:rPr lang="en-US" sz="1400" dirty="0">
                          <a:solidFill>
                            <a:schemeClr val="tx1"/>
                          </a:solidFill>
                          <a:latin typeface="Times New Roman" panose="02020603050405020304" pitchFamily="18" charset="0"/>
                          <a:cs typeface="Times New Roman" panose="02020603050405020304" pitchFamily="18" charset="0"/>
                        </a:rPr>
                        <a:t>6(1)</a:t>
                      </a:r>
                    </a:p>
                  </a:txBody>
                  <a:tcPr marL="0" marR="0" marT="0" marB="0"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sz="1400" dirty="0">
                          <a:solidFill>
                            <a:schemeClr val="tx1"/>
                          </a:solidFill>
                          <a:latin typeface="Times New Roman" panose="02020603050405020304" pitchFamily="18" charset="0"/>
                          <a:cs typeface="Times New Roman" panose="02020603050405020304" pitchFamily="18" charset="0"/>
                        </a:rPr>
                        <a:t>3.4(6)</a:t>
                      </a:r>
                    </a:p>
                  </a:txBody>
                  <a:tcPr marL="0" marR="0" marT="0" marB="0"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Tripathi_PRC2008</a:t>
                      </a:r>
                    </a:p>
                  </a:txBody>
                  <a:tcPr anchor="ctr">
                    <a:solidFill>
                      <a:schemeClr val="accent2">
                        <a:lumMod val="20000"/>
                        <a:lumOff val="80000"/>
                      </a:schemeClr>
                    </a:solidFill>
                  </a:tcPr>
                </a:tc>
                <a:extLst>
                  <a:ext uri="{0D108BD9-81ED-4DB2-BD59-A6C34878D82A}">
                    <a16:rowId xmlns:a16="http://schemas.microsoft.com/office/drawing/2014/main" val="10010"/>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33</a:t>
                      </a:r>
                      <a:r>
                        <a:rPr lang="en-US" sz="1400" dirty="0">
                          <a:solidFill>
                            <a:schemeClr val="tx1"/>
                          </a:solidFill>
                          <a:latin typeface="Times New Roman" panose="02020603050405020304" pitchFamily="18" charset="0"/>
                          <a:cs typeface="Times New Roman" panose="02020603050405020304" pitchFamily="18" charset="0"/>
                        </a:rPr>
                        <a:t>Na</a:t>
                      </a:r>
                    </a:p>
                  </a:txBody>
                  <a:tcPr marL="0" marR="0" marT="0" marB="0" anchor="ctr">
                    <a:solidFill>
                      <a:schemeClr val="bg1">
                        <a:lumMod val="85000"/>
                      </a:schemeClr>
                    </a:solidFill>
                  </a:tcPr>
                </a:tc>
                <a:tc>
                  <a:txBody>
                    <a:bodyPr/>
                    <a:lstStyle/>
                    <a:p>
                      <a:pPr algn="ctr"/>
                      <a:r>
                        <a:rPr lang="en-US" sz="1400">
                          <a:latin typeface="Times New Roman" panose="02020603050405020304" pitchFamily="18" charset="0"/>
                          <a:cs typeface="Times New Roman" panose="02020603050405020304" pitchFamily="18" charset="0"/>
                        </a:rPr>
                        <a:t>47(6)</a:t>
                      </a:r>
                      <a:endParaRPr lang="en-US" sz="1400" dirty="0">
                        <a:latin typeface="Times New Roman" panose="02020603050405020304" pitchFamily="18" charset="0"/>
                        <a:cs typeface="Times New Roman" panose="02020603050405020304" pitchFamily="18" charset="0"/>
                      </a:endParaRPr>
                    </a:p>
                  </a:txBody>
                  <a:tcPr marL="0" marR="0" marT="0" marB="0" anchor="ctr">
                    <a:solidFill>
                      <a:schemeClr val="bg1">
                        <a:lumMod val="85000"/>
                      </a:schemeClr>
                    </a:solidFill>
                  </a:tcPr>
                </a:tc>
                <a:tc>
                  <a:txBody>
                    <a:bodyPr/>
                    <a:lstStyle/>
                    <a:p>
                      <a:pPr algn="ctr"/>
                      <a:r>
                        <a:rPr lang="en-US" sz="1400">
                          <a:latin typeface="Times New Roman" panose="02020603050405020304" pitchFamily="18" charset="0"/>
                          <a:cs typeface="Times New Roman" panose="02020603050405020304" pitchFamily="18" charset="0"/>
                        </a:rPr>
                        <a:t>16730(600)</a:t>
                      </a:r>
                      <a:endParaRPr lang="en-US" sz="1400" dirty="0">
                        <a:latin typeface="Times New Roman" panose="02020603050405020304" pitchFamily="18" charset="0"/>
                        <a:cs typeface="Times New Roman" panose="02020603050405020304" pitchFamily="18" charset="0"/>
                      </a:endParaRPr>
                    </a:p>
                  </a:txBody>
                  <a:tcPr marL="0" marR="0" marT="0" marB="0" anchor="ctr">
                    <a:solidFill>
                      <a:schemeClr val="bg1">
                        <a:lumMod val="85000"/>
                      </a:schemeClr>
                    </a:solidFill>
                  </a:tcPr>
                </a:tc>
                <a:tc>
                  <a:txBody>
                    <a:bodyPr/>
                    <a:lstStyle/>
                    <a:p>
                      <a:pPr algn="ctr">
                        <a:lnSpc>
                          <a:spcPct val="100000"/>
                        </a:lnSpc>
                      </a:pPr>
                      <a:r>
                        <a:rPr lang="en-US" sz="1400" dirty="0">
                          <a:solidFill>
                            <a:schemeClr val="tx1"/>
                          </a:solidFill>
                          <a:latin typeface="Times New Roman" panose="02020603050405020304" pitchFamily="18" charset="0"/>
                          <a:cs typeface="Times New Roman" panose="02020603050405020304" pitchFamily="18" charset="0"/>
                        </a:rPr>
                        <a:t>1972.9(5)</a:t>
                      </a:r>
                    </a:p>
                  </a:txBody>
                  <a:tcPr marL="0" marR="0" marT="0" marB="0"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aseline="30000" dirty="0">
                          <a:latin typeface="Times New Roman" panose="02020603050405020304" pitchFamily="18" charset="0"/>
                          <a:cs typeface="Times New Roman" panose="02020603050405020304" pitchFamily="18" charset="0"/>
                        </a:rPr>
                        <a:t>32</a:t>
                      </a:r>
                      <a:r>
                        <a:rPr lang="en-US" altLang="zh-CN" sz="1400" dirty="0">
                          <a:latin typeface="Times New Roman" panose="02020603050405020304" pitchFamily="18" charset="0"/>
                          <a:cs typeface="Times New Roman" panose="02020603050405020304" pitchFamily="18" charset="0"/>
                        </a:rPr>
                        <a:t>Mg </a:t>
                      </a:r>
                      <a:r>
                        <a:rPr lang="en-US" sz="1400" dirty="0">
                          <a:solidFill>
                            <a:schemeClr val="tx1"/>
                          </a:solidFill>
                          <a:latin typeface="Times New Roman" panose="02020603050405020304" pitchFamily="18" charset="0"/>
                          <a:cs typeface="Times New Roman" panose="02020603050405020304" pitchFamily="18" charset="0"/>
                        </a:rPr>
                        <a:t>2858.2 </a:t>
                      </a:r>
                      <a:r>
                        <a:rPr lang="en-US" sz="1400" baseline="0" dirty="0">
                          <a:solidFill>
                            <a:schemeClr val="tx1"/>
                          </a:solidFill>
                          <a:latin typeface="Times New Roman" panose="02020603050405020304" pitchFamily="18" charset="0"/>
                          <a:cs typeface="Times New Roman" panose="02020603050405020304" pitchFamily="18" charset="0"/>
                        </a:rPr>
                        <a:t>(1</a:t>
                      </a:r>
                      <a:r>
                        <a:rPr lang="en-US" sz="1400" baseline="30000" dirty="0">
                          <a:solidFill>
                            <a:schemeClr val="tx1"/>
                          </a:solidFill>
                          <a:latin typeface="Times New Roman" panose="02020603050405020304" pitchFamily="18" charset="0"/>
                          <a:cs typeface="Times New Roman" panose="02020603050405020304" pitchFamily="18" charset="0"/>
                        </a:rPr>
                        <a:t>–</a:t>
                      </a:r>
                      <a:r>
                        <a:rPr lang="en-US" sz="1400" baseline="0" dirty="0">
                          <a:solidFill>
                            <a:schemeClr val="tx1"/>
                          </a:solidFill>
                          <a:latin typeface="Times New Roman" panose="02020603050405020304" pitchFamily="18" charset="0"/>
                          <a:cs typeface="Times New Roman" panose="02020603050405020304" pitchFamily="18" charset="0"/>
                        </a:rPr>
                        <a:t>,3</a:t>
                      </a:r>
                      <a:r>
                        <a:rPr lang="en-US" sz="1400" baseline="30000" dirty="0">
                          <a:solidFill>
                            <a:schemeClr val="tx1"/>
                          </a:solidFill>
                          <a:latin typeface="Times New Roman" panose="02020603050405020304" pitchFamily="18" charset="0"/>
                          <a:cs typeface="Times New Roman" panose="02020603050405020304" pitchFamily="18" charset="0"/>
                        </a:rPr>
                        <a:t>–</a:t>
                      </a:r>
                      <a:r>
                        <a:rPr lang="en-US" sz="1400" baseline="0" dirty="0">
                          <a:solidFill>
                            <a:schemeClr val="tx1"/>
                          </a:solidFill>
                          <a:latin typeface="Times New Roman" panose="02020603050405020304" pitchFamily="18" charset="0"/>
                          <a:cs typeface="Times New Roman" panose="02020603050405020304" pitchFamily="18" charset="0"/>
                        </a:rPr>
                        <a:t>)</a:t>
                      </a:r>
                      <a:r>
                        <a:rPr lang="en-US" sz="1400" dirty="0">
                          <a:solidFill>
                            <a:schemeClr val="tx1"/>
                          </a:solidFill>
                          <a:latin typeface="Times New Roman" panose="02020603050405020304" pitchFamily="18" charset="0"/>
                          <a:cs typeface="Times New Roman" panose="02020603050405020304" pitchFamily="18" charset="0"/>
                        </a:rPr>
                        <a:t> </a:t>
                      </a:r>
                      <a:r>
                        <a:rPr lang="en-US" sz="1400" baseline="0" dirty="0">
                          <a:solidFill>
                            <a:schemeClr val="tx1"/>
                          </a:solidFill>
                          <a:latin typeface="Times New Roman" panose="02020603050405020304" pitchFamily="18" charset="0"/>
                          <a:cs typeface="Times New Roman" panose="02020603050405020304" pitchFamily="18" charset="0"/>
                        </a:rPr>
                        <a:t>Unknown </a:t>
                      </a:r>
                      <a:r>
                        <a:rPr lang="en-US" altLang="zh-CN" sz="1400" i="1" baseline="0" dirty="0">
                          <a:solidFill>
                            <a:schemeClr val="tx1"/>
                          </a:solidFill>
                          <a:latin typeface="Times New Roman" panose="02020603050405020304" pitchFamily="18" charset="0"/>
                          <a:cs typeface="Times New Roman" panose="02020603050405020304" pitchFamily="18" charset="0"/>
                        </a:rPr>
                        <a:t>τ</a:t>
                      </a:r>
                      <a:endParaRPr lang="en-US" sz="1400" i="1"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solidFill>
                      <a:schemeClr val="bg1">
                        <a:lumMod val="85000"/>
                      </a:schemeClr>
                    </a:solidFill>
                  </a:tcPr>
                </a:tc>
                <a:tc>
                  <a:txBody>
                    <a:bodyPr/>
                    <a:lstStyle/>
                    <a:p>
                      <a:pPr algn="ctr">
                        <a:lnSpc>
                          <a:spcPct val="100000"/>
                        </a:lnSpc>
                      </a:pPr>
                      <a:r>
                        <a:rPr lang="en-US" altLang="zh-CN" sz="1400" baseline="30000" dirty="0">
                          <a:latin typeface="Times New Roman" panose="02020603050405020304" pitchFamily="18" charset="0"/>
                          <a:cs typeface="Times New Roman" panose="02020603050405020304" pitchFamily="18" charset="0"/>
                        </a:rPr>
                        <a:t>32</a:t>
                      </a:r>
                      <a:r>
                        <a:rPr lang="en-US" altLang="zh-CN" sz="1400" dirty="0">
                          <a:latin typeface="Times New Roman" panose="02020603050405020304" pitchFamily="18" charset="0"/>
                          <a:cs typeface="Times New Roman" panose="02020603050405020304" pitchFamily="18" charset="0"/>
                        </a:rPr>
                        <a:t>Mg </a:t>
                      </a:r>
                      <a:r>
                        <a:rPr lang="en-US" sz="1400" dirty="0">
                          <a:solidFill>
                            <a:schemeClr val="tx1"/>
                          </a:solidFill>
                          <a:latin typeface="Times New Roman" panose="02020603050405020304" pitchFamily="18" charset="0"/>
                          <a:cs typeface="Times New Roman" panose="02020603050405020304" pitchFamily="18" charset="0"/>
                        </a:rPr>
                        <a:t>885 2</a:t>
                      </a:r>
                      <a:r>
                        <a:rPr lang="en-US" sz="1400" baseline="30000" dirty="0">
                          <a:solidFill>
                            <a:schemeClr val="tx1"/>
                          </a:solidFill>
                          <a:latin typeface="Times New Roman" panose="02020603050405020304" pitchFamily="18" charset="0"/>
                          <a:cs typeface="Times New Roman" panose="02020603050405020304" pitchFamily="18" charset="0"/>
                        </a:rPr>
                        <a:t>+</a:t>
                      </a:r>
                    </a:p>
                  </a:txBody>
                  <a:tcPr marL="0" marR="0" marT="0" marB="0" anchor="ctr">
                    <a:solidFill>
                      <a:schemeClr val="bg1">
                        <a:lumMod val="85000"/>
                      </a:schemeClr>
                    </a:solidFill>
                  </a:tcPr>
                </a:tc>
                <a:tc>
                  <a:txBody>
                    <a:bodyPr/>
                    <a:lstStyle/>
                    <a:p>
                      <a:pPr algn="ctr">
                        <a:lnSpc>
                          <a:spcPct val="100000"/>
                        </a:lnSpc>
                      </a:pPr>
                      <a:r>
                        <a:rPr lang="en-US" sz="1400" dirty="0">
                          <a:solidFill>
                            <a:schemeClr val="tx1"/>
                          </a:solidFill>
                          <a:latin typeface="Times New Roman" panose="02020603050405020304" pitchFamily="18" charset="0"/>
                          <a:cs typeface="Times New Roman" panose="02020603050405020304" pitchFamily="18" charset="0"/>
                        </a:rPr>
                        <a:t>5.9(10)</a:t>
                      </a: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endParaRPr lang="en-US" sz="1400" dirty="0">
                        <a:solidFill>
                          <a:schemeClr val="tx1"/>
                        </a:solidFill>
                        <a:latin typeface="Times New Roman" panose="02020603050405020304" pitchFamily="18"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Times New Roman" panose="02020603050405020304" pitchFamily="18" charset="0"/>
                          <a:cs typeface="Times New Roman" panose="02020603050405020304" pitchFamily="18" charset="0"/>
                        </a:rPr>
                        <a:t>Nummela_PRC2001</a:t>
                      </a:r>
                    </a:p>
                  </a:txBody>
                  <a:tcPr anchor="ctr">
                    <a:solidFill>
                      <a:schemeClr val="bg1">
                        <a:lumMod val="85000"/>
                      </a:schemeClr>
                    </a:solidFill>
                  </a:tcPr>
                </a:tc>
                <a:extLst>
                  <a:ext uri="{0D108BD9-81ED-4DB2-BD59-A6C34878D82A}">
                    <a16:rowId xmlns:a16="http://schemas.microsoft.com/office/drawing/2014/main" val="10011"/>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33</a:t>
                      </a:r>
                      <a:r>
                        <a:rPr lang="en-US" sz="1400" dirty="0">
                          <a:solidFill>
                            <a:schemeClr val="tx1"/>
                          </a:solidFill>
                          <a:latin typeface="Times New Roman" panose="02020603050405020304" pitchFamily="18" charset="0"/>
                          <a:cs typeface="Times New Roman" panose="02020603050405020304" pitchFamily="18" charset="0"/>
                        </a:rPr>
                        <a:t>Na</a:t>
                      </a:r>
                    </a:p>
                  </a:txBody>
                  <a:tcPr marL="0" marR="0" marT="0" marB="0" anchor="ctr">
                    <a:solidFill>
                      <a:schemeClr val="bg1">
                        <a:lumMod val="85000"/>
                      </a:schemeClr>
                    </a:solidFill>
                  </a:tcPr>
                </a:tc>
                <a:tc>
                  <a:txBody>
                    <a:bodyPr/>
                    <a:lstStyle/>
                    <a:p>
                      <a:pPr algn="ctr"/>
                      <a:r>
                        <a:rPr lang="en-US" sz="1400" dirty="0">
                          <a:latin typeface="Times New Roman" panose="02020603050405020304" pitchFamily="18" charset="0"/>
                          <a:cs typeface="Times New Roman" panose="02020603050405020304" pitchFamily="18" charset="0"/>
                        </a:rPr>
                        <a:t>47(6)</a:t>
                      </a:r>
                    </a:p>
                  </a:txBody>
                  <a:tcPr marL="0" marR="0" marT="0" marB="0" anchor="ctr">
                    <a:solidFill>
                      <a:schemeClr val="bg1">
                        <a:lumMod val="85000"/>
                      </a:schemeClr>
                    </a:solidFill>
                  </a:tcPr>
                </a:tc>
                <a:tc>
                  <a:txBody>
                    <a:bodyPr/>
                    <a:lstStyle/>
                    <a:p>
                      <a:pPr algn="ctr"/>
                      <a:r>
                        <a:rPr lang="en-US" sz="1400" dirty="0">
                          <a:latin typeface="Times New Roman" panose="02020603050405020304" pitchFamily="18" charset="0"/>
                          <a:cs typeface="Times New Roman" panose="02020603050405020304" pitchFamily="18" charset="0"/>
                        </a:rPr>
                        <a:t>16730(600)</a:t>
                      </a:r>
                    </a:p>
                  </a:txBody>
                  <a:tcPr marL="0" marR="0" marT="0" marB="0" anchor="ctr">
                    <a:solidFill>
                      <a:schemeClr val="bg1">
                        <a:lumMod val="85000"/>
                      </a:schemeClr>
                    </a:solidFill>
                  </a:tcPr>
                </a:tc>
                <a:tc>
                  <a:txBody>
                    <a:bodyPr/>
                    <a:lstStyle/>
                    <a:p>
                      <a:pPr algn="ctr">
                        <a:lnSpc>
                          <a:spcPct val="100000"/>
                        </a:lnSpc>
                      </a:pPr>
                      <a:r>
                        <a:rPr lang="en-US" sz="1400" dirty="0">
                          <a:solidFill>
                            <a:schemeClr val="tx1"/>
                          </a:solidFill>
                          <a:latin typeface="Times New Roman" panose="02020603050405020304" pitchFamily="18" charset="0"/>
                          <a:cs typeface="Times New Roman" panose="02020603050405020304" pitchFamily="18" charset="0"/>
                        </a:rPr>
                        <a:t>1976.9(5)</a:t>
                      </a:r>
                    </a:p>
                  </a:txBody>
                  <a:tcPr marL="0" marR="0" marT="0" marB="0" anchor="ctr">
                    <a:solidFill>
                      <a:schemeClr val="bg1">
                        <a:lumMod val="85000"/>
                      </a:schemeClr>
                    </a:solidFill>
                  </a:tcPr>
                </a:tc>
                <a:tc>
                  <a:txBody>
                    <a:bodyPr/>
                    <a:lstStyle/>
                    <a:p>
                      <a:pPr algn="ctr">
                        <a:lnSpc>
                          <a:spcPct val="100000"/>
                        </a:lnSpc>
                      </a:pPr>
                      <a:r>
                        <a:rPr lang="en-US" sz="1400" baseline="0" dirty="0">
                          <a:solidFill>
                            <a:schemeClr val="tx1"/>
                          </a:solidFill>
                          <a:latin typeface="Times New Roman" panose="02020603050405020304" pitchFamily="18" charset="0"/>
                          <a:cs typeface="Times New Roman" panose="02020603050405020304" pitchFamily="18" charset="0"/>
                        </a:rPr>
                        <a:t>Unknown</a:t>
                      </a:r>
                      <a:endParaRPr lang="en-US" altLang="zh-CN" sz="1400" baseline="30000" dirty="0">
                        <a:latin typeface="Times New Roman" panose="02020603050405020304" pitchFamily="18" charset="0"/>
                        <a:cs typeface="Times New Roman" panose="02020603050405020304" pitchFamily="18" charset="0"/>
                      </a:endParaRPr>
                    </a:p>
                  </a:txBody>
                  <a:tcPr marL="0" marR="0" marT="0" marB="0" anchor="ctr">
                    <a:solidFill>
                      <a:schemeClr val="bg1">
                        <a:lumMod val="85000"/>
                      </a:schemeClr>
                    </a:solidFill>
                  </a:tcPr>
                </a:tc>
                <a:tc>
                  <a:txBody>
                    <a:bodyPr/>
                    <a:lstStyle/>
                    <a:p>
                      <a:pPr algn="ctr">
                        <a:lnSpc>
                          <a:spcPct val="100000"/>
                        </a:lnSpc>
                      </a:pPr>
                      <a:r>
                        <a:rPr lang="en-US" sz="1400" baseline="0" dirty="0">
                          <a:solidFill>
                            <a:schemeClr val="tx1"/>
                          </a:solidFill>
                          <a:latin typeface="Times New Roman" panose="02020603050405020304" pitchFamily="18" charset="0"/>
                          <a:cs typeface="Times New Roman" panose="02020603050405020304" pitchFamily="18" charset="0"/>
                        </a:rPr>
                        <a:t>Unknown</a:t>
                      </a:r>
                      <a:endParaRPr lang="en-US" sz="1400" baseline="30000" dirty="0">
                        <a:solidFill>
                          <a:schemeClr val="tx1"/>
                        </a:solidFill>
                        <a:latin typeface="Times New Roman" panose="02020603050405020304" pitchFamily="18" charset="0"/>
                        <a:cs typeface="Times New Roman" panose="02020603050405020304" pitchFamily="18" charset="0"/>
                      </a:endParaRPr>
                    </a:p>
                  </a:txBody>
                  <a:tcPr marL="0" marR="0" marT="0" marB="0" anchor="ctr">
                    <a:solidFill>
                      <a:schemeClr val="bg1">
                        <a:lumMod val="85000"/>
                      </a:schemeClr>
                    </a:solidFill>
                  </a:tcPr>
                </a:tc>
                <a:tc>
                  <a:txBody>
                    <a:bodyPr/>
                    <a:lstStyle/>
                    <a:p>
                      <a:pPr algn="ctr">
                        <a:lnSpc>
                          <a:spcPct val="100000"/>
                        </a:lnSpc>
                      </a:pPr>
                      <a:r>
                        <a:rPr lang="en-US" sz="1400" dirty="0">
                          <a:solidFill>
                            <a:schemeClr val="tx1"/>
                          </a:solidFill>
                          <a:latin typeface="Times New Roman" panose="02020603050405020304" pitchFamily="18" charset="0"/>
                          <a:cs typeface="Times New Roman" panose="02020603050405020304" pitchFamily="18" charset="0"/>
                        </a:rPr>
                        <a:t>6.7(19)</a:t>
                      </a:r>
                    </a:p>
                  </a:txBody>
                  <a:tcPr marL="0" marR="0" marT="0" marB="0"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a:lnSpc>
                          <a:spcPct val="100000"/>
                        </a:lnSpc>
                      </a:pPr>
                      <a:endParaRPr lang="en-US" sz="1400" dirty="0">
                        <a:solidFill>
                          <a:schemeClr val="tx1"/>
                        </a:solidFill>
                        <a:latin typeface="Times New Roman" panose="02020603050405020304" pitchFamily="18"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Times New Roman" panose="02020603050405020304" pitchFamily="18" charset="0"/>
                          <a:cs typeface="Times New Roman" panose="02020603050405020304" pitchFamily="18" charset="0"/>
                        </a:rPr>
                        <a:t>Nummela_PRC2001</a:t>
                      </a:r>
                    </a:p>
                  </a:txBody>
                  <a:tcPr anchor="ctr">
                    <a:solidFill>
                      <a:schemeClr val="bg1">
                        <a:lumMod val="85000"/>
                      </a:schemeClr>
                    </a:solidFill>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30821004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1"/>
            <a:ext cx="6275540" cy="5139886"/>
          </a:xfrm>
          <a:prstGeom prst="rect">
            <a:avLst/>
          </a:prstGeom>
        </p:spPr>
      </p:pic>
      <p:pic>
        <p:nvPicPr>
          <p:cNvPr id="3" name="图片 2"/>
          <p:cNvPicPr>
            <a:picLocks noChangeAspect="1"/>
          </p:cNvPicPr>
          <p:nvPr/>
        </p:nvPicPr>
        <p:blipFill>
          <a:blip r:embed="rId3"/>
          <a:stretch>
            <a:fillRect/>
          </a:stretch>
        </p:blipFill>
        <p:spPr>
          <a:xfrm>
            <a:off x="2518169" y="423248"/>
            <a:ext cx="6227197" cy="3002399"/>
          </a:xfrm>
          <a:prstGeom prst="rect">
            <a:avLst/>
          </a:prstGeom>
        </p:spPr>
      </p:pic>
      <p:pic>
        <p:nvPicPr>
          <p:cNvPr id="4" name="图片 3"/>
          <p:cNvPicPr>
            <a:picLocks noChangeAspect="1"/>
          </p:cNvPicPr>
          <p:nvPr/>
        </p:nvPicPr>
        <p:blipFill>
          <a:blip r:embed="rId4"/>
          <a:stretch>
            <a:fillRect/>
          </a:stretch>
        </p:blipFill>
        <p:spPr>
          <a:xfrm>
            <a:off x="2518169" y="3425647"/>
            <a:ext cx="6198623" cy="3428480"/>
          </a:xfrm>
          <a:prstGeom prst="rect">
            <a:avLst/>
          </a:prstGeom>
        </p:spPr>
      </p:pic>
      <p:sp>
        <p:nvSpPr>
          <p:cNvPr id="5" name="文本框 4"/>
          <p:cNvSpPr txBox="1"/>
          <p:nvPr/>
        </p:nvSpPr>
        <p:spPr>
          <a:xfrm>
            <a:off x="-47043" y="5376799"/>
            <a:ext cx="2398413" cy="1477328"/>
          </a:xfrm>
          <a:prstGeom prst="rect">
            <a:avLst/>
          </a:prstGeom>
          <a:noFill/>
        </p:spPr>
        <p:txBody>
          <a:bodyPr wrap="none" rtlCol="0">
            <a:spAutoFit/>
          </a:bodyPr>
          <a:lstStyle/>
          <a:p>
            <a:r>
              <a:rPr lang="en-US" dirty="0"/>
              <a:t>7070 1 </a:t>
            </a:r>
            <a:r>
              <a:rPr lang="en-US" altLang="zh-CN" dirty="0"/>
              <a:t>event</a:t>
            </a:r>
            <a:endParaRPr lang="en-US" dirty="0"/>
          </a:p>
          <a:p>
            <a:r>
              <a:rPr lang="en-US" dirty="0"/>
              <a:t>1369 1*5*</a:t>
            </a:r>
            <a:r>
              <a:rPr lang="en-US" altLang="zh-CN" dirty="0"/>
              <a:t>2.2=11</a:t>
            </a:r>
          </a:p>
          <a:p>
            <a:r>
              <a:rPr lang="en-US" dirty="0"/>
              <a:t>2754 1</a:t>
            </a:r>
            <a:r>
              <a:rPr lang="zh-CN" altLang="en-US" dirty="0"/>
              <a:t>*</a:t>
            </a:r>
            <a:r>
              <a:rPr lang="en-US" altLang="zh-CN" dirty="0"/>
              <a:t>3</a:t>
            </a:r>
            <a:r>
              <a:rPr lang="zh-CN" altLang="en-US" dirty="0"/>
              <a:t>*</a:t>
            </a:r>
            <a:r>
              <a:rPr lang="en-US" altLang="zh-CN" dirty="0"/>
              <a:t>0.96=2.9</a:t>
            </a:r>
          </a:p>
          <a:p>
            <a:r>
              <a:rPr lang="en-US" dirty="0"/>
              <a:t>2870 1</a:t>
            </a:r>
            <a:r>
              <a:rPr lang="zh-CN" altLang="en-US" dirty="0"/>
              <a:t>*</a:t>
            </a:r>
            <a:r>
              <a:rPr lang="en-US" altLang="zh-CN" dirty="0"/>
              <a:t>3</a:t>
            </a:r>
            <a:r>
              <a:rPr lang="zh-CN" altLang="en-US" dirty="0"/>
              <a:t>*</a:t>
            </a:r>
            <a:r>
              <a:rPr lang="en-US" altLang="zh-CN" dirty="0"/>
              <a:t>0.025=0.075</a:t>
            </a:r>
          </a:p>
          <a:p>
            <a:r>
              <a:rPr lang="en-US" altLang="zh-CN" dirty="0"/>
              <a:t>4238 1</a:t>
            </a:r>
            <a:r>
              <a:rPr lang="zh-CN" altLang="en-US" dirty="0"/>
              <a:t>*</a:t>
            </a:r>
            <a:r>
              <a:rPr lang="en-US" altLang="zh-CN" dirty="0"/>
              <a:t>2</a:t>
            </a:r>
            <a:r>
              <a:rPr lang="zh-CN" altLang="en-US" dirty="0"/>
              <a:t>*</a:t>
            </a:r>
            <a:r>
              <a:rPr lang="en-US" altLang="zh-CN" dirty="0"/>
              <a:t>0.084=0.168</a:t>
            </a:r>
          </a:p>
        </p:txBody>
      </p:sp>
      <p:sp>
        <p:nvSpPr>
          <p:cNvPr id="6" name="文本框 5"/>
          <p:cNvSpPr txBox="1"/>
          <p:nvPr/>
        </p:nvSpPr>
        <p:spPr>
          <a:xfrm>
            <a:off x="0" y="0"/>
            <a:ext cx="2021002" cy="369332"/>
          </a:xfrm>
          <a:prstGeom prst="rect">
            <a:avLst/>
          </a:prstGeom>
          <a:noFill/>
        </p:spPr>
        <p:txBody>
          <a:bodyPr wrap="none" rtlCol="0">
            <a:spAutoFit/>
          </a:bodyPr>
          <a:lstStyle/>
          <a:p>
            <a:r>
              <a:rPr lang="en-US" dirty="0"/>
              <a:t>NNDC 24</a:t>
            </a:r>
            <a:r>
              <a:rPr lang="en-US" altLang="zh-CN" dirty="0"/>
              <a:t>Al βγ 7070</a:t>
            </a:r>
            <a:endParaRPr lang="en-US" dirty="0"/>
          </a:p>
        </p:txBody>
      </p:sp>
    </p:spTree>
    <p:extLst>
      <p:ext uri="{BB962C8B-B14F-4D97-AF65-F5344CB8AC3E}">
        <p14:creationId xmlns:p14="http://schemas.microsoft.com/office/powerpoint/2010/main" val="16935164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4210738670"/>
              </p:ext>
            </p:extLst>
          </p:nvPr>
        </p:nvGraphicFramePr>
        <p:xfrm>
          <a:off x="160256" y="592626"/>
          <a:ext cx="8694737" cy="5553282"/>
        </p:xfrm>
        <a:graphic>
          <a:graphicData uri="http://schemas.openxmlformats.org/drawingml/2006/table">
            <a:tbl>
              <a:tblPr firstRow="1" bandRow="1">
                <a:tableStyleId>{5940675A-B579-460E-94D1-54222C63F5DA}</a:tableStyleId>
              </a:tblPr>
              <a:tblGrid>
                <a:gridCol w="409575">
                  <a:extLst>
                    <a:ext uri="{9D8B030D-6E8A-4147-A177-3AD203B41FA5}">
                      <a16:colId xmlns:a16="http://schemas.microsoft.com/office/drawing/2014/main" val="20000"/>
                    </a:ext>
                  </a:extLst>
                </a:gridCol>
                <a:gridCol w="650875">
                  <a:extLst>
                    <a:ext uri="{9D8B030D-6E8A-4147-A177-3AD203B41FA5}">
                      <a16:colId xmlns:a16="http://schemas.microsoft.com/office/drawing/2014/main" val="1184698751"/>
                    </a:ext>
                  </a:extLst>
                </a:gridCol>
                <a:gridCol w="695325">
                  <a:extLst>
                    <a:ext uri="{9D8B030D-6E8A-4147-A177-3AD203B41FA5}">
                      <a16:colId xmlns:a16="http://schemas.microsoft.com/office/drawing/2014/main" val="1690228636"/>
                    </a:ext>
                  </a:extLst>
                </a:gridCol>
                <a:gridCol w="854075">
                  <a:extLst>
                    <a:ext uri="{9D8B030D-6E8A-4147-A177-3AD203B41FA5}">
                      <a16:colId xmlns:a16="http://schemas.microsoft.com/office/drawing/2014/main" val="20001"/>
                    </a:ext>
                  </a:extLst>
                </a:gridCol>
                <a:gridCol w="1631950">
                  <a:extLst>
                    <a:ext uri="{9D8B030D-6E8A-4147-A177-3AD203B41FA5}">
                      <a16:colId xmlns:a16="http://schemas.microsoft.com/office/drawing/2014/main" val="20002"/>
                    </a:ext>
                  </a:extLst>
                </a:gridCol>
                <a:gridCol w="1655762">
                  <a:extLst>
                    <a:ext uri="{9D8B030D-6E8A-4147-A177-3AD203B41FA5}">
                      <a16:colId xmlns:a16="http://schemas.microsoft.com/office/drawing/2014/main" val="20003"/>
                    </a:ext>
                  </a:extLst>
                </a:gridCol>
                <a:gridCol w="688975">
                  <a:extLst>
                    <a:ext uri="{9D8B030D-6E8A-4147-A177-3AD203B41FA5}">
                      <a16:colId xmlns:a16="http://schemas.microsoft.com/office/drawing/2014/main" val="20004"/>
                    </a:ext>
                  </a:extLst>
                </a:gridCol>
                <a:gridCol w="590550">
                  <a:extLst>
                    <a:ext uri="{9D8B030D-6E8A-4147-A177-3AD203B41FA5}">
                      <a16:colId xmlns:a16="http://schemas.microsoft.com/office/drawing/2014/main" val="20005"/>
                    </a:ext>
                  </a:extLst>
                </a:gridCol>
                <a:gridCol w="1517650">
                  <a:extLst>
                    <a:ext uri="{9D8B030D-6E8A-4147-A177-3AD203B41FA5}">
                      <a16:colId xmlns:a16="http://schemas.microsoft.com/office/drawing/2014/main" val="20006"/>
                    </a:ext>
                  </a:extLst>
                </a:gridCol>
              </a:tblGrid>
              <a:tr h="361522">
                <a:tc>
                  <a:txBody>
                    <a:bodyPr/>
                    <a:lstStyle/>
                    <a:p>
                      <a:pPr algn="ctr"/>
                      <a:r>
                        <a:rPr lang="en-US" altLang="zh-CN" sz="1400" dirty="0">
                          <a:latin typeface="Times New Roman" panose="02020603050405020304" pitchFamily="18" charset="0"/>
                          <a:cs typeface="Times New Roman" panose="02020603050405020304" pitchFamily="18" charset="0"/>
                        </a:rPr>
                        <a:t>Pre</a:t>
                      </a:r>
                      <a:endParaRPr lang="en-US" sz="14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sz="1300" i="1" dirty="0" err="1">
                          <a:solidFill>
                            <a:schemeClr val="tx1"/>
                          </a:solidFill>
                          <a:latin typeface="Times New Roman" panose="02020603050405020304" pitchFamily="18" charset="0"/>
                          <a:cs typeface="Times New Roman" panose="02020603050405020304" pitchFamily="18" charset="0"/>
                        </a:rPr>
                        <a:t>P</a:t>
                      </a:r>
                      <a:r>
                        <a:rPr lang="en-US" sz="1300" i="1" baseline="-25000" dirty="0" err="1">
                          <a:solidFill>
                            <a:schemeClr val="tx1"/>
                          </a:solidFill>
                          <a:latin typeface="Times New Roman" panose="02020603050405020304" pitchFamily="18" charset="0"/>
                          <a:cs typeface="Times New Roman" panose="02020603050405020304" pitchFamily="18" charset="0"/>
                        </a:rPr>
                        <a:t>n</a:t>
                      </a:r>
                      <a:r>
                        <a:rPr lang="en-US" sz="1300" i="0" baseline="0" dirty="0">
                          <a:solidFill>
                            <a:schemeClr val="tx1"/>
                          </a:solidFill>
                          <a:latin typeface="Times New Roman" panose="02020603050405020304" pitchFamily="18" charset="0"/>
                          <a:cs typeface="Times New Roman" panose="02020603050405020304" pitchFamily="18" charset="0"/>
                        </a:rPr>
                        <a:t> (%)</a:t>
                      </a:r>
                      <a:endParaRPr lang="en-US" sz="1300" i="1" baseline="-250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sz="1300" i="1" dirty="0">
                          <a:solidFill>
                            <a:schemeClr val="tx1"/>
                          </a:solidFill>
                          <a:latin typeface="Times New Roman" panose="02020603050405020304" pitchFamily="18" charset="0"/>
                          <a:cs typeface="Times New Roman" panose="02020603050405020304" pitchFamily="18" charset="0"/>
                        </a:rPr>
                        <a:t>Q</a:t>
                      </a:r>
                      <a:r>
                        <a:rPr lang="en-US" altLang="zh-CN" sz="1300" i="1" baseline="-25000" dirty="0">
                          <a:solidFill>
                            <a:schemeClr val="tx1"/>
                          </a:solidFill>
                          <a:latin typeface="Times New Roman" panose="02020603050405020304" pitchFamily="18" charset="0"/>
                          <a:cs typeface="Times New Roman" panose="02020603050405020304" pitchFamily="18" charset="0"/>
                        </a:rPr>
                        <a:t>βn</a:t>
                      </a:r>
                      <a:r>
                        <a:rPr lang="en-US" altLang="zh-CN" sz="1300" i="0" baseline="0" dirty="0">
                          <a:solidFill>
                            <a:schemeClr val="tx1"/>
                          </a:solidFill>
                          <a:latin typeface="Times New Roman" panose="02020603050405020304" pitchFamily="18" charset="0"/>
                          <a:cs typeface="Times New Roman" panose="02020603050405020304" pitchFamily="18" charset="0"/>
                        </a:rPr>
                        <a:t> (</a:t>
                      </a:r>
                      <a:r>
                        <a:rPr lang="en-US" altLang="zh-CN" sz="1300" i="0" baseline="0" dirty="0" err="1">
                          <a:solidFill>
                            <a:schemeClr val="tx1"/>
                          </a:solidFill>
                          <a:latin typeface="Times New Roman" panose="02020603050405020304" pitchFamily="18" charset="0"/>
                          <a:cs typeface="Times New Roman" panose="02020603050405020304" pitchFamily="18" charset="0"/>
                        </a:rPr>
                        <a:t>keV</a:t>
                      </a:r>
                      <a:r>
                        <a:rPr lang="en-US" altLang="zh-CN" sz="1300" i="0" baseline="0" dirty="0">
                          <a:solidFill>
                            <a:schemeClr val="tx1"/>
                          </a:solidFill>
                          <a:latin typeface="Times New Roman" panose="02020603050405020304" pitchFamily="18" charset="0"/>
                          <a:cs typeface="Times New Roman" panose="02020603050405020304" pitchFamily="18" charset="0"/>
                        </a:rPr>
                        <a:t>)</a:t>
                      </a:r>
                      <a:endParaRPr lang="en-US" sz="1300" i="0" baseline="-250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altLang="zh-CN" sz="1300" i="1" dirty="0" err="1">
                          <a:latin typeface="Times New Roman" panose="02020603050405020304" pitchFamily="18" charset="0"/>
                          <a:cs typeface="Times New Roman" panose="02020603050405020304" pitchFamily="18" charset="0"/>
                        </a:rPr>
                        <a:t>E</a:t>
                      </a:r>
                      <a:r>
                        <a:rPr lang="en-US" altLang="zh-CN" sz="1300" i="1" baseline="-25000" dirty="0" err="1">
                          <a:latin typeface="Times New Roman" panose="02020603050405020304" pitchFamily="18" charset="0"/>
                          <a:cs typeface="Times New Roman" panose="02020603050405020304" pitchFamily="18" charset="0"/>
                        </a:rPr>
                        <a:t>γ</a:t>
                      </a:r>
                      <a:r>
                        <a:rPr lang="en-US" altLang="zh-CN" sz="1300" dirty="0">
                          <a:latin typeface="Times New Roman" panose="02020603050405020304" pitchFamily="18" charset="0"/>
                          <a:cs typeface="Times New Roman" panose="02020603050405020304" pitchFamily="18" charset="0"/>
                        </a:rPr>
                        <a:t> (keV)</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altLang="zh-CN" sz="1300" dirty="0">
                          <a:latin typeface="Times New Roman" panose="02020603050405020304" pitchFamily="18" charset="0"/>
                          <a:cs typeface="Times New Roman" panose="02020603050405020304" pitchFamily="18" charset="0"/>
                        </a:rPr>
                        <a:t>I</a:t>
                      </a:r>
                      <a:r>
                        <a:rPr lang="en-US" sz="1300" dirty="0">
                          <a:latin typeface="Times New Roman" panose="02020603050405020304" pitchFamily="18" charset="0"/>
                          <a:cs typeface="Times New Roman" panose="02020603050405020304" pitchFamily="18" charset="0"/>
                        </a:rPr>
                        <a:t>nitial state</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Final state</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altLang="zh-CN" sz="1300" i="1" dirty="0" err="1">
                          <a:latin typeface="Times New Roman" panose="02020603050405020304" pitchFamily="18" charset="0"/>
                          <a:cs typeface="Times New Roman" panose="02020603050405020304" pitchFamily="18" charset="0"/>
                        </a:rPr>
                        <a:t>I</a:t>
                      </a:r>
                      <a:r>
                        <a:rPr lang="en-US" altLang="zh-CN" sz="1300" i="1" baseline="-25000" dirty="0" err="1">
                          <a:latin typeface="Times New Roman" panose="02020603050405020304" pitchFamily="18" charset="0"/>
                          <a:cs typeface="Times New Roman" panose="02020603050405020304" pitchFamily="18" charset="0"/>
                        </a:rPr>
                        <a:t>γ</a:t>
                      </a:r>
                      <a:r>
                        <a:rPr lang="en-US" altLang="zh-CN" sz="1300" baseline="-25000" dirty="0">
                          <a:latin typeface="Times New Roman" panose="02020603050405020304" pitchFamily="18" charset="0"/>
                          <a:cs typeface="Times New Roman" panose="02020603050405020304" pitchFamily="18" charset="0"/>
                        </a:rPr>
                        <a:t> </a:t>
                      </a:r>
                      <a:r>
                        <a:rPr lang="en-US" altLang="zh-CN" sz="1300" baseline="-25000" dirty="0" err="1">
                          <a:latin typeface="Times New Roman" panose="02020603050405020304" pitchFamily="18" charset="0"/>
                          <a:cs typeface="Times New Roman" panose="02020603050405020304" pitchFamily="18" charset="0"/>
                        </a:rPr>
                        <a:t>rel</a:t>
                      </a:r>
                      <a:r>
                        <a:rPr lang="en-US" altLang="zh-CN" sz="1300" baseline="-25000" dirty="0">
                          <a:latin typeface="Times New Roman" panose="02020603050405020304" pitchFamily="18" charset="0"/>
                          <a:cs typeface="Times New Roman" panose="02020603050405020304" pitchFamily="18" charset="0"/>
                        </a:rPr>
                        <a:t> </a:t>
                      </a:r>
                      <a:r>
                        <a:rPr lang="en-US" altLang="zh-CN" sz="1300" dirty="0">
                          <a:latin typeface="Times New Roman" panose="02020603050405020304" pitchFamily="18" charset="0"/>
                          <a:cs typeface="Times New Roman" panose="02020603050405020304" pitchFamily="18" charset="0"/>
                        </a:rPr>
                        <a:t>(</a:t>
                      </a:r>
                      <a:r>
                        <a:rPr lang="en-US" altLang="zh-CN" sz="1300" dirty="0">
                          <a:solidFill>
                            <a:schemeClr val="tx1"/>
                          </a:solidFill>
                          <a:latin typeface="Times New Roman" panose="02020603050405020304" pitchFamily="18" charset="0"/>
                          <a:cs typeface="Times New Roman" panose="02020603050405020304" pitchFamily="18" charset="0"/>
                        </a:rPr>
                        <a:t>%)</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altLang="zh-CN" sz="1300" i="1" dirty="0" err="1">
                          <a:latin typeface="Times New Roman" panose="02020603050405020304" pitchFamily="18" charset="0"/>
                          <a:cs typeface="Times New Roman" panose="02020603050405020304" pitchFamily="18" charset="0"/>
                        </a:rPr>
                        <a:t>I</a:t>
                      </a:r>
                      <a:r>
                        <a:rPr lang="en-US" altLang="zh-CN" sz="1300" i="1" baseline="-25000" dirty="0" err="1">
                          <a:latin typeface="Times New Roman" panose="02020603050405020304" pitchFamily="18" charset="0"/>
                          <a:cs typeface="Times New Roman" panose="02020603050405020304" pitchFamily="18" charset="0"/>
                        </a:rPr>
                        <a:t>γ</a:t>
                      </a:r>
                      <a:r>
                        <a:rPr lang="en-US" altLang="zh-CN" sz="1300" baseline="-25000" dirty="0">
                          <a:latin typeface="Times New Roman" panose="02020603050405020304" pitchFamily="18" charset="0"/>
                          <a:cs typeface="Times New Roman" panose="02020603050405020304" pitchFamily="18" charset="0"/>
                        </a:rPr>
                        <a:t> abs </a:t>
                      </a:r>
                      <a:r>
                        <a:rPr lang="en-US" altLang="zh-CN" sz="1300" dirty="0">
                          <a:latin typeface="Times New Roman" panose="02020603050405020304" pitchFamily="18" charset="0"/>
                          <a:cs typeface="Times New Roman" panose="02020603050405020304" pitchFamily="18" charset="0"/>
                        </a:rPr>
                        <a:t>(</a:t>
                      </a:r>
                      <a:r>
                        <a:rPr lang="en-US" altLang="zh-CN" sz="1300" dirty="0">
                          <a:solidFill>
                            <a:schemeClr val="tx1"/>
                          </a:solidFill>
                          <a:latin typeface="Times New Roman" panose="02020603050405020304" pitchFamily="18" charset="0"/>
                          <a:cs typeface="Times New Roman" panose="02020603050405020304" pitchFamily="18" charset="0"/>
                        </a:rPr>
                        <a:t>%)</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sz="1200" dirty="0">
                          <a:solidFill>
                            <a:schemeClr val="tx1"/>
                          </a:solidFill>
                          <a:latin typeface="Times New Roman" panose="02020603050405020304" pitchFamily="18" charset="0"/>
                          <a:cs typeface="Times New Roman" panose="02020603050405020304" pitchFamily="18" charset="0"/>
                        </a:rPr>
                        <a:t>Reference</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1400" baseline="30000" dirty="0">
                          <a:solidFill>
                            <a:schemeClr val="tx1"/>
                          </a:solidFill>
                          <a:latin typeface="Times New Roman" panose="02020603050405020304" pitchFamily="18" charset="0"/>
                          <a:cs typeface="Times New Roman" panose="02020603050405020304" pitchFamily="18" charset="0"/>
                        </a:rPr>
                        <a:t>18</a:t>
                      </a:r>
                      <a:r>
                        <a:rPr lang="en-US" sz="1400" dirty="0">
                          <a:solidFill>
                            <a:schemeClr val="tx1"/>
                          </a:solidFill>
                          <a:latin typeface="Times New Roman" panose="02020603050405020304" pitchFamily="18" charset="0"/>
                          <a:cs typeface="Times New Roman" panose="02020603050405020304" pitchFamily="18" charset="0"/>
                        </a:rPr>
                        <a:t>N</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12.0(13)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5850(19)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altLang="zh-CN" sz="1300" dirty="0">
                          <a:latin typeface="Times New Roman" panose="02020603050405020304" pitchFamily="18" charset="0"/>
                          <a:cs typeface="Times New Roman" panose="02020603050405020304" pitchFamily="18" charset="0"/>
                        </a:rPr>
                        <a:t>2424.78(25)</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altLang="zh-CN" sz="1300" baseline="30000" dirty="0">
                          <a:latin typeface="Times New Roman" panose="02020603050405020304" pitchFamily="18" charset="0"/>
                          <a:cs typeface="Times New Roman" panose="02020603050405020304" pitchFamily="18" charset="0"/>
                        </a:rPr>
                        <a:t>18</a:t>
                      </a:r>
                      <a:r>
                        <a:rPr lang="en-US" altLang="zh-CN" sz="1300" dirty="0">
                          <a:latin typeface="Times New Roman" panose="02020603050405020304" pitchFamily="18" charset="0"/>
                          <a:cs typeface="Times New Roman" panose="02020603050405020304" pitchFamily="18" charset="0"/>
                        </a:rPr>
                        <a:t>O 6880.45 0</a:t>
                      </a:r>
                      <a:r>
                        <a:rPr lang="en-US" sz="1300" baseline="30000" dirty="0">
                          <a:solidFill>
                            <a:schemeClr val="tx1"/>
                          </a:solidFill>
                          <a:latin typeface="Times New Roman" panose="02020603050405020304" pitchFamily="18" charset="0"/>
                          <a:cs typeface="Times New Roman" panose="02020603050405020304" pitchFamily="18" charset="0"/>
                        </a:rPr>
                        <a:t>–</a:t>
                      </a:r>
                      <a:endParaRPr lang="en-US" altLang="zh-CN" sz="1300" baseline="30000" dirty="0">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altLang="zh-CN" sz="1300" baseline="30000" dirty="0">
                          <a:latin typeface="Times New Roman" panose="02020603050405020304" pitchFamily="18" charset="0"/>
                          <a:cs typeface="Times New Roman" panose="02020603050405020304" pitchFamily="18" charset="0"/>
                        </a:rPr>
                        <a:t>18</a:t>
                      </a:r>
                      <a:r>
                        <a:rPr lang="en-US" altLang="zh-CN" sz="1300" dirty="0">
                          <a:latin typeface="Times New Roman" panose="02020603050405020304" pitchFamily="18" charset="0"/>
                          <a:cs typeface="Times New Roman" panose="02020603050405020304" pitchFamily="18" charset="0"/>
                        </a:rPr>
                        <a:t>O 4455.52 1</a:t>
                      </a:r>
                      <a:r>
                        <a:rPr lang="en-US" sz="1300" baseline="30000" dirty="0">
                          <a:solidFill>
                            <a:schemeClr val="tx1"/>
                          </a:solidFill>
                          <a:latin typeface="Times New Roman" panose="02020603050405020304" pitchFamily="18" charset="0"/>
                          <a:cs typeface="Times New Roman" panose="02020603050405020304" pitchFamily="18" charset="0"/>
                        </a:rPr>
                        <a:t>–</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17.53(70)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altLang="zh-CN" sz="1300" dirty="0">
                          <a:solidFill>
                            <a:schemeClr val="tx1"/>
                          </a:solidFill>
                          <a:latin typeface="Times New Roman" panose="02020603050405020304" pitchFamily="18" charset="0"/>
                          <a:cs typeface="Times New Roman" panose="02020603050405020304" pitchFamily="18" charset="0"/>
                        </a:rPr>
                        <a:t>12.88</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Olness_NPA1982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1"/>
                  </a:ext>
                </a:extLst>
              </a:tr>
              <a:tr h="370840">
                <a:tc>
                  <a:txBody>
                    <a:bodyPr/>
                    <a:lstStyle/>
                    <a:p>
                      <a:pPr algn="ctr"/>
                      <a:r>
                        <a:rPr lang="en-US" sz="1400" baseline="30000" dirty="0">
                          <a:solidFill>
                            <a:schemeClr val="tx1"/>
                          </a:solidFill>
                          <a:latin typeface="Times New Roman" panose="02020603050405020304" pitchFamily="18" charset="0"/>
                          <a:cs typeface="Times New Roman" panose="02020603050405020304" pitchFamily="18" charset="0"/>
                        </a:rPr>
                        <a:t>18</a:t>
                      </a:r>
                      <a:r>
                        <a:rPr lang="en-US" sz="1400" dirty="0">
                          <a:solidFill>
                            <a:schemeClr val="tx1"/>
                          </a:solidFill>
                          <a:latin typeface="Times New Roman" panose="02020603050405020304" pitchFamily="18" charset="0"/>
                          <a:cs typeface="Times New Roman" panose="02020603050405020304" pitchFamily="18" charset="0"/>
                        </a:rPr>
                        <a:t>N</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altLang="zh-CN" sz="1300" dirty="0">
                          <a:solidFill>
                            <a:schemeClr val="tx1"/>
                          </a:solidFill>
                          <a:latin typeface="Times New Roman" panose="02020603050405020304" pitchFamily="18" charset="0"/>
                          <a:cs typeface="Times New Roman" panose="02020603050405020304" pitchFamily="18" charset="0"/>
                        </a:rPr>
                        <a:t>12.0(13)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altLang="zh-CN" sz="1300" dirty="0">
                          <a:solidFill>
                            <a:schemeClr val="tx1"/>
                          </a:solidFill>
                          <a:latin typeface="Times New Roman" panose="02020603050405020304" pitchFamily="18" charset="0"/>
                          <a:cs typeface="Times New Roman" panose="02020603050405020304" pitchFamily="18" charset="0"/>
                        </a:rPr>
                        <a:t>5850(19)</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altLang="zh-CN" sz="1300" dirty="0">
                          <a:latin typeface="Times New Roman" panose="02020603050405020304" pitchFamily="18" charset="0"/>
                          <a:cs typeface="Times New Roman" panose="02020603050405020304" pitchFamily="18" charset="0"/>
                        </a:rPr>
                        <a:t>2429.67(75)</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altLang="zh-CN" sz="1300" baseline="30000" dirty="0">
                          <a:latin typeface="Times New Roman" panose="02020603050405020304" pitchFamily="18" charset="0"/>
                          <a:cs typeface="Times New Roman" panose="02020603050405020304" pitchFamily="18" charset="0"/>
                        </a:rPr>
                        <a:t>18</a:t>
                      </a:r>
                      <a:r>
                        <a:rPr lang="en-US" altLang="zh-CN" sz="1300" dirty="0">
                          <a:latin typeface="Times New Roman" panose="02020603050405020304" pitchFamily="18" charset="0"/>
                          <a:cs typeface="Times New Roman" panose="02020603050405020304" pitchFamily="18" charset="0"/>
                        </a:rPr>
                        <a:t>O 6349.8 (2</a:t>
                      </a:r>
                      <a:r>
                        <a:rPr lang="en-US" sz="1300" baseline="30000" dirty="0">
                          <a:solidFill>
                            <a:schemeClr val="tx1"/>
                          </a:solidFill>
                          <a:latin typeface="Times New Roman" panose="02020603050405020304" pitchFamily="18" charset="0"/>
                          <a:cs typeface="Times New Roman" panose="02020603050405020304" pitchFamily="18" charset="0"/>
                        </a:rPr>
                        <a:t>–</a:t>
                      </a:r>
                      <a:r>
                        <a:rPr lang="en-US" sz="1300" baseline="0" dirty="0">
                          <a:solidFill>
                            <a:schemeClr val="tx1"/>
                          </a:solidFill>
                          <a:latin typeface="Times New Roman" panose="02020603050405020304" pitchFamily="18" charset="0"/>
                          <a:cs typeface="Times New Roman" panose="02020603050405020304" pitchFamily="18" charset="0"/>
                        </a:rPr>
                        <a:t>)</a:t>
                      </a:r>
                      <a:endParaRPr lang="en-US" altLang="zh-CN" sz="1300" baseline="30000" dirty="0">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altLang="zh-CN" sz="1300" baseline="30000" dirty="0">
                          <a:latin typeface="Times New Roman" panose="02020603050405020304" pitchFamily="18" charset="0"/>
                          <a:cs typeface="Times New Roman" panose="02020603050405020304" pitchFamily="18" charset="0"/>
                        </a:rPr>
                        <a:t>18</a:t>
                      </a:r>
                      <a:r>
                        <a:rPr lang="en-US" altLang="zh-CN" sz="1300" dirty="0">
                          <a:latin typeface="Times New Roman" panose="02020603050405020304" pitchFamily="18" charset="0"/>
                          <a:cs typeface="Times New Roman" panose="02020603050405020304" pitchFamily="18" charset="0"/>
                        </a:rPr>
                        <a:t>O 3920.42 2</a:t>
                      </a:r>
                      <a:r>
                        <a:rPr lang="en-US" altLang="zh-CN" sz="1300" baseline="30000" dirty="0">
                          <a:latin typeface="Times New Roman" panose="02020603050405020304" pitchFamily="18" charset="0"/>
                          <a:cs typeface="Times New Roman" panose="02020603050405020304" pitchFamily="18" charset="0"/>
                        </a:rPr>
                        <a:t>+</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1.41(14)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altLang="zh-CN" sz="1300" dirty="0">
                          <a:solidFill>
                            <a:schemeClr val="tx1"/>
                          </a:solidFill>
                          <a:latin typeface="Times New Roman" panose="02020603050405020304" pitchFamily="18" charset="0"/>
                          <a:cs typeface="Times New Roman" panose="02020603050405020304" pitchFamily="18" charset="0"/>
                        </a:rPr>
                        <a:t>1.04</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dirty="0">
                          <a:solidFill>
                            <a:schemeClr val="tx1"/>
                          </a:solidFill>
                          <a:latin typeface="Times New Roman" panose="02020603050405020304" pitchFamily="18" charset="0"/>
                          <a:cs typeface="Times New Roman" panose="02020603050405020304" pitchFamily="18" charset="0"/>
                        </a:rPr>
                        <a:t>Olness_NPA1982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2"/>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25</a:t>
                      </a:r>
                      <a:r>
                        <a:rPr lang="en-US" sz="1400" dirty="0">
                          <a:solidFill>
                            <a:schemeClr val="tx1"/>
                          </a:solidFill>
                          <a:latin typeface="Times New Roman" panose="02020603050405020304" pitchFamily="18" charset="0"/>
                          <a:cs typeface="Times New Roman" panose="02020603050405020304" pitchFamily="18" charset="0"/>
                        </a:rPr>
                        <a:t>F</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14(5)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9150(90)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1613.4(12)</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i="0" baseline="30000" dirty="0">
                          <a:solidFill>
                            <a:schemeClr val="tx1"/>
                          </a:solidFill>
                          <a:latin typeface="Times New Roman" panose="02020603050405020304" pitchFamily="18" charset="0"/>
                          <a:cs typeface="Times New Roman" panose="02020603050405020304" pitchFamily="18" charset="0"/>
                        </a:rPr>
                        <a:t>25</a:t>
                      </a:r>
                      <a:r>
                        <a:rPr lang="en-US" sz="1300" i="0" baseline="0" dirty="0">
                          <a:solidFill>
                            <a:schemeClr val="tx1"/>
                          </a:solidFill>
                          <a:latin typeface="Times New Roman" panose="02020603050405020304" pitchFamily="18" charset="0"/>
                          <a:cs typeface="Times New Roman" panose="02020603050405020304" pitchFamily="18" charset="0"/>
                        </a:rPr>
                        <a:t>Ne </a:t>
                      </a:r>
                      <a:r>
                        <a:rPr lang="en-US" altLang="zh-CN" sz="1300" baseline="0" dirty="0">
                          <a:latin typeface="Times New Roman" panose="02020603050405020304" pitchFamily="18" charset="0"/>
                          <a:cs typeface="Times New Roman" panose="02020603050405020304" pitchFamily="18" charset="0"/>
                        </a:rPr>
                        <a:t>3316.4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baseline="30000" dirty="0">
                          <a:latin typeface="Times New Roman" panose="02020603050405020304" pitchFamily="18" charset="0"/>
                          <a:cs typeface="Times New Roman" panose="02020603050405020304" pitchFamily="18" charset="0"/>
                        </a:rPr>
                        <a:t>25</a:t>
                      </a:r>
                      <a:r>
                        <a:rPr lang="en-US" sz="1300" dirty="0">
                          <a:latin typeface="Times New Roman" panose="02020603050405020304" pitchFamily="18" charset="0"/>
                          <a:cs typeface="Times New Roman" panose="02020603050405020304" pitchFamily="18" charset="0"/>
                        </a:rPr>
                        <a:t>Ne 1702.8 (5/2,3/2)</a:t>
                      </a:r>
                      <a:r>
                        <a:rPr lang="en-US" sz="1300" baseline="30000" dirty="0">
                          <a:latin typeface="Times New Roman" panose="02020603050405020304" pitchFamily="18" charset="0"/>
                          <a:cs typeface="Times New Roman" panose="02020603050405020304" pitchFamily="18" charset="0"/>
                        </a:rPr>
                        <a:t>+</a:t>
                      </a:r>
                      <a:endParaRPr lang="en-US" sz="1300" i="0" baseline="300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baseline="0" dirty="0">
                          <a:solidFill>
                            <a:schemeClr val="tx1"/>
                          </a:solidFill>
                          <a:latin typeface="Times New Roman" panose="02020603050405020304" pitchFamily="18" charset="0"/>
                          <a:cs typeface="Times New Roman" panose="02020603050405020304" pitchFamily="18" charset="0"/>
                        </a:rPr>
                        <a:t>17(3)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Padgett_PRC2005</a:t>
                      </a: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3"/>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25</a:t>
                      </a:r>
                      <a:r>
                        <a:rPr lang="en-US" sz="1400" dirty="0">
                          <a:solidFill>
                            <a:schemeClr val="tx1"/>
                          </a:solidFill>
                          <a:latin typeface="Times New Roman" panose="02020603050405020304" pitchFamily="18" charset="0"/>
                          <a:cs typeface="Times New Roman" panose="02020603050405020304" pitchFamily="18" charset="0"/>
                        </a:rPr>
                        <a:t>F</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14(5)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9150(90)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1622(5)</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i="0" baseline="30000" dirty="0">
                          <a:solidFill>
                            <a:schemeClr val="tx1"/>
                          </a:solidFill>
                          <a:latin typeface="Times New Roman" panose="02020603050405020304" pitchFamily="18" charset="0"/>
                          <a:cs typeface="Times New Roman" panose="02020603050405020304" pitchFamily="18" charset="0"/>
                        </a:rPr>
                        <a:t>25</a:t>
                      </a:r>
                      <a:r>
                        <a:rPr lang="en-US" sz="1300" i="0" baseline="0" dirty="0">
                          <a:solidFill>
                            <a:schemeClr val="tx1"/>
                          </a:solidFill>
                          <a:latin typeface="Times New Roman" panose="02020603050405020304" pitchFamily="18" charset="0"/>
                          <a:cs typeface="Times New Roman" panose="02020603050405020304" pitchFamily="18" charset="0"/>
                        </a:rPr>
                        <a:t>Ne 3324 </a:t>
                      </a:r>
                      <a:r>
                        <a:rPr lang="en-US" sz="1300" dirty="0">
                          <a:latin typeface="Times New Roman" panose="02020603050405020304" pitchFamily="18" charset="0"/>
                          <a:cs typeface="Times New Roman" panose="02020603050405020304" pitchFamily="18" charset="0"/>
                        </a:rPr>
                        <a:t>(3/2,5/2,7/2)</a:t>
                      </a:r>
                      <a:r>
                        <a:rPr lang="en-US" sz="1300" baseline="30000" dirty="0">
                          <a:latin typeface="Times New Roman" panose="02020603050405020304" pitchFamily="18" charset="0"/>
                          <a:cs typeface="Times New Roman" panose="02020603050405020304" pitchFamily="18" charset="0"/>
                        </a:rPr>
                        <a:t>+</a:t>
                      </a:r>
                      <a:endParaRPr lang="en-US" sz="1300" i="0" baseline="300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baseline="30000" dirty="0">
                          <a:latin typeface="Times New Roman" panose="02020603050405020304" pitchFamily="18" charset="0"/>
                          <a:cs typeface="Times New Roman" panose="02020603050405020304" pitchFamily="18" charset="0"/>
                        </a:rPr>
                        <a:t>25</a:t>
                      </a:r>
                      <a:r>
                        <a:rPr lang="en-US" sz="1300" dirty="0">
                          <a:latin typeface="Times New Roman" panose="02020603050405020304" pitchFamily="18" charset="0"/>
                          <a:cs typeface="Times New Roman" panose="02020603050405020304" pitchFamily="18" charset="0"/>
                        </a:rPr>
                        <a:t>Ne 1702.8 (5/2,3/2)</a:t>
                      </a:r>
                      <a:r>
                        <a:rPr lang="en-US" sz="1300" baseline="30000" dirty="0">
                          <a:latin typeface="Times New Roman" panose="02020603050405020304" pitchFamily="18" charset="0"/>
                          <a:cs typeface="Times New Roman" panose="02020603050405020304" pitchFamily="18" charset="0"/>
                        </a:rPr>
                        <a:t>+</a:t>
                      </a:r>
                      <a:endParaRPr lang="en-US" sz="1300" i="0" baseline="300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endParaRPr lang="en-US" sz="1300" i="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i="0" baseline="0" dirty="0">
                          <a:solidFill>
                            <a:schemeClr val="tx1"/>
                          </a:solidFill>
                          <a:latin typeface="Times New Roman" panose="02020603050405020304" pitchFamily="18" charset="0"/>
                          <a:cs typeface="Times New Roman" panose="02020603050405020304" pitchFamily="18" charset="0"/>
                        </a:rPr>
                        <a:t>11(3)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altLang="zh-CN" sz="1300" dirty="0">
                          <a:solidFill>
                            <a:schemeClr val="tx1"/>
                          </a:solidFill>
                          <a:latin typeface="Times New Roman" panose="02020603050405020304" pitchFamily="18" charset="0"/>
                          <a:cs typeface="Times New Roman" panose="02020603050405020304" pitchFamily="18" charset="0"/>
                        </a:rPr>
                        <a:t>Padgett_PRC2005</a:t>
                      </a:r>
                      <a:endParaRPr lang="en-US" sz="1300" i="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4"/>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28</a:t>
                      </a:r>
                      <a:r>
                        <a:rPr lang="en-US" sz="1400" dirty="0">
                          <a:solidFill>
                            <a:schemeClr val="tx1"/>
                          </a:solidFill>
                          <a:latin typeface="Times New Roman" panose="02020603050405020304" pitchFamily="18" charset="0"/>
                          <a:cs typeface="Times New Roman" panose="02020603050405020304" pitchFamily="18" charset="0"/>
                        </a:rPr>
                        <a:t>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0.84(17)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5527(10)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i="0" baseline="0" dirty="0">
                          <a:solidFill>
                            <a:schemeClr val="tx1"/>
                          </a:solidFill>
                          <a:latin typeface="Times New Roman" panose="02020603050405020304" pitchFamily="18" charset="0"/>
                          <a:cs typeface="Times New Roman" panose="02020603050405020304" pitchFamily="18" charset="0"/>
                        </a:rPr>
                        <a:t>3082.4(11)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i="0" baseline="30000" dirty="0">
                          <a:solidFill>
                            <a:schemeClr val="tx1"/>
                          </a:solidFill>
                          <a:latin typeface="Times New Roman" panose="02020603050405020304" pitchFamily="18" charset="0"/>
                          <a:cs typeface="Times New Roman" panose="02020603050405020304" pitchFamily="18" charset="0"/>
                        </a:rPr>
                        <a:t>28</a:t>
                      </a:r>
                      <a:r>
                        <a:rPr lang="en-US" sz="1300" i="0" baseline="0" dirty="0">
                          <a:solidFill>
                            <a:schemeClr val="tx1"/>
                          </a:solidFill>
                          <a:latin typeface="Times New Roman" panose="02020603050405020304" pitchFamily="18" charset="0"/>
                          <a:cs typeface="Times New Roman" panose="02020603050405020304" pitchFamily="18" charset="0"/>
                        </a:rPr>
                        <a:t>Mg 4554.6 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i="0" baseline="30000" dirty="0">
                          <a:solidFill>
                            <a:schemeClr val="tx1"/>
                          </a:solidFill>
                          <a:latin typeface="Times New Roman" panose="02020603050405020304" pitchFamily="18" charset="0"/>
                          <a:cs typeface="Times New Roman" panose="02020603050405020304" pitchFamily="18" charset="0"/>
                        </a:rPr>
                        <a:t>28</a:t>
                      </a:r>
                      <a:r>
                        <a:rPr lang="en-US" sz="1300" i="0" baseline="0" dirty="0">
                          <a:solidFill>
                            <a:schemeClr val="tx1"/>
                          </a:solidFill>
                          <a:latin typeface="Times New Roman" panose="02020603050405020304" pitchFamily="18" charset="0"/>
                          <a:cs typeface="Times New Roman" panose="02020603050405020304" pitchFamily="18" charset="0"/>
                        </a:rPr>
                        <a:t>Mg 1473.5 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endParaRPr lang="en-US" sz="1300" i="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i="0" baseline="0" dirty="0">
                          <a:solidFill>
                            <a:schemeClr val="tx1"/>
                          </a:solidFill>
                          <a:latin typeface="Times New Roman" panose="02020603050405020304" pitchFamily="18" charset="0"/>
                          <a:cs typeface="Times New Roman" panose="02020603050405020304" pitchFamily="18" charset="0"/>
                        </a:rPr>
                        <a:t>1.3(3)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i="0" baseline="0" dirty="0">
                          <a:solidFill>
                            <a:schemeClr val="tx1"/>
                          </a:solidFill>
                          <a:latin typeface="Times New Roman" panose="02020603050405020304" pitchFamily="18" charset="0"/>
                          <a:cs typeface="Times New Roman" panose="02020603050405020304" pitchFamily="18" charset="0"/>
                        </a:rPr>
                        <a:t>Kura_PRC2012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13"/>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28</a:t>
                      </a:r>
                      <a:r>
                        <a:rPr lang="en-US" sz="1400" dirty="0">
                          <a:solidFill>
                            <a:schemeClr val="tx1"/>
                          </a:solidFill>
                          <a:latin typeface="Times New Roman" panose="02020603050405020304" pitchFamily="18" charset="0"/>
                          <a:cs typeface="Times New Roman" panose="02020603050405020304" pitchFamily="18" charset="0"/>
                        </a:rPr>
                        <a:t>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Times New Roman" panose="02020603050405020304" pitchFamily="18" charset="0"/>
                          <a:cs typeface="Times New Roman" panose="02020603050405020304" pitchFamily="18" charset="0"/>
                        </a:rPr>
                        <a:t>0.84(17)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5527(10)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i="0" baseline="0" dirty="0">
                          <a:solidFill>
                            <a:schemeClr val="tx1"/>
                          </a:solidFill>
                          <a:latin typeface="Times New Roman" panose="02020603050405020304" pitchFamily="18" charset="0"/>
                          <a:cs typeface="Times New Roman" panose="02020603050405020304" pitchFamily="18" charset="0"/>
                        </a:rPr>
                        <a:t>3087.3(5)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i="0" baseline="30000" dirty="0">
                          <a:solidFill>
                            <a:schemeClr val="tx1"/>
                          </a:solidFill>
                          <a:latin typeface="Times New Roman" panose="02020603050405020304" pitchFamily="18" charset="0"/>
                          <a:cs typeface="Times New Roman" panose="02020603050405020304" pitchFamily="18" charset="0"/>
                        </a:rPr>
                        <a:t>28</a:t>
                      </a:r>
                      <a:r>
                        <a:rPr lang="en-US" sz="1300" i="0" baseline="0" dirty="0">
                          <a:solidFill>
                            <a:schemeClr val="tx1"/>
                          </a:solidFill>
                          <a:latin typeface="Times New Roman" panose="02020603050405020304" pitchFamily="18" charset="0"/>
                          <a:cs typeface="Times New Roman" panose="02020603050405020304" pitchFamily="18" charset="0"/>
                        </a:rPr>
                        <a:t>Mg 4561.0 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i="0" baseline="30000" dirty="0">
                          <a:solidFill>
                            <a:schemeClr val="tx1"/>
                          </a:solidFill>
                          <a:latin typeface="Times New Roman" panose="02020603050405020304" pitchFamily="18" charset="0"/>
                          <a:cs typeface="Times New Roman" panose="02020603050405020304" pitchFamily="18" charset="0"/>
                        </a:rPr>
                        <a:t>28</a:t>
                      </a:r>
                      <a:r>
                        <a:rPr lang="en-US" sz="1300" i="0" baseline="0" dirty="0">
                          <a:solidFill>
                            <a:schemeClr val="tx1"/>
                          </a:solidFill>
                          <a:latin typeface="Times New Roman" panose="02020603050405020304" pitchFamily="18" charset="0"/>
                          <a:cs typeface="Times New Roman" panose="02020603050405020304" pitchFamily="18" charset="0"/>
                        </a:rPr>
                        <a:t>Mg 1473.5 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endParaRPr lang="en-US" sz="1300" i="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i="0" baseline="0" dirty="0">
                          <a:solidFill>
                            <a:schemeClr val="tx1"/>
                          </a:solidFill>
                          <a:latin typeface="Times New Roman" panose="02020603050405020304" pitchFamily="18" charset="0"/>
                          <a:cs typeface="Times New Roman" panose="02020603050405020304" pitchFamily="18" charset="0"/>
                        </a:rPr>
                        <a:t>4.0(6)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i="0" baseline="0" dirty="0">
                          <a:solidFill>
                            <a:schemeClr val="tx1"/>
                          </a:solidFill>
                          <a:latin typeface="Times New Roman" panose="02020603050405020304" pitchFamily="18" charset="0"/>
                          <a:cs typeface="Times New Roman" panose="02020603050405020304" pitchFamily="18" charset="0"/>
                        </a:rPr>
                        <a:t>Kura_PRC2012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14"/>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31</a:t>
                      </a:r>
                      <a:r>
                        <a:rPr lang="en-US" sz="1400" dirty="0">
                          <a:solidFill>
                            <a:schemeClr val="tx1"/>
                          </a:solidFill>
                          <a:latin typeface="Times New Roman" panose="02020603050405020304" pitchFamily="18" charset="0"/>
                          <a:cs typeface="Times New Roman" panose="02020603050405020304" pitchFamily="18" charset="0"/>
                        </a:rPr>
                        <a:t>Mg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6.2(19)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1400" i="0" kern="1200" dirty="0">
                          <a:solidFill>
                            <a:schemeClr val="tx1"/>
                          </a:solidFill>
                          <a:effectLst/>
                          <a:latin typeface="Times New Roman" panose="02020603050405020304" pitchFamily="18" charset="0"/>
                          <a:ea typeface="+mn-ea"/>
                          <a:cs typeface="Times New Roman" panose="02020603050405020304" pitchFamily="18" charset="0"/>
                        </a:rPr>
                        <a:t>4679(14)</a:t>
                      </a:r>
                      <a:endParaRPr lang="en-US" sz="14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3432.8(7)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baseline="30000" dirty="0">
                          <a:latin typeface="Times New Roman" panose="02020603050405020304" pitchFamily="18" charset="0"/>
                          <a:cs typeface="Times New Roman" panose="02020603050405020304" pitchFamily="18" charset="0"/>
                        </a:rPr>
                        <a:t>31</a:t>
                      </a:r>
                      <a:r>
                        <a:rPr lang="en-US" sz="1300" dirty="0">
                          <a:latin typeface="Times New Roman" panose="02020603050405020304" pitchFamily="18" charset="0"/>
                          <a:cs typeface="Times New Roman" panose="02020603050405020304" pitchFamily="18" charset="0"/>
                        </a:rPr>
                        <a:t>Al 3433.4 1/2</a:t>
                      </a:r>
                      <a:r>
                        <a:rPr lang="en-US" sz="1300" baseline="30000" dirty="0">
                          <a:latin typeface="Times New Roman" panose="02020603050405020304" pitchFamily="18" charset="0"/>
                          <a:cs typeface="Times New Roman" panose="02020603050405020304" pitchFamily="18" charset="0"/>
                        </a:rPr>
                        <a:t>(+)</a:t>
                      </a:r>
                      <a:r>
                        <a:rPr lang="en-US" sz="1300" dirty="0">
                          <a:latin typeface="Times New Roman" panose="02020603050405020304" pitchFamily="18" charset="0"/>
                          <a:cs typeface="Times New Roman" panose="02020603050405020304" pitchFamily="18" charset="0"/>
                        </a:rPr>
                        <a:t>,3/2</a:t>
                      </a:r>
                      <a:r>
                        <a:rPr lang="en-US" sz="1300" baseline="30000" dirty="0">
                          <a:latin typeface="Times New Roman" panose="02020603050405020304" pitchFamily="18" charset="0"/>
                          <a:cs typeface="Times New Roman" panose="02020603050405020304" pitchFamily="18" charset="0"/>
                        </a:rPr>
                        <a:t>(+)</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baseline="30000" dirty="0">
                          <a:latin typeface="Times New Roman" panose="02020603050405020304" pitchFamily="18" charset="0"/>
                          <a:cs typeface="Times New Roman" panose="02020603050405020304" pitchFamily="18" charset="0"/>
                        </a:rPr>
                        <a:t>31</a:t>
                      </a:r>
                      <a:r>
                        <a:rPr lang="en-US" sz="1300" dirty="0">
                          <a:latin typeface="Times New Roman" panose="02020603050405020304" pitchFamily="18" charset="0"/>
                          <a:cs typeface="Times New Roman" panose="02020603050405020304" pitchFamily="18" charset="0"/>
                        </a:rPr>
                        <a:t>Al 0 5/2</a:t>
                      </a:r>
                      <a:r>
                        <a:rPr lang="en-US" sz="1300" baseline="30000" dirty="0">
                          <a:latin typeface="Times New Roman" panose="02020603050405020304" pitchFamily="18" charset="0"/>
                          <a:cs typeface="Times New Roman" panose="02020603050405020304" pitchFamily="18" charset="0"/>
                        </a:rPr>
                        <a:t>(+)</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10.0(26)</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4.70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Maréchal_</a:t>
                      </a:r>
                      <a:r>
                        <a:rPr lang="en-US" altLang="zh-CN" sz="1300" dirty="0">
                          <a:solidFill>
                            <a:schemeClr val="tx1"/>
                          </a:solidFill>
                          <a:latin typeface="Times New Roman" panose="02020603050405020304" pitchFamily="18" charset="0"/>
                          <a:cs typeface="Times New Roman" panose="02020603050405020304" pitchFamily="18" charset="0"/>
                        </a:rPr>
                        <a:t>PRC2005</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5"/>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31</a:t>
                      </a:r>
                      <a:r>
                        <a:rPr lang="en-US" sz="1400" dirty="0">
                          <a:solidFill>
                            <a:schemeClr val="tx1"/>
                          </a:solidFill>
                          <a:latin typeface="Times New Roman" panose="02020603050405020304" pitchFamily="18" charset="0"/>
                          <a:cs typeface="Times New Roman" panose="02020603050405020304" pitchFamily="18" charset="0"/>
                        </a:rPr>
                        <a:t>Mg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6.2(19)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1400" i="0" kern="1200" dirty="0">
                          <a:solidFill>
                            <a:schemeClr val="tx1"/>
                          </a:solidFill>
                          <a:effectLst/>
                          <a:latin typeface="Times New Roman" panose="02020603050405020304" pitchFamily="18" charset="0"/>
                          <a:ea typeface="+mn-ea"/>
                          <a:cs typeface="Times New Roman" panose="02020603050405020304" pitchFamily="18" charset="0"/>
                        </a:rPr>
                        <a:t>4679(14)</a:t>
                      </a:r>
                      <a:endParaRPr lang="en-US" sz="14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3433.3(14)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latin typeface="Times New Roman" panose="02020603050405020304" pitchFamily="18" charset="0"/>
                          <a:cs typeface="Times New Roman" panose="02020603050405020304" pitchFamily="18" charset="0"/>
                        </a:rPr>
                        <a:t>31</a:t>
                      </a:r>
                      <a:r>
                        <a:rPr lang="en-US" sz="1300" dirty="0">
                          <a:latin typeface="Times New Roman" panose="02020603050405020304" pitchFamily="18" charset="0"/>
                          <a:cs typeface="Times New Roman" panose="02020603050405020304" pitchFamily="18" charset="0"/>
                        </a:rPr>
                        <a:t>Al 5046.5 1/2</a:t>
                      </a:r>
                      <a:r>
                        <a:rPr lang="en-US" sz="1300" baseline="30000" dirty="0">
                          <a:latin typeface="Times New Roman" panose="02020603050405020304" pitchFamily="18" charset="0"/>
                          <a:cs typeface="Times New Roman" panose="02020603050405020304" pitchFamily="18" charset="0"/>
                        </a:rPr>
                        <a:t>(+)</a:t>
                      </a:r>
                      <a:r>
                        <a:rPr lang="en-US" sz="1300" dirty="0">
                          <a:latin typeface="Times New Roman" panose="02020603050405020304" pitchFamily="18" charset="0"/>
                          <a:cs typeface="Times New Roman" panose="02020603050405020304" pitchFamily="18" charset="0"/>
                        </a:rPr>
                        <a:t>,3/2</a:t>
                      </a:r>
                      <a:r>
                        <a:rPr lang="en-US" sz="1300" baseline="30000" dirty="0">
                          <a:latin typeface="Times New Roman" panose="02020603050405020304" pitchFamily="18" charset="0"/>
                          <a:cs typeface="Times New Roman" panose="02020603050405020304" pitchFamily="18" charset="0"/>
                        </a:rPr>
                        <a:t>(+)</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latin typeface="Times New Roman" panose="02020603050405020304" pitchFamily="18" charset="0"/>
                          <a:cs typeface="Times New Roman" panose="02020603050405020304" pitchFamily="18" charset="0"/>
                        </a:rPr>
                        <a:t>31</a:t>
                      </a:r>
                      <a:r>
                        <a:rPr lang="en-US" sz="1300" dirty="0">
                          <a:latin typeface="Times New Roman" panose="02020603050405020304" pitchFamily="18" charset="0"/>
                          <a:cs typeface="Times New Roman" panose="02020603050405020304" pitchFamily="18" charset="0"/>
                        </a:rPr>
                        <a:t>Al 1612.97 1/2</a:t>
                      </a:r>
                      <a:r>
                        <a:rPr lang="en-US" sz="1300" baseline="30000" dirty="0">
                          <a:latin typeface="Times New Roman" panose="02020603050405020304" pitchFamily="18" charset="0"/>
                          <a:cs typeface="Times New Roman" panose="02020603050405020304" pitchFamily="18" charset="0"/>
                        </a:rPr>
                        <a:t>(+)</a:t>
                      </a:r>
                      <a:r>
                        <a:rPr lang="en-US" sz="1300" dirty="0">
                          <a:latin typeface="Times New Roman" panose="02020603050405020304" pitchFamily="18" charset="0"/>
                          <a:cs typeface="Times New Roman" panose="02020603050405020304" pitchFamily="18" charset="0"/>
                        </a:rPr>
                        <a:t>,3/2</a:t>
                      </a:r>
                      <a:r>
                        <a:rPr lang="en-US" sz="1300" baseline="30000" dirty="0">
                          <a:latin typeface="Times New Roman" panose="02020603050405020304" pitchFamily="18" charset="0"/>
                          <a:cs typeface="Times New Roman" panose="02020603050405020304" pitchFamily="18" charset="0"/>
                        </a:rPr>
                        <a:t>(+)</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7.7(20)</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1300" dirty="0">
                          <a:solidFill>
                            <a:schemeClr val="tx1"/>
                          </a:solidFill>
                          <a:latin typeface="Times New Roman" panose="02020603050405020304" pitchFamily="18" charset="0"/>
                          <a:cs typeface="Times New Roman" panose="02020603050405020304" pitchFamily="18" charset="0"/>
                        </a:rPr>
                        <a:t>3.62</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a:latin typeface="Times New Roman" panose="02020603050405020304" pitchFamily="18" charset="0"/>
                          <a:cs typeface="Times New Roman" panose="02020603050405020304" pitchFamily="18" charset="0"/>
                        </a:rPr>
                        <a:t>Maréchal_</a:t>
                      </a:r>
                      <a:r>
                        <a:rPr lang="en-US" altLang="zh-CN" sz="1300">
                          <a:solidFill>
                            <a:schemeClr val="tx1"/>
                          </a:solidFill>
                          <a:latin typeface="Times New Roman" panose="02020603050405020304" pitchFamily="18" charset="0"/>
                          <a:cs typeface="Times New Roman" panose="02020603050405020304" pitchFamily="18" charset="0"/>
                        </a:rPr>
                        <a:t>PRC2005</a:t>
                      </a:r>
                      <a:endPar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6"/>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31</a:t>
                      </a:r>
                      <a:r>
                        <a:rPr lang="en-US" sz="1400" dirty="0">
                          <a:solidFill>
                            <a:schemeClr val="tx1"/>
                          </a:solidFill>
                          <a:latin typeface="Times New Roman" panose="02020603050405020304" pitchFamily="18" charset="0"/>
                          <a:cs typeface="Times New Roman" panose="02020603050405020304" pitchFamily="18" charset="0"/>
                        </a:rPr>
                        <a:t>Mg</a:t>
                      </a:r>
                    </a:p>
                  </a:txBody>
                  <a:tcPr marL="0" marR="0" marT="0" marB="0"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6.2(19)</a:t>
                      </a:r>
                    </a:p>
                  </a:txBody>
                  <a:tcPr marL="0" marR="0" marT="0" marB="0"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r>
                        <a:rPr lang="en-US" altLang="zh-CN" sz="1400" i="0" kern="1200" dirty="0">
                          <a:solidFill>
                            <a:schemeClr val="tx1"/>
                          </a:solidFill>
                          <a:effectLst/>
                          <a:latin typeface="Times New Roman" panose="02020603050405020304" pitchFamily="18" charset="0"/>
                          <a:ea typeface="+mn-ea"/>
                          <a:cs typeface="Times New Roman" panose="02020603050405020304" pitchFamily="18" charset="0"/>
                        </a:rPr>
                        <a:t>4679(14)</a:t>
                      </a:r>
                      <a:endParaRPr lang="en-US" sz="1400" dirty="0">
                        <a:solidFill>
                          <a:schemeClr val="tx1"/>
                        </a:solidFill>
                        <a:latin typeface="Times New Roman" panose="02020603050405020304" pitchFamily="18"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3617.7(12)</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latin typeface="Times New Roman" panose="02020603050405020304" pitchFamily="18" charset="0"/>
                          <a:cs typeface="Times New Roman" panose="02020603050405020304" pitchFamily="18" charset="0"/>
                        </a:rPr>
                        <a:t>31</a:t>
                      </a:r>
                      <a:r>
                        <a:rPr lang="en-US" sz="1300" dirty="0">
                          <a:latin typeface="Times New Roman" panose="02020603050405020304" pitchFamily="18" charset="0"/>
                          <a:cs typeface="Times New Roman" panose="02020603050405020304" pitchFamily="18" charset="0"/>
                        </a:rPr>
                        <a:t>Al 4563.3 1/2</a:t>
                      </a:r>
                      <a:r>
                        <a:rPr lang="en-US" sz="1300" baseline="30000" dirty="0">
                          <a:latin typeface="Times New Roman" panose="02020603050405020304" pitchFamily="18" charset="0"/>
                          <a:cs typeface="Times New Roman" panose="02020603050405020304" pitchFamily="18" charset="0"/>
                        </a:rPr>
                        <a:t>(+)</a:t>
                      </a:r>
                      <a:r>
                        <a:rPr lang="en-US" sz="1300" dirty="0">
                          <a:latin typeface="Times New Roman" panose="02020603050405020304" pitchFamily="18" charset="0"/>
                          <a:cs typeface="Times New Roman" panose="02020603050405020304" pitchFamily="18" charset="0"/>
                        </a:rPr>
                        <a:t>,3/2</a:t>
                      </a:r>
                      <a:r>
                        <a:rPr lang="en-US" sz="1300" baseline="30000" dirty="0">
                          <a:latin typeface="Times New Roman" panose="02020603050405020304" pitchFamily="18" charset="0"/>
                          <a:cs typeface="Times New Roman" panose="02020603050405020304" pitchFamily="18" charset="0"/>
                        </a:rPr>
                        <a:t>(+)</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latin typeface="Times New Roman" panose="02020603050405020304" pitchFamily="18" charset="0"/>
                          <a:cs typeface="Times New Roman" panose="02020603050405020304" pitchFamily="18" charset="0"/>
                        </a:rPr>
                        <a:t>31</a:t>
                      </a:r>
                      <a:r>
                        <a:rPr lang="en-US" sz="1300" dirty="0">
                          <a:latin typeface="Times New Roman" panose="02020603050405020304" pitchFamily="18" charset="0"/>
                          <a:cs typeface="Times New Roman" panose="02020603050405020304" pitchFamily="18" charset="0"/>
                        </a:rPr>
                        <a:t>Al 946.7 1/2,3/2</a:t>
                      </a:r>
                      <a:endParaRPr lang="en-US" sz="1300" baseline="30000" dirty="0">
                        <a:solidFill>
                          <a:schemeClr val="tx1"/>
                        </a:solidFill>
                        <a:latin typeface="Times New Roman" panose="02020603050405020304" pitchFamily="18"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3.9(11)</a:t>
                      </a:r>
                      <a:endParaRPr lang="en-US" sz="1300" i="1"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300" baseline="0" dirty="0">
                          <a:solidFill>
                            <a:schemeClr val="tx1"/>
                          </a:solidFill>
                          <a:latin typeface="Times New Roman" panose="02020603050405020304" pitchFamily="18" charset="0"/>
                          <a:cs typeface="Times New Roman" panose="02020603050405020304" pitchFamily="18" charset="0"/>
                        </a:rPr>
                        <a:t>1.83</a:t>
                      </a: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a:latin typeface="Times New Roman" panose="02020603050405020304" pitchFamily="18" charset="0"/>
                          <a:cs typeface="Times New Roman" panose="02020603050405020304" pitchFamily="18" charset="0"/>
                        </a:rPr>
                        <a:t>Maréchal_</a:t>
                      </a:r>
                      <a:r>
                        <a:rPr lang="en-US" altLang="zh-CN" sz="1300">
                          <a:solidFill>
                            <a:schemeClr val="tx1"/>
                          </a:solidFill>
                          <a:latin typeface="Times New Roman" panose="02020603050405020304" pitchFamily="18" charset="0"/>
                          <a:cs typeface="Times New Roman" panose="02020603050405020304" pitchFamily="18" charset="0"/>
                        </a:rPr>
                        <a:t>PRC2005</a:t>
                      </a:r>
                      <a:endPar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chemeClr val="accent2">
                        <a:lumMod val="20000"/>
                        <a:lumOff val="80000"/>
                      </a:schemeClr>
                    </a:solidFill>
                  </a:tcPr>
                </a:tc>
                <a:extLst>
                  <a:ext uri="{0D108BD9-81ED-4DB2-BD59-A6C34878D82A}">
                    <a16:rowId xmlns:a16="http://schemas.microsoft.com/office/drawing/2014/main" val="10007"/>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31</a:t>
                      </a:r>
                      <a:r>
                        <a:rPr lang="en-US" sz="1400" dirty="0">
                          <a:solidFill>
                            <a:schemeClr val="tx1"/>
                          </a:solidFill>
                          <a:latin typeface="Times New Roman" panose="02020603050405020304" pitchFamily="18" charset="0"/>
                          <a:cs typeface="Times New Roman" panose="02020603050405020304" pitchFamily="18" charset="0"/>
                        </a:rPr>
                        <a:t>Mg</a:t>
                      </a:r>
                    </a:p>
                  </a:txBody>
                  <a:tcPr marL="0" marR="0" marT="0" marB="0" anchor="ctr">
                    <a:solidFill>
                      <a:schemeClr val="accent2">
                        <a:lumMod val="20000"/>
                        <a:lumOff val="80000"/>
                      </a:schemeClr>
                    </a:solidFill>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6.2(19)</a:t>
                      </a:r>
                    </a:p>
                  </a:txBody>
                  <a:tcPr marL="0" marR="0" marT="0" marB="0" anchor="ctr">
                    <a:solidFill>
                      <a:schemeClr val="accent2">
                        <a:lumMod val="20000"/>
                        <a:lumOff val="80000"/>
                      </a:schemeClr>
                    </a:solidFill>
                  </a:tcPr>
                </a:tc>
                <a:tc>
                  <a:txBody>
                    <a:bodyPr/>
                    <a:lstStyle/>
                    <a:p>
                      <a:pPr algn="ctr"/>
                      <a:r>
                        <a:rPr lang="en-US" altLang="zh-CN" sz="1400" i="0" kern="1200" dirty="0">
                          <a:solidFill>
                            <a:schemeClr val="tx1"/>
                          </a:solidFill>
                          <a:effectLst/>
                          <a:latin typeface="Times New Roman" panose="02020603050405020304" pitchFamily="18" charset="0"/>
                          <a:ea typeface="+mn-ea"/>
                          <a:cs typeface="Times New Roman" panose="02020603050405020304" pitchFamily="18" charset="0"/>
                        </a:rPr>
                        <a:t>4679(14)</a:t>
                      </a:r>
                      <a:endParaRPr lang="en-US" sz="1400" dirty="0">
                        <a:solidFill>
                          <a:schemeClr val="tx1"/>
                        </a:solidFill>
                        <a:latin typeface="Times New Roman" panose="02020603050405020304" pitchFamily="18" charset="0"/>
                        <a:cs typeface="Times New Roman" panose="02020603050405020304" pitchFamily="18" charset="0"/>
                      </a:endParaRPr>
                    </a:p>
                  </a:txBody>
                  <a:tcPr marL="0" marR="0" marT="0" marB="0" anchor="ctr">
                    <a:solidFill>
                      <a:schemeClr val="accent2">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3623.0(5)</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latin typeface="Times New Roman" panose="02020603050405020304" pitchFamily="18" charset="0"/>
                          <a:cs typeface="Times New Roman" panose="02020603050405020304" pitchFamily="18" charset="0"/>
                        </a:rPr>
                        <a:t>31</a:t>
                      </a:r>
                      <a:r>
                        <a:rPr lang="en-US" sz="1300" dirty="0">
                          <a:latin typeface="Times New Roman" panose="02020603050405020304" pitchFamily="18" charset="0"/>
                          <a:cs typeface="Times New Roman" panose="02020603050405020304" pitchFamily="18" charset="0"/>
                        </a:rPr>
                        <a:t>Al 3623.1 1/2</a:t>
                      </a:r>
                      <a:r>
                        <a:rPr lang="en-US" sz="1300" baseline="30000" dirty="0">
                          <a:latin typeface="Times New Roman" panose="02020603050405020304" pitchFamily="18" charset="0"/>
                          <a:cs typeface="Times New Roman" panose="02020603050405020304" pitchFamily="18" charset="0"/>
                        </a:rPr>
                        <a:t>(+)</a:t>
                      </a:r>
                      <a:r>
                        <a:rPr lang="en-US" sz="1300" dirty="0">
                          <a:latin typeface="Times New Roman" panose="02020603050405020304" pitchFamily="18" charset="0"/>
                          <a:cs typeface="Times New Roman" panose="02020603050405020304" pitchFamily="18" charset="0"/>
                        </a:rPr>
                        <a:t>,3/2</a:t>
                      </a:r>
                      <a:r>
                        <a:rPr lang="en-US" sz="1300" baseline="30000" dirty="0">
                          <a:latin typeface="Times New Roman" panose="02020603050405020304" pitchFamily="18" charset="0"/>
                          <a:cs typeface="Times New Roman" panose="02020603050405020304" pitchFamily="18" charset="0"/>
                        </a:rPr>
                        <a:t>(+)</a:t>
                      </a: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latin typeface="Times New Roman" panose="02020603050405020304" pitchFamily="18" charset="0"/>
                          <a:cs typeface="Times New Roman" panose="02020603050405020304" pitchFamily="18" charset="0"/>
                        </a:rPr>
                        <a:t>31</a:t>
                      </a:r>
                      <a:r>
                        <a:rPr lang="en-US" sz="1300" dirty="0">
                          <a:latin typeface="Times New Roman" panose="02020603050405020304" pitchFamily="18" charset="0"/>
                          <a:cs typeface="Times New Roman" panose="02020603050405020304" pitchFamily="18" charset="0"/>
                        </a:rPr>
                        <a:t>Al 0 5/2</a:t>
                      </a:r>
                      <a:r>
                        <a:rPr lang="en-US" sz="1300" baseline="30000" dirty="0">
                          <a:latin typeface="Times New Roman" panose="02020603050405020304" pitchFamily="18" charset="0"/>
                          <a:cs typeface="Times New Roman" panose="02020603050405020304" pitchFamily="18" charset="0"/>
                        </a:rPr>
                        <a:t>(+)</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marL="0" marR="0" marT="0" marB="0" anchor="ctr">
                    <a:solidFill>
                      <a:schemeClr val="accent2">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17.8(12) </a:t>
                      </a: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r>
                        <a:rPr lang="en-US" altLang="zh-CN" sz="1300" baseline="0" dirty="0">
                          <a:solidFill>
                            <a:schemeClr val="tx1"/>
                          </a:solidFill>
                          <a:latin typeface="Times New Roman" panose="02020603050405020304" pitchFamily="18" charset="0"/>
                          <a:cs typeface="Times New Roman" panose="02020603050405020304" pitchFamily="18" charset="0"/>
                        </a:rPr>
                        <a:t>8.37</a:t>
                      </a: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Maréchal_</a:t>
                      </a:r>
                      <a:r>
                        <a:rPr lang="en-US" altLang="zh-CN" sz="1300" dirty="0">
                          <a:solidFill>
                            <a:schemeClr val="tx1"/>
                          </a:solidFill>
                          <a:latin typeface="Times New Roman" panose="02020603050405020304" pitchFamily="18" charset="0"/>
                          <a:cs typeface="Times New Roman" panose="02020603050405020304" pitchFamily="18" charset="0"/>
                        </a:rPr>
                        <a:t>PRC2005</a:t>
                      </a:r>
                      <a:endPar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solidFill>
                      <a:schemeClr val="accent2">
                        <a:lumMod val="20000"/>
                        <a:lumOff val="80000"/>
                      </a:schemeClr>
                    </a:solidFill>
                  </a:tcPr>
                </a:tc>
                <a:extLst>
                  <a:ext uri="{0D108BD9-81ED-4DB2-BD59-A6C34878D82A}">
                    <a16:rowId xmlns:a16="http://schemas.microsoft.com/office/drawing/2014/main" val="10008"/>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32</a:t>
                      </a:r>
                      <a:r>
                        <a:rPr lang="en-US" sz="1400" dirty="0">
                          <a:solidFill>
                            <a:schemeClr val="tx1"/>
                          </a:solidFill>
                          <a:latin typeface="Times New Roman" panose="02020603050405020304" pitchFamily="18" charset="0"/>
                          <a:cs typeface="Times New Roman" panose="02020603050405020304" pitchFamily="18" charset="0"/>
                        </a:rPr>
                        <a:t>Mg</a:t>
                      </a:r>
                    </a:p>
                  </a:txBody>
                  <a:tcPr marL="0" marR="0" marT="0" marB="0" anchor="ctr">
                    <a:solidFill>
                      <a:schemeClr val="bg1">
                        <a:lumMod val="85000"/>
                      </a:schemeClr>
                    </a:solidFill>
                  </a:tcPr>
                </a:tc>
                <a:tc>
                  <a:txBody>
                    <a:bodyPr/>
                    <a:lstStyle/>
                    <a:p>
                      <a:pPr algn="ctr"/>
                      <a:r>
                        <a:rPr lang="en-US" sz="1300">
                          <a:solidFill>
                            <a:schemeClr val="tx1"/>
                          </a:solidFill>
                          <a:latin typeface="Times New Roman" panose="02020603050405020304" pitchFamily="18" charset="0"/>
                          <a:cs typeface="Times New Roman" panose="02020603050405020304" pitchFamily="18" charset="0"/>
                        </a:rPr>
                        <a:t>5.4(5)</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solidFill>
                      <a:schemeClr val="bg1">
                        <a:lumMod val="85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6055(21)</a:t>
                      </a:r>
                    </a:p>
                  </a:txBody>
                  <a:tcPr marL="0" marR="0" marT="0" marB="0" anchor="ctr">
                    <a:solidFill>
                      <a:schemeClr val="bg1">
                        <a:lumMod val="85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222</a:t>
                      </a:r>
                    </a:p>
                  </a:txBody>
                  <a:tcPr marL="0" marR="0" marT="0" marB="0"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latin typeface="Times New Roman" panose="02020603050405020304" pitchFamily="18" charset="0"/>
                          <a:cs typeface="Times New Roman" panose="02020603050405020304" pitchFamily="18" charset="0"/>
                        </a:rPr>
                        <a:t>32</a:t>
                      </a:r>
                      <a:r>
                        <a:rPr lang="en-US" sz="1300" dirty="0">
                          <a:latin typeface="Times New Roman" panose="02020603050405020304" pitchFamily="18" charset="0"/>
                          <a:cs typeface="Times New Roman" panose="02020603050405020304" pitchFamily="18" charset="0"/>
                        </a:rPr>
                        <a:t>Al 956.7 </a:t>
                      </a:r>
                      <a:r>
                        <a:rPr lang="en-US" sz="1300" baseline="0" dirty="0">
                          <a:latin typeface="Times New Roman" panose="02020603050405020304" pitchFamily="18" charset="0"/>
                          <a:cs typeface="Times New Roman" panose="02020603050405020304" pitchFamily="18" charset="0"/>
                        </a:rPr>
                        <a:t>(4</a:t>
                      </a:r>
                      <a:r>
                        <a:rPr lang="en-US" sz="1300" baseline="30000" dirty="0">
                          <a:latin typeface="Times New Roman" panose="02020603050405020304" pitchFamily="18" charset="0"/>
                          <a:cs typeface="Times New Roman" panose="02020603050405020304" pitchFamily="18" charset="0"/>
                        </a:rPr>
                        <a:t>+</a:t>
                      </a:r>
                      <a:r>
                        <a:rPr lang="en-US" sz="1300" baseline="0" dirty="0">
                          <a:latin typeface="Times New Roman" panose="02020603050405020304" pitchFamily="18" charset="0"/>
                          <a:cs typeface="Times New Roman" panose="02020603050405020304" pitchFamily="18" charset="0"/>
                        </a:rPr>
                        <a:t>)</a:t>
                      </a: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latin typeface="Times New Roman" panose="02020603050405020304" pitchFamily="18" charset="0"/>
                          <a:cs typeface="Times New Roman" panose="02020603050405020304" pitchFamily="18" charset="0"/>
                        </a:rPr>
                        <a:t>32</a:t>
                      </a:r>
                      <a:r>
                        <a:rPr lang="en-US" sz="1300" dirty="0">
                          <a:latin typeface="Times New Roman" panose="02020603050405020304" pitchFamily="18" charset="0"/>
                          <a:cs typeface="Times New Roman" panose="02020603050405020304" pitchFamily="18" charset="0"/>
                        </a:rPr>
                        <a:t>Al 735.1 </a:t>
                      </a:r>
                      <a:r>
                        <a:rPr lang="en-US" sz="1300" baseline="0" dirty="0">
                          <a:latin typeface="Times New Roman" panose="02020603050405020304" pitchFamily="18" charset="0"/>
                          <a:cs typeface="Times New Roman" panose="02020603050405020304" pitchFamily="18" charset="0"/>
                        </a:rPr>
                        <a:t>(2</a:t>
                      </a:r>
                      <a:r>
                        <a:rPr lang="en-US" sz="1300" baseline="30000" dirty="0">
                          <a:latin typeface="Times New Roman" panose="02020603050405020304" pitchFamily="18" charset="0"/>
                          <a:cs typeface="Times New Roman" panose="02020603050405020304" pitchFamily="18" charset="0"/>
                        </a:rPr>
                        <a:t>+</a:t>
                      </a:r>
                      <a:r>
                        <a:rPr lang="en-US" sz="1300" baseline="0" dirty="0">
                          <a:latin typeface="Times New Roman" panose="02020603050405020304" pitchFamily="18" charset="0"/>
                          <a:cs typeface="Times New Roman" panose="02020603050405020304" pitchFamily="18" charset="0"/>
                        </a:rPr>
                        <a:t>)</a:t>
                      </a: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solidFill>
                      <a:schemeClr val="bg1">
                        <a:lumMod val="85000"/>
                      </a:schemeClr>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2.1(2)</a:t>
                      </a:r>
                    </a:p>
                  </a:txBody>
                  <a:tcPr marL="0" marR="0" marT="0" marB="0" anchor="ctr">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Grévy_NPA2004</a:t>
                      </a:r>
                    </a:p>
                  </a:txBody>
                  <a:tcPr marL="0" marR="0" marT="0" marB="0" anchor="ctr">
                    <a:solidFill>
                      <a:schemeClr val="bg1">
                        <a:lumMod val="85000"/>
                      </a:schemeClr>
                    </a:solidFill>
                  </a:tcPr>
                </a:tc>
                <a:extLst>
                  <a:ext uri="{0D108BD9-81ED-4DB2-BD59-A6C34878D82A}">
                    <a16:rowId xmlns:a16="http://schemas.microsoft.com/office/drawing/2014/main" val="10009"/>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32</a:t>
                      </a:r>
                      <a:r>
                        <a:rPr lang="en-US" sz="1400" dirty="0">
                          <a:solidFill>
                            <a:schemeClr val="tx1"/>
                          </a:solidFill>
                          <a:latin typeface="Times New Roman" panose="02020603050405020304" pitchFamily="18" charset="0"/>
                          <a:cs typeface="Times New Roman" panose="02020603050405020304" pitchFamily="18" charset="0"/>
                        </a:rPr>
                        <a:t>Mg</a:t>
                      </a:r>
                    </a:p>
                  </a:txBody>
                  <a:tcPr marL="0" marR="0" marT="0" marB="0" anchor="ctr">
                    <a:solidFill>
                      <a:schemeClr val="bg1">
                        <a:lumMod val="85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5.4(5)</a:t>
                      </a:r>
                    </a:p>
                  </a:txBody>
                  <a:tcPr marL="0" marR="0" marT="0" marB="0" anchor="ctr">
                    <a:solidFill>
                      <a:schemeClr val="bg1">
                        <a:lumMod val="85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6055(21)</a:t>
                      </a:r>
                    </a:p>
                  </a:txBody>
                  <a:tcPr marL="0" marR="0" marT="0" marB="0" anchor="ctr">
                    <a:solidFill>
                      <a:schemeClr val="bg1">
                        <a:lumMod val="85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222</a:t>
                      </a:r>
                    </a:p>
                  </a:txBody>
                  <a:tcPr marL="0" marR="0" marT="0" marB="0"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latin typeface="Times New Roman" panose="02020603050405020304" pitchFamily="18" charset="0"/>
                          <a:cs typeface="Times New Roman" panose="02020603050405020304" pitchFamily="18" charset="0"/>
                        </a:rPr>
                        <a:t>32</a:t>
                      </a:r>
                      <a:r>
                        <a:rPr lang="en-US" sz="1300" dirty="0">
                          <a:latin typeface="Times New Roman" panose="02020603050405020304" pitchFamily="18" charset="0"/>
                          <a:cs typeface="Times New Roman" panose="02020603050405020304" pitchFamily="18" charset="0"/>
                        </a:rPr>
                        <a:t>Al 1178.6 </a:t>
                      </a:r>
                      <a:r>
                        <a:rPr lang="en-US" sz="1300" baseline="0" dirty="0">
                          <a:latin typeface="Times New Roman" panose="02020603050405020304" pitchFamily="18" charset="0"/>
                          <a:cs typeface="Times New Roman" panose="02020603050405020304" pitchFamily="18" charset="0"/>
                        </a:rPr>
                        <a:t>(4</a:t>
                      </a:r>
                      <a:r>
                        <a:rPr lang="en-US" sz="1300" baseline="30000" dirty="0">
                          <a:latin typeface="Times New Roman" panose="02020603050405020304" pitchFamily="18" charset="0"/>
                          <a:cs typeface="Times New Roman" panose="02020603050405020304" pitchFamily="18" charset="0"/>
                        </a:rPr>
                        <a:t>–</a:t>
                      </a:r>
                      <a:r>
                        <a:rPr lang="en-US" sz="1300" baseline="0" dirty="0">
                          <a:latin typeface="Times New Roman" panose="02020603050405020304" pitchFamily="18" charset="0"/>
                          <a:cs typeface="Times New Roman" panose="02020603050405020304" pitchFamily="18" charset="0"/>
                        </a:rPr>
                        <a:t>)</a:t>
                      </a: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latin typeface="Times New Roman" panose="02020603050405020304" pitchFamily="18" charset="0"/>
                          <a:cs typeface="Times New Roman" panose="02020603050405020304" pitchFamily="18" charset="0"/>
                        </a:rPr>
                        <a:t>32</a:t>
                      </a:r>
                      <a:r>
                        <a:rPr lang="en-US" sz="1300" dirty="0">
                          <a:latin typeface="Times New Roman" panose="02020603050405020304" pitchFamily="18" charset="0"/>
                          <a:cs typeface="Times New Roman" panose="02020603050405020304" pitchFamily="18" charset="0"/>
                        </a:rPr>
                        <a:t>Al 956.7 </a:t>
                      </a:r>
                      <a:r>
                        <a:rPr lang="en-US" sz="1300" baseline="0" dirty="0">
                          <a:latin typeface="Times New Roman" panose="02020603050405020304" pitchFamily="18" charset="0"/>
                          <a:cs typeface="Times New Roman" panose="02020603050405020304" pitchFamily="18" charset="0"/>
                        </a:rPr>
                        <a:t>(4</a:t>
                      </a:r>
                      <a:r>
                        <a:rPr lang="en-US" sz="1300" baseline="30000" dirty="0">
                          <a:latin typeface="Times New Roman" panose="02020603050405020304" pitchFamily="18" charset="0"/>
                          <a:cs typeface="Times New Roman" panose="02020603050405020304" pitchFamily="18" charset="0"/>
                        </a:rPr>
                        <a:t>+</a:t>
                      </a:r>
                      <a:r>
                        <a:rPr lang="en-US" sz="1300" baseline="0" dirty="0">
                          <a:latin typeface="Times New Roman" panose="02020603050405020304" pitchFamily="18" charset="0"/>
                          <a:cs typeface="Times New Roman" panose="02020603050405020304" pitchFamily="18" charset="0"/>
                        </a:rPr>
                        <a:t>)</a:t>
                      </a: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solidFill>
                      <a:schemeClr val="bg1">
                        <a:lumMod val="85000"/>
                      </a:schemeClr>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v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Grévy_NPA2004</a:t>
                      </a:r>
                    </a:p>
                  </a:txBody>
                  <a:tcPr marL="0" marR="0" marT="0" marB="0" anchor="ctr">
                    <a:solidFill>
                      <a:schemeClr val="bg1">
                        <a:lumMod val="85000"/>
                      </a:schemeClr>
                    </a:solidFill>
                  </a:tcPr>
                </a:tc>
                <a:extLst>
                  <a:ext uri="{0D108BD9-81ED-4DB2-BD59-A6C34878D82A}">
                    <a16:rowId xmlns:a16="http://schemas.microsoft.com/office/drawing/2014/main" val="10010"/>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33</a:t>
                      </a:r>
                      <a:r>
                        <a:rPr lang="en-US" sz="1400" dirty="0">
                          <a:solidFill>
                            <a:schemeClr val="tx1"/>
                          </a:solidFill>
                          <a:latin typeface="Times New Roman" panose="02020603050405020304" pitchFamily="18" charset="0"/>
                          <a:cs typeface="Times New Roman" panose="02020603050405020304" pitchFamily="18" charset="0"/>
                        </a:rPr>
                        <a:t>Mg</a:t>
                      </a:r>
                    </a:p>
                  </a:txBody>
                  <a:tcPr marL="0" marR="0" marT="0" marB="0" anchor="ctr">
                    <a:solidFill>
                      <a:schemeClr val="bg1">
                        <a:lumMod val="85000"/>
                      </a:schemeClr>
                    </a:solidFill>
                  </a:tcPr>
                </a:tc>
                <a:tc>
                  <a:txBody>
                    <a:bodyPr/>
                    <a:lstStyle/>
                    <a:p>
                      <a:pPr algn="ctr"/>
                      <a:r>
                        <a:rPr lang="en-US" sz="1300">
                          <a:solidFill>
                            <a:schemeClr val="tx1"/>
                          </a:solidFill>
                          <a:latin typeface="Times New Roman" panose="02020603050405020304" pitchFamily="18" charset="0"/>
                          <a:cs typeface="Times New Roman" panose="02020603050405020304" pitchFamily="18" charset="0"/>
                        </a:rPr>
                        <a:t>14(2)</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solidFill>
                      <a:schemeClr val="bg1">
                        <a:lumMod val="85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7989(12)</a:t>
                      </a:r>
                    </a:p>
                  </a:txBody>
                  <a:tcPr marL="0" marR="0" marT="0" marB="0" anchor="ctr">
                    <a:solidFill>
                      <a:schemeClr val="bg1">
                        <a:lumMod val="85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222</a:t>
                      </a:r>
                    </a:p>
                  </a:txBody>
                  <a:tcPr marL="0" marR="0" marT="0" marB="0"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latin typeface="Times New Roman" panose="02020603050405020304" pitchFamily="18" charset="0"/>
                          <a:cs typeface="Times New Roman" panose="02020603050405020304" pitchFamily="18" charset="0"/>
                        </a:rPr>
                        <a:t>32</a:t>
                      </a:r>
                      <a:r>
                        <a:rPr lang="en-US" sz="1300" dirty="0">
                          <a:latin typeface="Times New Roman" panose="02020603050405020304" pitchFamily="18" charset="0"/>
                          <a:cs typeface="Times New Roman" panose="02020603050405020304" pitchFamily="18" charset="0"/>
                        </a:rPr>
                        <a:t>Al 956 </a:t>
                      </a:r>
                      <a:r>
                        <a:rPr lang="en-US" sz="1300" baseline="0" dirty="0">
                          <a:latin typeface="Times New Roman" panose="02020603050405020304" pitchFamily="18" charset="0"/>
                          <a:cs typeface="Times New Roman" panose="02020603050405020304" pitchFamily="18" charset="0"/>
                        </a:rPr>
                        <a:t>(4</a:t>
                      </a:r>
                      <a:r>
                        <a:rPr lang="en-US" sz="1300" baseline="30000" dirty="0">
                          <a:latin typeface="Times New Roman" panose="02020603050405020304" pitchFamily="18" charset="0"/>
                          <a:cs typeface="Times New Roman" panose="02020603050405020304" pitchFamily="18" charset="0"/>
                        </a:rPr>
                        <a:t>+</a:t>
                      </a:r>
                      <a:r>
                        <a:rPr lang="en-US" sz="1300" baseline="0" dirty="0">
                          <a:latin typeface="Times New Roman" panose="02020603050405020304" pitchFamily="18" charset="0"/>
                          <a:cs typeface="Times New Roman" panose="02020603050405020304" pitchFamily="18" charset="0"/>
                        </a:rPr>
                        <a:t>) 200 ns</a:t>
                      </a: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latin typeface="Times New Roman" panose="02020603050405020304" pitchFamily="18" charset="0"/>
                          <a:cs typeface="Times New Roman" panose="02020603050405020304" pitchFamily="18" charset="0"/>
                        </a:rPr>
                        <a:t>32</a:t>
                      </a:r>
                      <a:r>
                        <a:rPr lang="en-US" sz="1300" dirty="0">
                          <a:latin typeface="Times New Roman" panose="02020603050405020304" pitchFamily="18" charset="0"/>
                          <a:cs typeface="Times New Roman" panose="02020603050405020304" pitchFamily="18" charset="0"/>
                        </a:rPr>
                        <a:t>Al 734 </a:t>
                      </a:r>
                      <a:r>
                        <a:rPr lang="en-US" sz="1300" baseline="0" dirty="0">
                          <a:latin typeface="Times New Roman" panose="02020603050405020304" pitchFamily="18" charset="0"/>
                          <a:cs typeface="Times New Roman" panose="02020603050405020304" pitchFamily="18" charset="0"/>
                        </a:rPr>
                        <a:t>(2</a:t>
                      </a:r>
                      <a:r>
                        <a:rPr lang="en-US" sz="1300" baseline="30000" dirty="0">
                          <a:latin typeface="Times New Roman" panose="02020603050405020304" pitchFamily="18" charset="0"/>
                          <a:cs typeface="Times New Roman" panose="02020603050405020304" pitchFamily="18" charset="0"/>
                        </a:rPr>
                        <a:t>+</a:t>
                      </a:r>
                      <a:r>
                        <a:rPr lang="en-US" sz="1300" baseline="0" dirty="0">
                          <a:latin typeface="Times New Roman" panose="02020603050405020304" pitchFamily="18" charset="0"/>
                          <a:cs typeface="Times New Roman" panose="02020603050405020304" pitchFamily="18" charset="0"/>
                        </a:rPr>
                        <a:t>)</a:t>
                      </a: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solidFill>
                      <a:schemeClr val="bg1">
                        <a:lumMod val="85000"/>
                      </a:schemeClr>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Angélique_AIPC2006</a:t>
                      </a:r>
                    </a:p>
                  </a:txBody>
                  <a:tcPr marL="0" marR="0" marT="0" marB="0" anchor="ctr">
                    <a:solidFill>
                      <a:schemeClr val="bg1">
                        <a:lumMod val="85000"/>
                      </a:schemeClr>
                    </a:solidFill>
                  </a:tcPr>
                </a:tc>
                <a:extLst>
                  <a:ext uri="{0D108BD9-81ED-4DB2-BD59-A6C34878D82A}">
                    <a16:rowId xmlns:a16="http://schemas.microsoft.com/office/drawing/2014/main" val="10011"/>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33</a:t>
                      </a:r>
                      <a:r>
                        <a:rPr lang="en-US" sz="1400" dirty="0">
                          <a:solidFill>
                            <a:schemeClr val="tx1"/>
                          </a:solidFill>
                          <a:latin typeface="Times New Roman" panose="02020603050405020304" pitchFamily="18" charset="0"/>
                          <a:cs typeface="Times New Roman" panose="02020603050405020304" pitchFamily="18" charset="0"/>
                        </a:rPr>
                        <a:t>Mg</a:t>
                      </a:r>
                    </a:p>
                  </a:txBody>
                  <a:tcPr marL="0" marR="0" marT="0" marB="0" anchor="ctr">
                    <a:solidFill>
                      <a:schemeClr val="bg1">
                        <a:lumMod val="85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14(2)</a:t>
                      </a:r>
                    </a:p>
                  </a:txBody>
                  <a:tcPr marL="0" marR="0" marT="0" marB="0" anchor="ctr">
                    <a:solidFill>
                      <a:schemeClr val="bg1">
                        <a:lumMod val="85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7989(12)</a:t>
                      </a:r>
                    </a:p>
                  </a:txBody>
                  <a:tcPr marL="0" marR="0" marT="0" marB="0" anchor="ctr">
                    <a:solidFill>
                      <a:schemeClr val="bg1">
                        <a:lumMod val="85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223</a:t>
                      </a:r>
                    </a:p>
                  </a:txBody>
                  <a:tcPr marL="0" marR="0" marT="0" marB="0"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latin typeface="Times New Roman" panose="02020603050405020304" pitchFamily="18" charset="0"/>
                          <a:cs typeface="Times New Roman" panose="02020603050405020304" pitchFamily="18" charset="0"/>
                        </a:rPr>
                        <a:t>32</a:t>
                      </a:r>
                      <a:r>
                        <a:rPr lang="en-US" sz="1300" dirty="0">
                          <a:latin typeface="Times New Roman" panose="02020603050405020304" pitchFamily="18" charset="0"/>
                          <a:cs typeface="Times New Roman" panose="02020603050405020304" pitchFamily="18" charset="0"/>
                        </a:rPr>
                        <a:t>Al 1179 </a:t>
                      </a:r>
                      <a:r>
                        <a:rPr lang="en-US" sz="1300" baseline="0" dirty="0">
                          <a:latin typeface="Times New Roman" panose="02020603050405020304" pitchFamily="18" charset="0"/>
                          <a:cs typeface="Times New Roman" panose="02020603050405020304" pitchFamily="18" charset="0"/>
                        </a:rPr>
                        <a:t>(4</a:t>
                      </a:r>
                      <a:r>
                        <a:rPr lang="en-US" sz="1300" baseline="30000" dirty="0">
                          <a:latin typeface="Times New Roman" panose="02020603050405020304" pitchFamily="18" charset="0"/>
                          <a:cs typeface="Times New Roman" panose="02020603050405020304" pitchFamily="18" charset="0"/>
                        </a:rPr>
                        <a:t>–</a:t>
                      </a:r>
                      <a:r>
                        <a:rPr lang="en-US" sz="1300" baseline="0" dirty="0">
                          <a:latin typeface="Times New Roman" panose="02020603050405020304" pitchFamily="18" charset="0"/>
                          <a:cs typeface="Times New Roman" panose="02020603050405020304" pitchFamily="18" charset="0"/>
                        </a:rPr>
                        <a:t>)</a:t>
                      </a: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latin typeface="Times New Roman" panose="02020603050405020304" pitchFamily="18" charset="0"/>
                          <a:cs typeface="Times New Roman" panose="02020603050405020304" pitchFamily="18" charset="0"/>
                        </a:rPr>
                        <a:t>32</a:t>
                      </a:r>
                      <a:r>
                        <a:rPr lang="en-US" sz="1300" dirty="0">
                          <a:latin typeface="Times New Roman" panose="02020603050405020304" pitchFamily="18" charset="0"/>
                          <a:cs typeface="Times New Roman" panose="02020603050405020304" pitchFamily="18" charset="0"/>
                        </a:rPr>
                        <a:t>Al 956 </a:t>
                      </a:r>
                      <a:r>
                        <a:rPr lang="en-US" sz="1300" baseline="0" dirty="0">
                          <a:latin typeface="Times New Roman" panose="02020603050405020304" pitchFamily="18" charset="0"/>
                          <a:cs typeface="Times New Roman" panose="02020603050405020304" pitchFamily="18" charset="0"/>
                        </a:rPr>
                        <a:t>(4</a:t>
                      </a:r>
                      <a:r>
                        <a:rPr lang="en-US" sz="1300" baseline="30000" dirty="0">
                          <a:latin typeface="Times New Roman" panose="02020603050405020304" pitchFamily="18" charset="0"/>
                          <a:cs typeface="Times New Roman" panose="02020603050405020304" pitchFamily="18" charset="0"/>
                        </a:rPr>
                        <a:t>+</a:t>
                      </a:r>
                      <a:r>
                        <a:rPr lang="en-US" sz="1300" baseline="0" dirty="0">
                          <a:latin typeface="Times New Roman" panose="02020603050405020304" pitchFamily="18" charset="0"/>
                          <a:cs typeface="Times New Roman" panose="02020603050405020304" pitchFamily="18" charset="0"/>
                        </a:rPr>
                        <a:t>) 200 ns</a:t>
                      </a: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marT="0" marB="0" anchor="ctr">
                    <a:solidFill>
                      <a:schemeClr val="bg1">
                        <a:lumMod val="85000"/>
                      </a:schemeClr>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marL="0" marR="0" marT="0" marB="0"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dirty="0">
                          <a:solidFill>
                            <a:schemeClr val="tx1"/>
                          </a:solidFill>
                          <a:latin typeface="Times New Roman" panose="02020603050405020304" pitchFamily="18" charset="0"/>
                          <a:cs typeface="Times New Roman" panose="02020603050405020304" pitchFamily="18" charset="0"/>
                        </a:rPr>
                        <a:t>Angélique_AIPC2006</a:t>
                      </a:r>
                    </a:p>
                  </a:txBody>
                  <a:tcPr marL="0" marR="0" marT="0" marB="0" anchor="ctr">
                    <a:solidFill>
                      <a:schemeClr val="bg1">
                        <a:lumMod val="85000"/>
                      </a:schemeClr>
                    </a:solidFill>
                  </a:tcPr>
                </a:tc>
                <a:extLst>
                  <a:ext uri="{0D108BD9-81ED-4DB2-BD59-A6C34878D82A}">
                    <a16:rowId xmlns:a16="http://schemas.microsoft.com/office/drawing/2014/main" val="10012"/>
                  </a:ext>
                </a:extLst>
              </a:tr>
            </a:tbl>
          </a:graphicData>
        </a:graphic>
      </p:graphicFrame>
      <p:sp>
        <p:nvSpPr>
          <p:cNvPr id="4" name="Rectangle 4"/>
          <p:cNvSpPr>
            <a:spLocks noChangeArrowheads="1"/>
          </p:cNvSpPr>
          <p:nvPr/>
        </p:nvSpPr>
        <p:spPr bwMode="auto">
          <a:xfrm>
            <a:off x="2534778" y="116632"/>
            <a:ext cx="3939198" cy="371513"/>
          </a:xfrm>
          <a:prstGeom prst="rect">
            <a:avLst/>
          </a:prstGeom>
          <a:gradFill rotWithShape="1">
            <a:gsLst>
              <a:gs pos="0">
                <a:srgbClr val="CCCCFF"/>
              </a:gs>
              <a:gs pos="50000">
                <a:srgbClr val="FFFFFF"/>
              </a:gs>
              <a:gs pos="100000">
                <a:srgbClr val="CCCCFF"/>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algn="l" eaLnBrk="0" hangingPunct="0">
              <a:defRPr>
                <a:solidFill>
                  <a:schemeClr val="tx1"/>
                </a:solidFill>
                <a:latin typeface="Times New Roman" panose="02020603050405020304" pitchFamily="18" charset="0"/>
                <a:ea typeface="宋体" panose="02010600030101010101" pitchFamily="2" charset="-122"/>
              </a:defRPr>
            </a:lvl1pPr>
            <a:lvl2pPr marL="742950" indent="-285750" algn="l" eaLnBrk="0" hangingPunct="0">
              <a:defRPr>
                <a:solidFill>
                  <a:schemeClr val="tx1"/>
                </a:solidFill>
                <a:latin typeface="Times New Roman" panose="02020603050405020304" pitchFamily="18" charset="0"/>
                <a:ea typeface="宋体" panose="02010600030101010101" pitchFamily="2" charset="-122"/>
              </a:defRPr>
            </a:lvl2pPr>
            <a:lvl3pPr marL="1143000" indent="-228600" algn="l" eaLnBrk="0" hangingPunct="0">
              <a:defRPr>
                <a:solidFill>
                  <a:schemeClr val="tx1"/>
                </a:solidFill>
                <a:latin typeface="Times New Roman" panose="02020603050405020304" pitchFamily="18" charset="0"/>
                <a:ea typeface="宋体" panose="02010600030101010101" pitchFamily="2" charset="-122"/>
              </a:defRPr>
            </a:lvl3pPr>
            <a:lvl4pPr marL="1600200" indent="-228600" algn="l" eaLnBrk="0" hangingPunct="0">
              <a:defRPr>
                <a:solidFill>
                  <a:schemeClr val="tx1"/>
                </a:solidFill>
                <a:latin typeface="Times New Roman" panose="02020603050405020304" pitchFamily="18" charset="0"/>
                <a:ea typeface="宋体" panose="02010600030101010101" pitchFamily="2" charset="-122"/>
              </a:defRPr>
            </a:lvl4pPr>
            <a:lvl5pPr marL="2057400" indent="-228600" algn="l"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ctr"/>
            <a:r>
              <a:rPr lang="en-US" dirty="0"/>
              <a:t>Possible doublets for neutron-rich nuclei</a:t>
            </a:r>
            <a:endParaRPr lang="zh-CN" altLang="en-US" dirty="0">
              <a:cs typeface="Times New Roman" panose="02020603050405020304" pitchFamily="18" charset="0"/>
            </a:endParaRPr>
          </a:p>
        </p:txBody>
      </p:sp>
    </p:spTree>
    <p:extLst>
      <p:ext uri="{BB962C8B-B14F-4D97-AF65-F5344CB8AC3E}">
        <p14:creationId xmlns:p14="http://schemas.microsoft.com/office/powerpoint/2010/main" val="30697867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3286192535"/>
              </p:ext>
            </p:extLst>
          </p:nvPr>
        </p:nvGraphicFramePr>
        <p:xfrm>
          <a:off x="90677" y="564345"/>
          <a:ext cx="8435656" cy="5553282"/>
        </p:xfrm>
        <a:graphic>
          <a:graphicData uri="http://schemas.openxmlformats.org/drawingml/2006/table">
            <a:tbl>
              <a:tblPr firstRow="1" bandRow="1">
                <a:tableStyleId>{5940675A-B579-460E-94D1-54222C63F5DA}</a:tableStyleId>
              </a:tblPr>
              <a:tblGrid>
                <a:gridCol w="563880">
                  <a:extLst>
                    <a:ext uri="{9D8B030D-6E8A-4147-A177-3AD203B41FA5}">
                      <a16:colId xmlns:a16="http://schemas.microsoft.com/office/drawing/2014/main" val="20000"/>
                    </a:ext>
                  </a:extLst>
                </a:gridCol>
                <a:gridCol w="582930">
                  <a:extLst>
                    <a:ext uri="{9D8B030D-6E8A-4147-A177-3AD203B41FA5}">
                      <a16:colId xmlns:a16="http://schemas.microsoft.com/office/drawing/2014/main" val="3860803836"/>
                    </a:ext>
                  </a:extLst>
                </a:gridCol>
                <a:gridCol w="830580">
                  <a:extLst>
                    <a:ext uri="{9D8B030D-6E8A-4147-A177-3AD203B41FA5}">
                      <a16:colId xmlns:a16="http://schemas.microsoft.com/office/drawing/2014/main" val="2570620030"/>
                    </a:ext>
                  </a:extLst>
                </a:gridCol>
                <a:gridCol w="954405">
                  <a:extLst>
                    <a:ext uri="{9D8B030D-6E8A-4147-A177-3AD203B41FA5}">
                      <a16:colId xmlns:a16="http://schemas.microsoft.com/office/drawing/2014/main" val="20001"/>
                    </a:ext>
                  </a:extLst>
                </a:gridCol>
                <a:gridCol w="1324292">
                  <a:extLst>
                    <a:ext uri="{9D8B030D-6E8A-4147-A177-3AD203B41FA5}">
                      <a16:colId xmlns:a16="http://schemas.microsoft.com/office/drawing/2014/main" val="20002"/>
                    </a:ext>
                  </a:extLst>
                </a:gridCol>
                <a:gridCol w="1324292">
                  <a:extLst>
                    <a:ext uri="{9D8B030D-6E8A-4147-A177-3AD203B41FA5}">
                      <a16:colId xmlns:a16="http://schemas.microsoft.com/office/drawing/2014/main" val="20003"/>
                    </a:ext>
                  </a:extLst>
                </a:gridCol>
                <a:gridCol w="741680">
                  <a:extLst>
                    <a:ext uri="{9D8B030D-6E8A-4147-A177-3AD203B41FA5}">
                      <a16:colId xmlns:a16="http://schemas.microsoft.com/office/drawing/2014/main" val="20004"/>
                    </a:ext>
                  </a:extLst>
                </a:gridCol>
                <a:gridCol w="871855">
                  <a:extLst>
                    <a:ext uri="{9D8B030D-6E8A-4147-A177-3AD203B41FA5}">
                      <a16:colId xmlns:a16="http://schemas.microsoft.com/office/drawing/2014/main" val="20005"/>
                    </a:ext>
                  </a:extLst>
                </a:gridCol>
                <a:gridCol w="1241742">
                  <a:extLst>
                    <a:ext uri="{9D8B030D-6E8A-4147-A177-3AD203B41FA5}">
                      <a16:colId xmlns:a16="http://schemas.microsoft.com/office/drawing/2014/main" val="20006"/>
                    </a:ext>
                  </a:extLst>
                </a:gridCol>
              </a:tblGrid>
              <a:tr h="361522">
                <a:tc>
                  <a:txBody>
                    <a:bodyPr/>
                    <a:lstStyle/>
                    <a:p>
                      <a:pPr algn="ctr"/>
                      <a:r>
                        <a:rPr lang="en-US" altLang="zh-CN" sz="1300" dirty="0">
                          <a:latin typeface="Times New Roman" panose="02020603050405020304" pitchFamily="18" charset="0"/>
                          <a:cs typeface="Times New Roman" panose="02020603050405020304" pitchFamily="18" charset="0"/>
                        </a:rPr>
                        <a:t>Pre</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sz="1300" i="1" dirty="0" err="1">
                          <a:solidFill>
                            <a:schemeClr val="tx1"/>
                          </a:solidFill>
                          <a:latin typeface="Times New Roman" panose="02020603050405020304" pitchFamily="18" charset="0"/>
                          <a:cs typeface="Times New Roman" panose="02020603050405020304" pitchFamily="18" charset="0"/>
                        </a:rPr>
                        <a:t>P</a:t>
                      </a:r>
                      <a:r>
                        <a:rPr lang="en-US" sz="1300" i="1" baseline="-25000" dirty="0" err="1">
                          <a:solidFill>
                            <a:schemeClr val="tx1"/>
                          </a:solidFill>
                          <a:latin typeface="Times New Roman" panose="02020603050405020304" pitchFamily="18" charset="0"/>
                          <a:cs typeface="Times New Roman" panose="02020603050405020304" pitchFamily="18" charset="0"/>
                        </a:rPr>
                        <a:t>n</a:t>
                      </a:r>
                      <a:r>
                        <a:rPr lang="en-US" sz="1300" i="0" baseline="0" dirty="0">
                          <a:solidFill>
                            <a:schemeClr val="tx1"/>
                          </a:solidFill>
                          <a:latin typeface="Times New Roman" panose="02020603050405020304" pitchFamily="18" charset="0"/>
                          <a:cs typeface="Times New Roman" panose="02020603050405020304" pitchFamily="18" charset="0"/>
                        </a:rPr>
                        <a:t> (%)</a:t>
                      </a:r>
                      <a:endParaRPr lang="en-US" sz="1300" i="1" baseline="-250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sz="1300" i="1" dirty="0">
                          <a:solidFill>
                            <a:schemeClr val="tx1"/>
                          </a:solidFill>
                          <a:latin typeface="Times New Roman" panose="02020603050405020304" pitchFamily="18" charset="0"/>
                          <a:cs typeface="Times New Roman" panose="02020603050405020304" pitchFamily="18" charset="0"/>
                        </a:rPr>
                        <a:t>Q</a:t>
                      </a:r>
                      <a:r>
                        <a:rPr lang="en-US" altLang="zh-CN" sz="1300" i="1" baseline="-25000" dirty="0">
                          <a:solidFill>
                            <a:schemeClr val="tx1"/>
                          </a:solidFill>
                          <a:latin typeface="Times New Roman" panose="02020603050405020304" pitchFamily="18" charset="0"/>
                          <a:cs typeface="Times New Roman" panose="02020603050405020304" pitchFamily="18" charset="0"/>
                        </a:rPr>
                        <a:t>βn</a:t>
                      </a:r>
                      <a:r>
                        <a:rPr lang="en-US" altLang="zh-CN" sz="1300" i="0" baseline="0" dirty="0">
                          <a:solidFill>
                            <a:schemeClr val="tx1"/>
                          </a:solidFill>
                          <a:latin typeface="Times New Roman" panose="02020603050405020304" pitchFamily="18" charset="0"/>
                          <a:cs typeface="Times New Roman" panose="02020603050405020304" pitchFamily="18" charset="0"/>
                        </a:rPr>
                        <a:t> (</a:t>
                      </a:r>
                      <a:r>
                        <a:rPr lang="en-US" altLang="zh-CN" sz="1300" i="0" baseline="0" dirty="0" err="1">
                          <a:solidFill>
                            <a:schemeClr val="tx1"/>
                          </a:solidFill>
                          <a:latin typeface="Times New Roman" panose="02020603050405020304" pitchFamily="18" charset="0"/>
                          <a:cs typeface="Times New Roman" panose="02020603050405020304" pitchFamily="18" charset="0"/>
                        </a:rPr>
                        <a:t>keV</a:t>
                      </a:r>
                      <a:r>
                        <a:rPr lang="en-US" altLang="zh-CN" sz="1300" i="0" baseline="0" dirty="0">
                          <a:solidFill>
                            <a:schemeClr val="tx1"/>
                          </a:solidFill>
                          <a:latin typeface="Times New Roman" panose="02020603050405020304" pitchFamily="18" charset="0"/>
                          <a:cs typeface="Times New Roman" panose="02020603050405020304" pitchFamily="18" charset="0"/>
                        </a:rPr>
                        <a:t>)</a:t>
                      </a:r>
                      <a:endParaRPr lang="en-US" sz="1300" i="0" baseline="-25000" dirty="0">
                        <a:solidFill>
                          <a:schemeClr val="tx1"/>
                        </a:solidFill>
                        <a:latin typeface="Times New Roman" panose="02020603050405020304" pitchFamily="18" charset="0"/>
                        <a:cs typeface="Times New Roman" panose="02020603050405020304" pitchFamily="18" charset="0"/>
                      </a:endParaRPr>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altLang="zh-CN" sz="1300" i="1" dirty="0" err="1">
                          <a:latin typeface="Times New Roman" panose="02020603050405020304" pitchFamily="18" charset="0"/>
                          <a:cs typeface="Times New Roman" panose="02020603050405020304" pitchFamily="18" charset="0"/>
                        </a:rPr>
                        <a:t>E</a:t>
                      </a:r>
                      <a:r>
                        <a:rPr lang="en-US" altLang="zh-CN" sz="1300" i="1" baseline="-25000" dirty="0" err="1">
                          <a:latin typeface="Times New Roman" panose="02020603050405020304" pitchFamily="18" charset="0"/>
                          <a:cs typeface="Times New Roman" panose="02020603050405020304" pitchFamily="18" charset="0"/>
                        </a:rPr>
                        <a:t>γ</a:t>
                      </a:r>
                      <a:r>
                        <a:rPr lang="en-US" altLang="zh-CN" sz="1300" dirty="0">
                          <a:latin typeface="Times New Roman" panose="02020603050405020304" pitchFamily="18" charset="0"/>
                          <a:cs typeface="Times New Roman" panose="02020603050405020304" pitchFamily="18" charset="0"/>
                        </a:rPr>
                        <a:t> (keV)</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sz="1300" dirty="0">
                          <a:latin typeface="Times New Roman" panose="02020603050405020304" pitchFamily="18" charset="0"/>
                          <a:cs typeface="Times New Roman" panose="02020603050405020304" pitchFamily="18" charset="0"/>
                        </a:rPr>
                        <a:t>I</a:t>
                      </a:r>
                      <a:r>
                        <a:rPr lang="en-US" sz="1300" dirty="0">
                          <a:latin typeface="Times New Roman" panose="02020603050405020304" pitchFamily="18" charset="0"/>
                          <a:cs typeface="Times New Roman" panose="02020603050405020304" pitchFamily="18" charset="0"/>
                        </a:rPr>
                        <a:t>nitial state</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Final state</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sz="1300" i="1" dirty="0" err="1">
                          <a:latin typeface="Times New Roman" panose="02020603050405020304" pitchFamily="18" charset="0"/>
                          <a:cs typeface="Times New Roman" panose="02020603050405020304" pitchFamily="18" charset="0"/>
                        </a:rPr>
                        <a:t>I</a:t>
                      </a:r>
                      <a:r>
                        <a:rPr lang="en-US" altLang="zh-CN" sz="1300" i="1" baseline="-25000" dirty="0" err="1">
                          <a:latin typeface="Times New Roman" panose="02020603050405020304" pitchFamily="18" charset="0"/>
                          <a:cs typeface="Times New Roman" panose="02020603050405020304" pitchFamily="18" charset="0"/>
                        </a:rPr>
                        <a:t>γ</a:t>
                      </a:r>
                      <a:r>
                        <a:rPr lang="en-US" altLang="zh-CN" sz="1300" baseline="-25000" dirty="0">
                          <a:latin typeface="Times New Roman" panose="02020603050405020304" pitchFamily="18" charset="0"/>
                          <a:cs typeface="Times New Roman" panose="02020603050405020304" pitchFamily="18" charset="0"/>
                        </a:rPr>
                        <a:t> </a:t>
                      </a:r>
                      <a:r>
                        <a:rPr lang="en-US" altLang="zh-CN" sz="1300" baseline="-25000" dirty="0" err="1">
                          <a:latin typeface="Times New Roman" panose="02020603050405020304" pitchFamily="18" charset="0"/>
                          <a:cs typeface="Times New Roman" panose="02020603050405020304" pitchFamily="18" charset="0"/>
                        </a:rPr>
                        <a:t>rel</a:t>
                      </a:r>
                      <a:r>
                        <a:rPr lang="en-US" altLang="zh-CN" sz="1300" baseline="-25000" dirty="0">
                          <a:latin typeface="Times New Roman" panose="02020603050405020304" pitchFamily="18" charset="0"/>
                          <a:cs typeface="Times New Roman" panose="02020603050405020304" pitchFamily="18" charset="0"/>
                        </a:rPr>
                        <a:t> </a:t>
                      </a:r>
                      <a:r>
                        <a:rPr lang="en-US" altLang="zh-CN" sz="1300" dirty="0">
                          <a:latin typeface="Times New Roman" panose="02020603050405020304" pitchFamily="18" charset="0"/>
                          <a:cs typeface="Times New Roman" panose="02020603050405020304" pitchFamily="18" charset="0"/>
                        </a:rPr>
                        <a:t>(</a:t>
                      </a:r>
                      <a:r>
                        <a:rPr lang="en-US" altLang="zh-CN" sz="1300" dirty="0">
                          <a:solidFill>
                            <a:schemeClr val="tx1"/>
                          </a:solidFill>
                          <a:latin typeface="Times New Roman" panose="02020603050405020304" pitchFamily="18" charset="0"/>
                          <a:cs typeface="Times New Roman" panose="02020603050405020304" pitchFamily="18" charset="0"/>
                        </a:rPr>
                        <a:t>%)</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sz="1300" i="1" dirty="0" err="1">
                          <a:latin typeface="Times New Roman" panose="02020603050405020304" pitchFamily="18" charset="0"/>
                          <a:cs typeface="Times New Roman" panose="02020603050405020304" pitchFamily="18" charset="0"/>
                        </a:rPr>
                        <a:t>I</a:t>
                      </a:r>
                      <a:r>
                        <a:rPr lang="en-US" altLang="zh-CN" sz="1300" i="1" baseline="-25000" dirty="0" err="1">
                          <a:latin typeface="Times New Roman" panose="02020603050405020304" pitchFamily="18" charset="0"/>
                          <a:cs typeface="Times New Roman" panose="02020603050405020304" pitchFamily="18" charset="0"/>
                        </a:rPr>
                        <a:t>γ</a:t>
                      </a:r>
                      <a:r>
                        <a:rPr lang="en-US" altLang="zh-CN" sz="1300" baseline="-25000" dirty="0">
                          <a:latin typeface="Times New Roman" panose="02020603050405020304" pitchFamily="18" charset="0"/>
                          <a:cs typeface="Times New Roman" panose="02020603050405020304" pitchFamily="18" charset="0"/>
                        </a:rPr>
                        <a:t> abs </a:t>
                      </a:r>
                      <a:r>
                        <a:rPr lang="en-US" altLang="zh-CN" sz="1300" dirty="0">
                          <a:latin typeface="Times New Roman" panose="02020603050405020304" pitchFamily="18" charset="0"/>
                          <a:cs typeface="Times New Roman" panose="02020603050405020304" pitchFamily="18" charset="0"/>
                        </a:rPr>
                        <a:t>(</a:t>
                      </a:r>
                      <a:r>
                        <a:rPr lang="en-US" altLang="zh-CN" sz="1300" dirty="0">
                          <a:solidFill>
                            <a:schemeClr val="tx1"/>
                          </a:solidFill>
                          <a:latin typeface="Times New Roman" panose="02020603050405020304" pitchFamily="18" charset="0"/>
                          <a:cs typeface="Times New Roman" panose="02020603050405020304" pitchFamily="18" charset="0"/>
                        </a:rPr>
                        <a:t>%)</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Reference</a:t>
                      </a: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Mg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21(7)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8749(30)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283.85(25)</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a:t>
                      </a:r>
                      <a:r>
                        <a:rPr lang="en-US" sz="1300" baseline="0" dirty="0">
                          <a:solidFill>
                            <a:schemeClr val="tx1"/>
                          </a:solidFill>
                          <a:latin typeface="Times New Roman" panose="02020603050405020304" pitchFamily="18" charset="0"/>
                          <a:cs typeface="Times New Roman" panose="02020603050405020304" pitchFamily="18" charset="0"/>
                        </a:rPr>
                        <a:t> </a:t>
                      </a:r>
                      <a:r>
                        <a:rPr lang="en-US" sz="1300" dirty="0">
                          <a:latin typeface="Times New Roman" panose="02020603050405020304" pitchFamily="18" charset="0"/>
                          <a:cs typeface="Times New Roman" panose="02020603050405020304" pitchFamily="18" charset="0"/>
                        </a:rPr>
                        <a:t>1462.74 1+</a:t>
                      </a:r>
                      <a:endParaRPr lang="en-US" altLang="zh-CN" sz="1300" baseline="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1178.96 </a:t>
                      </a:r>
                      <a:endParaRPr lang="en-US" sz="1300" i="0" baseline="30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baseline="0" dirty="0">
                          <a:solidFill>
                            <a:schemeClr val="tx1"/>
                          </a:solidFill>
                          <a:latin typeface="Times New Roman" panose="02020603050405020304" pitchFamily="18" charset="0"/>
                          <a:cs typeface="Times New Roman" panose="02020603050405020304" pitchFamily="18" charset="0"/>
                        </a:rPr>
                        <a:t>0.40(7)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baseline="0" dirty="0">
                          <a:solidFill>
                            <a:schemeClr val="tx1"/>
                          </a:solidFill>
                          <a:latin typeface="Times New Roman" panose="02020603050405020304" pitchFamily="18" charset="0"/>
                          <a:cs typeface="Times New Roman" panose="02020603050405020304" pitchFamily="18" charset="0"/>
                        </a:rPr>
                        <a:t>Licǎ_PRC2017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1"/>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Mg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21(7)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8749(30)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285.85(26)</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1178.96</a:t>
                      </a:r>
                      <a:endParaRPr lang="en-US" sz="1300" i="0" baseline="30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893.15</a:t>
                      </a:r>
                      <a:endParaRPr lang="en-US" sz="1300" i="0" baseline="30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endParaRPr lang="en-US" sz="1300" i="0" baseline="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i="0" baseline="0" dirty="0">
                          <a:solidFill>
                            <a:schemeClr val="tx1"/>
                          </a:solidFill>
                          <a:latin typeface="Times New Roman" panose="02020603050405020304" pitchFamily="18" charset="0"/>
                          <a:cs typeface="Times New Roman" panose="02020603050405020304" pitchFamily="18" charset="0"/>
                        </a:rPr>
                        <a:t>0.36(6)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baseline="0">
                          <a:solidFill>
                            <a:schemeClr val="tx1"/>
                          </a:solidFill>
                          <a:latin typeface="Times New Roman" panose="02020603050405020304" pitchFamily="18" charset="0"/>
                          <a:cs typeface="Times New Roman" panose="02020603050405020304" pitchFamily="18" charset="0"/>
                        </a:rPr>
                        <a:t>Licǎ_PRC2017</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2"/>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Mg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21(7)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8749(30)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405.47(22)</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893.15</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487.70 (2−)</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0.044(20)</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baseline="0">
                          <a:solidFill>
                            <a:schemeClr val="tx1"/>
                          </a:solidFill>
                          <a:latin typeface="Times New Roman" panose="02020603050405020304" pitchFamily="18" charset="0"/>
                          <a:cs typeface="Times New Roman" panose="02020603050405020304" pitchFamily="18" charset="0"/>
                        </a:rPr>
                        <a:t>Licǎ_PRC2017</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3"/>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Mg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21(7)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8749(30)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414.16(10)</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1462.74 1+</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1048.62</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4.29(59)</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baseline="0">
                          <a:solidFill>
                            <a:schemeClr val="tx1"/>
                          </a:solidFill>
                          <a:latin typeface="Times New Roman" panose="02020603050405020304" pitchFamily="18" charset="0"/>
                          <a:cs typeface="Times New Roman" panose="02020603050405020304" pitchFamily="18" charset="0"/>
                        </a:rPr>
                        <a:t>Licǎ_PRC2017</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4"/>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Mg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21(7)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8749(30)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421.30(14)</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893.15</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471.77</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0.16(2)</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baseline="0">
                          <a:solidFill>
                            <a:schemeClr val="tx1"/>
                          </a:solidFill>
                          <a:latin typeface="Times New Roman" panose="02020603050405020304" pitchFamily="18" charset="0"/>
                          <a:cs typeface="Times New Roman" panose="02020603050405020304" pitchFamily="18" charset="0"/>
                        </a:rPr>
                        <a:t>Licǎ_PRC2017</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5"/>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Mg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21(7)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8749(30)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425.21(10)</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471.77</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46.47 1+</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4.17(57)</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baseline="0">
                          <a:solidFill>
                            <a:schemeClr val="tx1"/>
                          </a:solidFill>
                          <a:latin typeface="Times New Roman" panose="02020603050405020304" pitchFamily="18" charset="0"/>
                          <a:cs typeface="Times New Roman" panose="02020603050405020304" pitchFamily="18" charset="0"/>
                        </a:rPr>
                        <a:t>Licǎ_PRC2017</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6"/>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Mg</a:t>
                      </a:r>
                    </a:p>
                  </a:txBody>
                  <a:tcPr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21(7)</a:t>
                      </a:r>
                    </a:p>
                  </a:txBody>
                  <a:tcPr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8749(30)</a:t>
                      </a:r>
                    </a:p>
                  </a:txBody>
                  <a:tcPr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482.19(20)</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969.90</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487.70 (2−)</a:t>
                      </a:r>
                      <a:endParaRPr lang="en-US" sz="1300" baseline="3000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endParaRPr lang="en-US" sz="1300" i="1" baseline="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latin typeface="Times New Roman" panose="02020603050405020304" pitchFamily="18" charset="0"/>
                          <a:cs typeface="Times New Roman" panose="02020603050405020304" pitchFamily="18" charset="0"/>
                        </a:rPr>
                        <a:t>0.07(1)</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sz="1300" baseline="0">
                          <a:solidFill>
                            <a:schemeClr val="tx1"/>
                          </a:solidFill>
                          <a:latin typeface="Times New Roman" panose="02020603050405020304" pitchFamily="18" charset="0"/>
                          <a:cs typeface="Times New Roman" panose="02020603050405020304" pitchFamily="18" charset="0"/>
                        </a:rPr>
                        <a:t>Licǎ_PRC2017</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accent2">
                        <a:lumMod val="20000"/>
                        <a:lumOff val="80000"/>
                      </a:schemeClr>
                    </a:solidFill>
                  </a:tcPr>
                </a:tc>
                <a:extLst>
                  <a:ext uri="{0D108BD9-81ED-4DB2-BD59-A6C34878D82A}">
                    <a16:rowId xmlns:a16="http://schemas.microsoft.com/office/drawing/2014/main" val="10007"/>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Mg</a:t>
                      </a:r>
                    </a:p>
                  </a:txBody>
                  <a:tcPr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21(7)</a:t>
                      </a:r>
                    </a:p>
                  </a:txBody>
                  <a:tcPr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8749(30)</a:t>
                      </a:r>
                    </a:p>
                  </a:txBody>
                  <a:tcPr anchor="ctr">
                    <a:solidFill>
                      <a:schemeClr val="accent2">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487.67(14)</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487.70 (2−)</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0.0 (4−)</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algn="ct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0.045(10)</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a:r>
                        <a:rPr lang="en-US" sz="1300" baseline="0">
                          <a:solidFill>
                            <a:schemeClr val="tx1"/>
                          </a:solidFill>
                          <a:latin typeface="Times New Roman" panose="02020603050405020304" pitchFamily="18" charset="0"/>
                          <a:cs typeface="Times New Roman" panose="02020603050405020304" pitchFamily="18" charset="0"/>
                        </a:rPr>
                        <a:t>Licǎ_PRC2017</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extLst>
                  <a:ext uri="{0D108BD9-81ED-4DB2-BD59-A6C34878D82A}">
                    <a16:rowId xmlns:a16="http://schemas.microsoft.com/office/drawing/2014/main" val="10008"/>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Mg</a:t>
                      </a:r>
                    </a:p>
                  </a:txBody>
                  <a:tcPr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21(7)</a:t>
                      </a:r>
                    </a:p>
                  </a:txBody>
                  <a:tcPr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8749(30)</a:t>
                      </a:r>
                    </a:p>
                  </a:txBody>
                  <a:tcPr anchor="ctr">
                    <a:solidFill>
                      <a:schemeClr val="accent2">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492.88(10)</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1462.74 1+</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969.90</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0.77(11)</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sz="1300" baseline="0">
                          <a:solidFill>
                            <a:schemeClr val="tx1"/>
                          </a:solidFill>
                          <a:latin typeface="Times New Roman" panose="02020603050405020304" pitchFamily="18" charset="0"/>
                          <a:cs typeface="Times New Roman" panose="02020603050405020304" pitchFamily="18" charset="0"/>
                        </a:rPr>
                        <a:t>Licǎ_PRC2017</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extLst>
                  <a:ext uri="{0D108BD9-81ED-4DB2-BD59-A6C34878D82A}">
                    <a16:rowId xmlns:a16="http://schemas.microsoft.com/office/drawing/2014/main" val="10009"/>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Mg</a:t>
                      </a:r>
                    </a:p>
                  </a:txBody>
                  <a:tcPr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21(7)</a:t>
                      </a:r>
                    </a:p>
                  </a:txBody>
                  <a:tcPr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8749(30)</a:t>
                      </a:r>
                    </a:p>
                  </a:txBody>
                  <a:tcPr anchor="ctr">
                    <a:solidFill>
                      <a:schemeClr val="accent2">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498.14(14)</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969.90</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471.77</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0.19(3)</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sz="1300" baseline="0">
                          <a:solidFill>
                            <a:schemeClr val="tx1"/>
                          </a:solidFill>
                          <a:latin typeface="Times New Roman" panose="02020603050405020304" pitchFamily="18" charset="0"/>
                          <a:cs typeface="Times New Roman" panose="02020603050405020304" pitchFamily="18" charset="0"/>
                        </a:rPr>
                        <a:t>Licǎ_PRC2017</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extLst>
                  <a:ext uri="{0D108BD9-81ED-4DB2-BD59-A6C34878D82A}">
                    <a16:rowId xmlns:a16="http://schemas.microsoft.com/office/drawing/2014/main" val="10010"/>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Mg</a:t>
                      </a:r>
                    </a:p>
                  </a:txBody>
                  <a:tcPr anchor="c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21(7)</a:t>
                      </a:r>
                    </a:p>
                  </a:txBody>
                  <a:tcPr anchor="c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8749(30)</a:t>
                      </a:r>
                    </a:p>
                  </a:txBody>
                  <a:tcPr anchor="ctr">
                    <a:solidFill>
                      <a:schemeClr val="accent6">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558.98 16</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969.90</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410.95</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0.45(11) </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1300" baseline="0">
                          <a:solidFill>
                            <a:schemeClr val="tx1"/>
                          </a:solidFill>
                          <a:latin typeface="Times New Roman" panose="02020603050405020304" pitchFamily="18" charset="0"/>
                          <a:cs typeface="Times New Roman" panose="02020603050405020304" pitchFamily="18" charset="0"/>
                        </a:rPr>
                        <a:t>Licǎ_PRC2017</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11"/>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Mg</a:t>
                      </a:r>
                    </a:p>
                  </a:txBody>
                  <a:tcPr anchor="c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21(7)</a:t>
                      </a:r>
                    </a:p>
                  </a:txBody>
                  <a:tcPr anchor="c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8749(30)</a:t>
                      </a:r>
                    </a:p>
                  </a:txBody>
                  <a:tcPr anchor="ctr">
                    <a:solidFill>
                      <a:schemeClr val="accent6">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560.96 11</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1048.62</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487.70 (2−)</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0.17(4)</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1300" baseline="0">
                          <a:solidFill>
                            <a:schemeClr val="tx1"/>
                          </a:solidFill>
                          <a:latin typeface="Times New Roman" panose="02020603050405020304" pitchFamily="18" charset="0"/>
                          <a:cs typeface="Times New Roman" panose="02020603050405020304" pitchFamily="18" charset="0"/>
                        </a:rPr>
                        <a:t>Licǎ_PRC2017</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12"/>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Mg</a:t>
                      </a:r>
                    </a:p>
                  </a:txBody>
                  <a:tcPr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21(7)</a:t>
                      </a:r>
                    </a:p>
                  </a:txBody>
                  <a:tcPr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8749(30)</a:t>
                      </a:r>
                    </a:p>
                  </a:txBody>
                  <a:tcPr anchor="ctr">
                    <a:solidFill>
                      <a:schemeClr val="bg1">
                        <a:lumMod val="85000"/>
                      </a:schemeClr>
                    </a:solidFill>
                  </a:tcPr>
                </a:tc>
                <a:tc>
                  <a:txBody>
                    <a:bodyPr/>
                    <a:lstStyle/>
                    <a:p>
                      <a:pPr algn="ctr"/>
                      <a:r>
                        <a:rPr lang="en-US" sz="1300" dirty="0">
                          <a:latin typeface="Times New Roman" panose="02020603050405020304" pitchFamily="18" charset="0"/>
                          <a:cs typeface="Times New Roman" panose="02020603050405020304" pitchFamily="18" charset="0"/>
                        </a:rPr>
                        <a:t>970.38(41)</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969.90</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0.0 (4−)</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solidFill>
                      <a:schemeClr val="bg1">
                        <a:lumMod val="85000"/>
                      </a:schemeClr>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300" dirty="0">
                          <a:latin typeface="Times New Roman" panose="02020603050405020304" pitchFamily="18" charset="0"/>
                          <a:cs typeface="Times New Roman" panose="02020603050405020304" pitchFamily="18" charset="0"/>
                        </a:rPr>
                        <a:t>0.023(10)</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300" baseline="0">
                          <a:solidFill>
                            <a:schemeClr val="tx1"/>
                          </a:solidFill>
                          <a:latin typeface="Times New Roman" panose="02020603050405020304" pitchFamily="18" charset="0"/>
                          <a:cs typeface="Times New Roman" panose="02020603050405020304" pitchFamily="18" charset="0"/>
                        </a:rPr>
                        <a:t>Licǎ_PRC2017</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solidFill>
                      <a:schemeClr val="bg1">
                        <a:lumMod val="85000"/>
                      </a:schemeClr>
                    </a:solidFill>
                  </a:tcPr>
                </a:tc>
                <a:extLst>
                  <a:ext uri="{0D108BD9-81ED-4DB2-BD59-A6C34878D82A}">
                    <a16:rowId xmlns:a16="http://schemas.microsoft.com/office/drawing/2014/main" val="10013"/>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Mg</a:t>
                      </a:r>
                    </a:p>
                  </a:txBody>
                  <a:tcPr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21(7)</a:t>
                      </a:r>
                    </a:p>
                  </a:txBody>
                  <a:tcPr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8749(30)</a:t>
                      </a:r>
                    </a:p>
                  </a:txBody>
                  <a:tcPr anchor="ctr">
                    <a:solidFill>
                      <a:schemeClr val="bg1">
                        <a:lumMod val="85000"/>
                      </a:schemeClr>
                    </a:solidFill>
                  </a:tcPr>
                </a:tc>
                <a:tc>
                  <a:txBody>
                    <a:bodyPr/>
                    <a:lstStyle/>
                    <a:p>
                      <a:pPr algn="ctr"/>
                      <a:r>
                        <a:rPr lang="en-US" sz="1300" dirty="0">
                          <a:latin typeface="Times New Roman" panose="02020603050405020304" pitchFamily="18" charset="0"/>
                          <a:cs typeface="Times New Roman" panose="02020603050405020304" pitchFamily="18" charset="0"/>
                        </a:rPr>
                        <a:t>974.96(10)</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1462.74 1+</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34</a:t>
                      </a:r>
                      <a:r>
                        <a:rPr lang="en-US" sz="1300" dirty="0">
                          <a:solidFill>
                            <a:schemeClr val="tx1"/>
                          </a:solidFill>
                          <a:latin typeface="Times New Roman" panose="02020603050405020304" pitchFamily="18" charset="0"/>
                          <a:cs typeface="Times New Roman" panose="02020603050405020304" pitchFamily="18" charset="0"/>
                        </a:rPr>
                        <a:t>Al </a:t>
                      </a:r>
                      <a:r>
                        <a:rPr lang="en-US" sz="1300" dirty="0">
                          <a:latin typeface="Times New Roman" panose="02020603050405020304" pitchFamily="18" charset="0"/>
                          <a:cs typeface="Times New Roman" panose="02020603050405020304" pitchFamily="18" charset="0"/>
                        </a:rPr>
                        <a:t>487.70 (2−)</a:t>
                      </a:r>
                      <a:endParaRPr lang="en-US" sz="1300" baseline="0" dirty="0">
                        <a:solidFill>
                          <a:schemeClr val="tx1"/>
                        </a:solidFill>
                        <a:latin typeface="Times New Roman" panose="02020603050405020304" pitchFamily="18" charset="0"/>
                        <a:cs typeface="Times New Roman" panose="02020603050405020304" pitchFamily="18" charset="0"/>
                      </a:endParaRPr>
                    </a:p>
                  </a:txBody>
                  <a:tcPr anchor="ctr">
                    <a:solidFill>
                      <a:schemeClr val="bg1">
                        <a:lumMod val="85000"/>
                      </a:schemeClr>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a:r>
                        <a:rPr lang="en-US" sz="1300" dirty="0">
                          <a:latin typeface="Times New Roman" panose="02020603050405020304" pitchFamily="18" charset="0"/>
                          <a:cs typeface="Times New Roman" panose="02020603050405020304" pitchFamily="18" charset="0"/>
                        </a:rPr>
                        <a:t>8.6(12)</a:t>
                      </a:r>
                      <a:endParaRPr lang="en-US" sz="130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a:r>
                        <a:rPr lang="en-US" sz="1300" baseline="0" dirty="0">
                          <a:solidFill>
                            <a:schemeClr val="tx1"/>
                          </a:solidFill>
                          <a:latin typeface="Times New Roman" panose="02020603050405020304" pitchFamily="18" charset="0"/>
                          <a:cs typeface="Times New Roman" panose="02020603050405020304" pitchFamily="18" charset="0"/>
                        </a:rPr>
                        <a:t>Licǎ_PRC2017</a:t>
                      </a:r>
                    </a:p>
                  </a:txBody>
                  <a:tcPr anchor="ctr">
                    <a:solidFill>
                      <a:schemeClr val="bg1">
                        <a:lumMod val="85000"/>
                      </a:schemeClr>
                    </a:solidFill>
                  </a:tcPr>
                </a:tc>
                <a:extLst>
                  <a:ext uri="{0D108BD9-81ED-4DB2-BD59-A6C34878D82A}">
                    <a16:rowId xmlns:a16="http://schemas.microsoft.com/office/drawing/2014/main" val="10014"/>
                  </a:ext>
                </a:extLst>
              </a:tr>
            </a:tbl>
          </a:graphicData>
        </a:graphic>
      </p:graphicFrame>
      <p:sp>
        <p:nvSpPr>
          <p:cNvPr id="4" name="Rectangle 4"/>
          <p:cNvSpPr>
            <a:spLocks noChangeArrowheads="1"/>
          </p:cNvSpPr>
          <p:nvPr/>
        </p:nvSpPr>
        <p:spPr bwMode="auto">
          <a:xfrm>
            <a:off x="2544400" y="116632"/>
            <a:ext cx="3919961" cy="371513"/>
          </a:xfrm>
          <a:prstGeom prst="rect">
            <a:avLst/>
          </a:prstGeom>
          <a:gradFill rotWithShape="1">
            <a:gsLst>
              <a:gs pos="0">
                <a:srgbClr val="CCCCFF"/>
              </a:gs>
              <a:gs pos="50000">
                <a:srgbClr val="FFFFFF"/>
              </a:gs>
              <a:gs pos="100000">
                <a:srgbClr val="CCCCFF"/>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algn="l" eaLnBrk="0" hangingPunct="0">
              <a:defRPr>
                <a:solidFill>
                  <a:schemeClr val="tx1"/>
                </a:solidFill>
                <a:latin typeface="Times New Roman" panose="02020603050405020304" pitchFamily="18" charset="0"/>
                <a:ea typeface="宋体" panose="02010600030101010101" pitchFamily="2" charset="-122"/>
              </a:defRPr>
            </a:lvl1pPr>
            <a:lvl2pPr marL="742950" indent="-285750" algn="l" eaLnBrk="0" hangingPunct="0">
              <a:defRPr>
                <a:solidFill>
                  <a:schemeClr val="tx1"/>
                </a:solidFill>
                <a:latin typeface="Times New Roman" panose="02020603050405020304" pitchFamily="18" charset="0"/>
                <a:ea typeface="宋体" panose="02010600030101010101" pitchFamily="2" charset="-122"/>
              </a:defRPr>
            </a:lvl2pPr>
            <a:lvl3pPr marL="1143000" indent="-228600" algn="l" eaLnBrk="0" hangingPunct="0">
              <a:defRPr>
                <a:solidFill>
                  <a:schemeClr val="tx1"/>
                </a:solidFill>
                <a:latin typeface="Times New Roman" panose="02020603050405020304" pitchFamily="18" charset="0"/>
                <a:ea typeface="宋体" panose="02010600030101010101" pitchFamily="2" charset="-122"/>
              </a:defRPr>
            </a:lvl3pPr>
            <a:lvl4pPr marL="1600200" indent="-228600" algn="l" eaLnBrk="0" hangingPunct="0">
              <a:defRPr>
                <a:solidFill>
                  <a:schemeClr val="tx1"/>
                </a:solidFill>
                <a:latin typeface="Times New Roman" panose="02020603050405020304" pitchFamily="18" charset="0"/>
                <a:ea typeface="宋体" panose="02010600030101010101" pitchFamily="2" charset="-122"/>
              </a:defRPr>
            </a:lvl4pPr>
            <a:lvl5pPr marL="2057400" indent="-228600" algn="l"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ctr"/>
            <a:r>
              <a:rPr lang="en-US" dirty="0"/>
              <a:t>Possible doublets for neutron-rich nuclei</a:t>
            </a:r>
            <a:endParaRPr lang="zh-CN" altLang="en-US" dirty="0">
              <a:cs typeface="Times New Roman" panose="02020603050405020304" pitchFamily="18" charset="0"/>
            </a:endParaRPr>
          </a:p>
        </p:txBody>
      </p:sp>
      <p:sp>
        <p:nvSpPr>
          <p:cNvPr id="2" name="文本框 1"/>
          <p:cNvSpPr txBox="1"/>
          <p:nvPr/>
        </p:nvSpPr>
        <p:spPr>
          <a:xfrm>
            <a:off x="101600" y="6362700"/>
            <a:ext cx="2369559" cy="338554"/>
          </a:xfrm>
          <a:prstGeom prst="rect">
            <a:avLst/>
          </a:prstGeom>
          <a:noFill/>
        </p:spPr>
        <p:txBody>
          <a:bodyPr wrap="none" rtlCol="0">
            <a:spAutoFit/>
          </a:bodyPr>
          <a:lstStyle/>
          <a:p>
            <a:r>
              <a:rPr lang="en-US" sz="1600" baseline="30000" dirty="0">
                <a:latin typeface="Times New Roman" panose="02020603050405020304" pitchFamily="18" charset="0"/>
                <a:cs typeface="Times New Roman" panose="02020603050405020304" pitchFamily="18" charset="0"/>
              </a:rPr>
              <a:t>34</a:t>
            </a:r>
            <a:r>
              <a:rPr lang="en-US" sz="1600" dirty="0">
                <a:latin typeface="Times New Roman" panose="02020603050405020304" pitchFamily="18" charset="0"/>
                <a:cs typeface="Times New Roman" panose="02020603050405020304" pitchFamily="18" charset="0"/>
              </a:rPr>
              <a:t>Mg </a:t>
            </a:r>
            <a:r>
              <a:rPr lang="en-US" altLang="zh-CN" sz="1600" i="1" dirty="0">
                <a:latin typeface="Times New Roman" panose="02020603050405020304" pitchFamily="18" charset="0"/>
                <a:cs typeface="Times New Roman" panose="02020603050405020304" pitchFamily="18" charset="0"/>
              </a:rPr>
              <a:t>β</a:t>
            </a:r>
            <a:r>
              <a:rPr lang="en-US" altLang="zh-CN" sz="1600" i="1" dirty="0" err="1">
                <a:latin typeface="Times New Roman" panose="02020603050405020304" pitchFamily="18" charset="0"/>
                <a:cs typeface="Times New Roman" panose="02020603050405020304" pitchFamily="18" charset="0"/>
              </a:rPr>
              <a:t>nγ</a:t>
            </a:r>
            <a:r>
              <a:rPr lang="en-US" altLang="zh-CN" sz="1600" dirty="0">
                <a:latin typeface="Times New Roman" panose="02020603050405020304" pitchFamily="18" charset="0"/>
                <a:cs typeface="Times New Roman" panose="02020603050405020304" pitchFamily="18" charset="0"/>
              </a:rPr>
              <a:t>: 1618, 2098 keV</a:t>
            </a:r>
            <a:endParaRPr 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6416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2191593060"/>
              </p:ext>
            </p:extLst>
          </p:nvPr>
        </p:nvGraphicFramePr>
        <p:xfrm>
          <a:off x="0" y="585128"/>
          <a:ext cx="9116313" cy="5924122"/>
        </p:xfrm>
        <a:graphic>
          <a:graphicData uri="http://schemas.openxmlformats.org/drawingml/2006/table">
            <a:tbl>
              <a:tblPr firstRow="1" bandRow="1">
                <a:tableStyleId>{5940675A-B579-460E-94D1-54222C63F5DA}</a:tableStyleId>
              </a:tblPr>
              <a:tblGrid>
                <a:gridCol w="592455">
                  <a:extLst>
                    <a:ext uri="{9D8B030D-6E8A-4147-A177-3AD203B41FA5}">
                      <a16:colId xmlns:a16="http://schemas.microsoft.com/office/drawing/2014/main" val="20000"/>
                    </a:ext>
                  </a:extLst>
                </a:gridCol>
                <a:gridCol w="688975">
                  <a:extLst>
                    <a:ext uri="{9D8B030D-6E8A-4147-A177-3AD203B41FA5}">
                      <a16:colId xmlns:a16="http://schemas.microsoft.com/office/drawing/2014/main" val="25070187"/>
                    </a:ext>
                  </a:extLst>
                </a:gridCol>
                <a:gridCol w="948309">
                  <a:extLst>
                    <a:ext uri="{9D8B030D-6E8A-4147-A177-3AD203B41FA5}">
                      <a16:colId xmlns:a16="http://schemas.microsoft.com/office/drawing/2014/main" val="1224715630"/>
                    </a:ext>
                  </a:extLst>
                </a:gridCol>
                <a:gridCol w="1036955">
                  <a:extLst>
                    <a:ext uri="{9D8B030D-6E8A-4147-A177-3AD203B41FA5}">
                      <a16:colId xmlns:a16="http://schemas.microsoft.com/office/drawing/2014/main" val="20001"/>
                    </a:ext>
                  </a:extLst>
                </a:gridCol>
                <a:gridCol w="1336992">
                  <a:extLst>
                    <a:ext uri="{9D8B030D-6E8A-4147-A177-3AD203B41FA5}">
                      <a16:colId xmlns:a16="http://schemas.microsoft.com/office/drawing/2014/main" val="20002"/>
                    </a:ext>
                  </a:extLst>
                </a:gridCol>
                <a:gridCol w="1336992">
                  <a:extLst>
                    <a:ext uri="{9D8B030D-6E8A-4147-A177-3AD203B41FA5}">
                      <a16:colId xmlns:a16="http://schemas.microsoft.com/office/drawing/2014/main" val="20003"/>
                    </a:ext>
                  </a:extLst>
                </a:gridCol>
                <a:gridCol w="789305">
                  <a:extLst>
                    <a:ext uri="{9D8B030D-6E8A-4147-A177-3AD203B41FA5}">
                      <a16:colId xmlns:a16="http://schemas.microsoft.com/office/drawing/2014/main" val="20004"/>
                    </a:ext>
                  </a:extLst>
                </a:gridCol>
                <a:gridCol w="871855">
                  <a:extLst>
                    <a:ext uri="{9D8B030D-6E8A-4147-A177-3AD203B41FA5}">
                      <a16:colId xmlns:a16="http://schemas.microsoft.com/office/drawing/2014/main" val="20005"/>
                    </a:ext>
                  </a:extLst>
                </a:gridCol>
                <a:gridCol w="1514475">
                  <a:extLst>
                    <a:ext uri="{9D8B030D-6E8A-4147-A177-3AD203B41FA5}">
                      <a16:colId xmlns:a16="http://schemas.microsoft.com/office/drawing/2014/main" val="20006"/>
                    </a:ext>
                  </a:extLst>
                </a:gridCol>
              </a:tblGrid>
              <a:tr h="361522">
                <a:tc>
                  <a:txBody>
                    <a:bodyPr/>
                    <a:lstStyle/>
                    <a:p>
                      <a:pPr algn="ctr"/>
                      <a:r>
                        <a:rPr lang="en-US" altLang="zh-CN" sz="1400" dirty="0">
                          <a:latin typeface="Times New Roman" panose="02020603050405020304" pitchFamily="18" charset="0"/>
                          <a:cs typeface="Times New Roman" panose="02020603050405020304" pitchFamily="18" charset="0"/>
                        </a:rPr>
                        <a:t>Pre</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sz="1300" i="1" dirty="0">
                          <a:solidFill>
                            <a:schemeClr val="tx1"/>
                          </a:solidFill>
                          <a:latin typeface="Times New Roman" panose="02020603050405020304" pitchFamily="18" charset="0"/>
                          <a:cs typeface="Times New Roman" panose="02020603050405020304" pitchFamily="18" charset="0"/>
                        </a:rPr>
                        <a:t>P</a:t>
                      </a:r>
                      <a:r>
                        <a:rPr lang="en-US" sz="1300" i="1" baseline="-25000" dirty="0">
                          <a:solidFill>
                            <a:schemeClr val="tx1"/>
                          </a:solidFill>
                          <a:latin typeface="Times New Roman" panose="02020603050405020304" pitchFamily="18" charset="0"/>
                          <a:cs typeface="Times New Roman" panose="02020603050405020304" pitchFamily="18" charset="0"/>
                        </a:rPr>
                        <a:t>p</a:t>
                      </a:r>
                      <a:r>
                        <a:rPr lang="en-US" sz="1300" i="0" baseline="0" dirty="0">
                          <a:solidFill>
                            <a:schemeClr val="tx1"/>
                          </a:solidFill>
                          <a:latin typeface="Times New Roman" panose="02020603050405020304" pitchFamily="18" charset="0"/>
                          <a:cs typeface="Times New Roman" panose="02020603050405020304" pitchFamily="18" charset="0"/>
                        </a:rPr>
                        <a:t> (%)</a:t>
                      </a:r>
                      <a:endParaRPr lang="en-US" sz="1300" i="1" baseline="-25000" dirty="0">
                        <a:solidFill>
                          <a:schemeClr val="tx1"/>
                        </a:solidFill>
                        <a:latin typeface="Times New Roman" panose="02020603050405020304" pitchFamily="18" charset="0"/>
                        <a:cs typeface="Times New Roman" panose="02020603050405020304" pitchFamily="18" charset="0"/>
                      </a:endParaRPr>
                    </a:p>
                  </a:txBody>
                  <a:tcPr marL="0" marR="0" anchor="ctr">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i="1" dirty="0" err="1">
                          <a:solidFill>
                            <a:schemeClr val="tx1"/>
                          </a:solidFill>
                          <a:latin typeface="Times New Roman" panose="02020603050405020304" pitchFamily="18" charset="0"/>
                          <a:cs typeface="Times New Roman" panose="02020603050405020304" pitchFamily="18" charset="0"/>
                        </a:rPr>
                        <a:t>Q</a:t>
                      </a:r>
                      <a:r>
                        <a:rPr lang="en-US" altLang="zh-CN" sz="1300" i="0" baseline="-25000" dirty="0" err="1">
                          <a:solidFill>
                            <a:schemeClr val="tx1"/>
                          </a:solidFill>
                          <a:latin typeface="Times New Roman" panose="02020603050405020304" pitchFamily="18" charset="0"/>
                          <a:cs typeface="Times New Roman" panose="02020603050405020304" pitchFamily="18" charset="0"/>
                        </a:rPr>
                        <a:t>EC</a:t>
                      </a:r>
                      <a:r>
                        <a:rPr lang="en-US" altLang="zh-CN" sz="1300" i="1" baseline="-25000" dirty="0" err="1">
                          <a:solidFill>
                            <a:schemeClr val="tx1"/>
                          </a:solidFill>
                          <a:latin typeface="Times New Roman" panose="02020603050405020304" pitchFamily="18" charset="0"/>
                          <a:cs typeface="Times New Roman" panose="02020603050405020304" pitchFamily="18" charset="0"/>
                        </a:rPr>
                        <a:t>p</a:t>
                      </a:r>
                      <a:r>
                        <a:rPr lang="en-US" altLang="zh-CN" sz="1300" i="1" baseline="-25000" dirty="0">
                          <a:solidFill>
                            <a:schemeClr val="tx1"/>
                          </a:solidFill>
                          <a:latin typeface="Times New Roman" panose="02020603050405020304" pitchFamily="18" charset="0"/>
                          <a:cs typeface="Times New Roman" panose="02020603050405020304" pitchFamily="18" charset="0"/>
                        </a:rPr>
                        <a:t> </a:t>
                      </a:r>
                      <a:r>
                        <a:rPr lang="en-US" altLang="zh-CN" sz="1300" i="0" baseline="0" dirty="0">
                          <a:solidFill>
                            <a:schemeClr val="tx1"/>
                          </a:solidFill>
                          <a:latin typeface="Times New Roman" panose="02020603050405020304" pitchFamily="18" charset="0"/>
                          <a:cs typeface="Times New Roman" panose="02020603050405020304" pitchFamily="18" charset="0"/>
                        </a:rPr>
                        <a:t>(</a:t>
                      </a:r>
                      <a:r>
                        <a:rPr lang="en-US" altLang="zh-CN" sz="1300" i="0" baseline="0" dirty="0" err="1">
                          <a:solidFill>
                            <a:schemeClr val="tx1"/>
                          </a:solidFill>
                          <a:latin typeface="Times New Roman" panose="02020603050405020304" pitchFamily="18" charset="0"/>
                          <a:cs typeface="Times New Roman" panose="02020603050405020304" pitchFamily="18" charset="0"/>
                        </a:rPr>
                        <a:t>keV</a:t>
                      </a:r>
                      <a:r>
                        <a:rPr lang="en-US" altLang="zh-CN" sz="1300" i="0" baseline="0" dirty="0">
                          <a:solidFill>
                            <a:schemeClr val="tx1"/>
                          </a:solidFill>
                          <a:latin typeface="Times New Roman" panose="02020603050405020304" pitchFamily="18" charset="0"/>
                          <a:cs typeface="Times New Roman" panose="02020603050405020304" pitchFamily="18" charset="0"/>
                        </a:rPr>
                        <a:t>)</a:t>
                      </a:r>
                      <a:endParaRPr lang="en-US" altLang="zh-CN" sz="1300" i="0" baseline="-25000" dirty="0">
                        <a:solidFill>
                          <a:schemeClr val="tx1"/>
                        </a:solidFill>
                        <a:latin typeface="Times New Roman" panose="02020603050405020304" pitchFamily="18" charset="0"/>
                        <a:cs typeface="Times New Roman" panose="02020603050405020304" pitchFamily="18" charset="0"/>
                      </a:endParaRPr>
                    </a:p>
                  </a:txBody>
                  <a:tcPr marL="0" marR="0" anchor="ctr">
                    <a:lnB w="12700" cap="flat" cmpd="sng" algn="ctr">
                      <a:solidFill>
                        <a:schemeClr val="tx1"/>
                      </a:solidFill>
                      <a:prstDash val="solid"/>
                      <a:round/>
                      <a:headEnd type="none" w="med" len="med"/>
                      <a:tailEnd type="none" w="med" len="med"/>
                    </a:lnB>
                  </a:tcPr>
                </a:tc>
                <a:tc>
                  <a:txBody>
                    <a:bodyPr/>
                    <a:lstStyle/>
                    <a:p>
                      <a:pPr algn="ctr"/>
                      <a:r>
                        <a:rPr lang="en-US" altLang="zh-CN" sz="1300" i="1" dirty="0" err="1">
                          <a:latin typeface="Times New Roman" panose="02020603050405020304" pitchFamily="18" charset="0"/>
                          <a:cs typeface="Times New Roman" panose="02020603050405020304" pitchFamily="18" charset="0"/>
                        </a:rPr>
                        <a:t>E</a:t>
                      </a:r>
                      <a:r>
                        <a:rPr lang="en-US" altLang="zh-CN" sz="1300" i="1" baseline="-25000" dirty="0" err="1">
                          <a:latin typeface="Times New Roman" panose="02020603050405020304" pitchFamily="18" charset="0"/>
                          <a:cs typeface="Times New Roman" panose="02020603050405020304" pitchFamily="18" charset="0"/>
                        </a:rPr>
                        <a:t>γ</a:t>
                      </a:r>
                      <a:r>
                        <a:rPr lang="en-US" altLang="zh-CN" sz="1300" dirty="0">
                          <a:latin typeface="Times New Roman" panose="02020603050405020304" pitchFamily="18" charset="0"/>
                          <a:cs typeface="Times New Roman" panose="02020603050405020304" pitchFamily="18" charset="0"/>
                        </a:rPr>
                        <a:t> (keV)</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B w="12700" cap="flat" cmpd="sng" algn="ctr">
                      <a:solidFill>
                        <a:schemeClr val="tx1"/>
                      </a:solidFill>
                      <a:prstDash val="solid"/>
                      <a:round/>
                      <a:headEnd type="none" w="med" len="med"/>
                      <a:tailEnd type="none" w="med" len="med"/>
                    </a:lnB>
                  </a:tcPr>
                </a:tc>
                <a:tc>
                  <a:txBody>
                    <a:bodyPr/>
                    <a:lstStyle/>
                    <a:p>
                      <a:pPr algn="ctr"/>
                      <a:r>
                        <a:rPr lang="en-US" altLang="zh-CN" sz="1300" dirty="0">
                          <a:latin typeface="Times New Roman" panose="02020603050405020304" pitchFamily="18" charset="0"/>
                          <a:cs typeface="Times New Roman" panose="02020603050405020304" pitchFamily="18" charset="0"/>
                        </a:rPr>
                        <a:t>I</a:t>
                      </a:r>
                      <a:r>
                        <a:rPr lang="en-US" sz="1300" dirty="0">
                          <a:latin typeface="Times New Roman" panose="02020603050405020304" pitchFamily="18" charset="0"/>
                          <a:cs typeface="Times New Roman" panose="02020603050405020304" pitchFamily="18" charset="0"/>
                        </a:rPr>
                        <a:t>nitial state</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Final state</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B w="12700" cap="flat" cmpd="sng" algn="ctr">
                      <a:solidFill>
                        <a:schemeClr val="tx1"/>
                      </a:solidFill>
                      <a:prstDash val="solid"/>
                      <a:round/>
                      <a:headEnd type="none" w="med" len="med"/>
                      <a:tailEnd type="none" w="med" len="med"/>
                    </a:lnB>
                  </a:tcPr>
                </a:tc>
                <a:tc>
                  <a:txBody>
                    <a:bodyPr/>
                    <a:lstStyle/>
                    <a:p>
                      <a:pPr algn="ctr"/>
                      <a:r>
                        <a:rPr lang="en-US" altLang="zh-CN" sz="1300" i="1" dirty="0" err="1">
                          <a:latin typeface="Times New Roman" panose="02020603050405020304" pitchFamily="18" charset="0"/>
                          <a:cs typeface="Times New Roman" panose="02020603050405020304" pitchFamily="18" charset="0"/>
                        </a:rPr>
                        <a:t>I</a:t>
                      </a:r>
                      <a:r>
                        <a:rPr lang="en-US" altLang="zh-CN" sz="1300" i="1" baseline="-25000" dirty="0" err="1">
                          <a:latin typeface="Times New Roman" panose="02020603050405020304" pitchFamily="18" charset="0"/>
                          <a:cs typeface="Times New Roman" panose="02020603050405020304" pitchFamily="18" charset="0"/>
                        </a:rPr>
                        <a:t>γ</a:t>
                      </a:r>
                      <a:r>
                        <a:rPr lang="en-US" altLang="zh-CN" sz="1300" baseline="-25000" dirty="0">
                          <a:latin typeface="Times New Roman" panose="02020603050405020304" pitchFamily="18" charset="0"/>
                          <a:cs typeface="Times New Roman" panose="02020603050405020304" pitchFamily="18" charset="0"/>
                        </a:rPr>
                        <a:t> </a:t>
                      </a:r>
                      <a:r>
                        <a:rPr lang="en-US" altLang="zh-CN" sz="1300" baseline="-25000" dirty="0" err="1">
                          <a:latin typeface="Times New Roman" panose="02020603050405020304" pitchFamily="18" charset="0"/>
                          <a:cs typeface="Times New Roman" panose="02020603050405020304" pitchFamily="18" charset="0"/>
                        </a:rPr>
                        <a:t>rel</a:t>
                      </a:r>
                      <a:r>
                        <a:rPr lang="en-US" altLang="zh-CN" sz="1300" baseline="-25000" dirty="0">
                          <a:latin typeface="Times New Roman" panose="02020603050405020304" pitchFamily="18" charset="0"/>
                          <a:cs typeface="Times New Roman" panose="02020603050405020304" pitchFamily="18" charset="0"/>
                        </a:rPr>
                        <a:t> </a:t>
                      </a:r>
                      <a:r>
                        <a:rPr lang="en-US" altLang="zh-CN" sz="1300" dirty="0">
                          <a:latin typeface="Times New Roman" panose="02020603050405020304" pitchFamily="18" charset="0"/>
                          <a:cs typeface="Times New Roman" panose="02020603050405020304" pitchFamily="18" charset="0"/>
                        </a:rPr>
                        <a:t>(</a:t>
                      </a:r>
                      <a:r>
                        <a:rPr lang="en-US" altLang="zh-CN" sz="1300" dirty="0">
                          <a:solidFill>
                            <a:schemeClr val="tx1"/>
                          </a:solidFill>
                          <a:latin typeface="Times New Roman" panose="02020603050405020304" pitchFamily="18" charset="0"/>
                          <a:cs typeface="Times New Roman" panose="02020603050405020304" pitchFamily="18" charset="0"/>
                        </a:rPr>
                        <a:t>%)</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B w="12700" cap="flat" cmpd="sng" algn="ctr">
                      <a:solidFill>
                        <a:schemeClr val="tx1"/>
                      </a:solidFill>
                      <a:prstDash val="solid"/>
                      <a:round/>
                      <a:headEnd type="none" w="med" len="med"/>
                      <a:tailEnd type="none" w="med" len="med"/>
                    </a:lnB>
                  </a:tcPr>
                </a:tc>
                <a:tc>
                  <a:txBody>
                    <a:bodyPr/>
                    <a:lstStyle/>
                    <a:p>
                      <a:pPr algn="ctr"/>
                      <a:r>
                        <a:rPr lang="en-US" altLang="zh-CN" sz="1300" i="1" dirty="0" err="1">
                          <a:latin typeface="Times New Roman" panose="02020603050405020304" pitchFamily="18" charset="0"/>
                          <a:cs typeface="Times New Roman" panose="02020603050405020304" pitchFamily="18" charset="0"/>
                        </a:rPr>
                        <a:t>I</a:t>
                      </a:r>
                      <a:r>
                        <a:rPr lang="en-US" altLang="zh-CN" sz="1300" i="1" baseline="-25000" dirty="0" err="1">
                          <a:latin typeface="Times New Roman" panose="02020603050405020304" pitchFamily="18" charset="0"/>
                          <a:cs typeface="Times New Roman" panose="02020603050405020304" pitchFamily="18" charset="0"/>
                        </a:rPr>
                        <a:t>γ</a:t>
                      </a:r>
                      <a:r>
                        <a:rPr lang="en-US" altLang="zh-CN" sz="1300" baseline="-25000" dirty="0">
                          <a:latin typeface="Times New Roman" panose="02020603050405020304" pitchFamily="18" charset="0"/>
                          <a:cs typeface="Times New Roman" panose="02020603050405020304" pitchFamily="18" charset="0"/>
                        </a:rPr>
                        <a:t> abs </a:t>
                      </a:r>
                      <a:r>
                        <a:rPr lang="en-US" altLang="zh-CN" sz="1300" dirty="0">
                          <a:latin typeface="Times New Roman" panose="02020603050405020304" pitchFamily="18" charset="0"/>
                          <a:cs typeface="Times New Roman" panose="02020603050405020304" pitchFamily="18" charset="0"/>
                        </a:rPr>
                        <a:t>(</a:t>
                      </a:r>
                      <a:r>
                        <a:rPr lang="en-US" altLang="zh-CN" sz="1300" dirty="0">
                          <a:solidFill>
                            <a:schemeClr val="tx1"/>
                          </a:solidFill>
                          <a:latin typeface="Times New Roman" panose="02020603050405020304" pitchFamily="18" charset="0"/>
                          <a:cs typeface="Times New Roman" panose="02020603050405020304" pitchFamily="18" charset="0"/>
                        </a:rPr>
                        <a:t>%)</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B w="12700" cap="flat" cmpd="sng" algn="ctr">
                      <a:solidFill>
                        <a:schemeClr val="tx1"/>
                      </a:solidFill>
                      <a:prstDash val="solid"/>
                      <a:round/>
                      <a:headEnd type="none" w="med" len="med"/>
                      <a:tailEnd type="none" w="med" len="med"/>
                    </a:lnB>
                  </a:tcPr>
                </a:tc>
                <a:tc>
                  <a:txBody>
                    <a:bodyPr/>
                    <a:lstStyle/>
                    <a:p>
                      <a:pPr algn="ctr"/>
                      <a:r>
                        <a:rPr lang="en-US" sz="1200" dirty="0">
                          <a:solidFill>
                            <a:schemeClr val="tx1"/>
                          </a:solidFill>
                          <a:latin typeface="Times New Roman" panose="02020603050405020304" pitchFamily="18" charset="0"/>
                          <a:cs typeface="Times New Roman" panose="02020603050405020304" pitchFamily="18" charset="0"/>
                        </a:rPr>
                        <a:t>Reference</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27</a:t>
                      </a:r>
                      <a:r>
                        <a:rPr lang="en-US" sz="1400" dirty="0">
                          <a:solidFill>
                            <a:schemeClr val="tx1"/>
                          </a:solidFill>
                          <a:latin typeface="Times New Roman" panose="02020603050405020304" pitchFamily="18" charset="0"/>
                          <a:cs typeface="Times New Roman" panose="02020603050405020304" pitchFamily="18" charset="0"/>
                        </a:rPr>
                        <a:t>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&lt;0.16</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4170(40)</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r>
                        <a:rPr lang="en-US" sz="1300" dirty="0">
                          <a:latin typeface="Times New Roman" panose="02020603050405020304" pitchFamily="18" charset="0"/>
                          <a:cs typeface="Times New Roman" panose="02020603050405020304" pitchFamily="18" charset="0"/>
                        </a:rPr>
                        <a:t>2707(1)</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27</a:t>
                      </a:r>
                      <a:r>
                        <a:rPr lang="en-US" sz="1300" dirty="0">
                          <a:solidFill>
                            <a:schemeClr val="tx1"/>
                          </a:solidFill>
                          <a:latin typeface="Times New Roman" panose="02020603050405020304" pitchFamily="18" charset="0"/>
                          <a:cs typeface="Times New Roman" panose="02020603050405020304" pitchFamily="18" charset="0"/>
                        </a:rPr>
                        <a:t>Si</a:t>
                      </a:r>
                      <a:r>
                        <a:rPr lang="en-US" sz="1300" baseline="0" dirty="0">
                          <a:solidFill>
                            <a:schemeClr val="tx1"/>
                          </a:solidFill>
                          <a:latin typeface="Times New Roman" panose="02020603050405020304" pitchFamily="18" charset="0"/>
                          <a:cs typeface="Times New Roman" panose="02020603050405020304" pitchFamily="18" charset="0"/>
                        </a:rPr>
                        <a:t> 5573.1</a:t>
                      </a:r>
                      <a:r>
                        <a:rPr lang="en-US" sz="1300" dirty="0">
                          <a:latin typeface="Times New Roman" panose="02020603050405020304" pitchFamily="18" charset="0"/>
                          <a:cs typeface="Times New Roman" panose="02020603050405020304" pitchFamily="18" charset="0"/>
                        </a:rPr>
                        <a:t> 1/2</a:t>
                      </a:r>
                      <a:r>
                        <a:rPr lang="en-US" sz="1300" baseline="30000" dirty="0">
                          <a:latin typeface="Times New Roman" panose="02020603050405020304" pitchFamily="18" charset="0"/>
                          <a:cs typeface="Times New Roman" panose="02020603050405020304" pitchFamily="18" charset="0"/>
                        </a:rPr>
                        <a:t>+</a:t>
                      </a:r>
                      <a:endParaRPr lang="en-US" altLang="zh-CN" sz="1300" baseline="30000" dirty="0">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baseline="30000" dirty="0">
                          <a:solidFill>
                            <a:schemeClr val="tx1"/>
                          </a:solidFill>
                          <a:latin typeface="Times New Roman" panose="02020603050405020304" pitchFamily="18" charset="0"/>
                          <a:cs typeface="Times New Roman" panose="02020603050405020304" pitchFamily="18" charset="0"/>
                        </a:rPr>
                        <a:t>27</a:t>
                      </a:r>
                      <a:r>
                        <a:rPr lang="en-US" altLang="zh-CN" sz="1300" dirty="0">
                          <a:solidFill>
                            <a:schemeClr val="tx1"/>
                          </a:solidFill>
                          <a:latin typeface="Times New Roman" panose="02020603050405020304" pitchFamily="18" charset="0"/>
                          <a:cs typeface="Times New Roman" panose="02020603050405020304" pitchFamily="18" charset="0"/>
                        </a:rPr>
                        <a:t>Si</a:t>
                      </a:r>
                      <a:r>
                        <a:rPr lang="en-US" altLang="zh-CN" sz="1300" baseline="0" dirty="0">
                          <a:solidFill>
                            <a:schemeClr val="tx1"/>
                          </a:solidFill>
                          <a:latin typeface="Times New Roman" panose="02020603050405020304" pitchFamily="18" charset="0"/>
                          <a:cs typeface="Times New Roman" panose="02020603050405020304" pitchFamily="18" charset="0"/>
                        </a:rPr>
                        <a:t> 2866.0</a:t>
                      </a:r>
                      <a:r>
                        <a:rPr lang="en-US" altLang="zh-CN" sz="1300" dirty="0">
                          <a:latin typeface="Times New Roman" panose="02020603050405020304" pitchFamily="18" charset="0"/>
                          <a:cs typeface="Times New Roman" panose="02020603050405020304" pitchFamily="18" charset="0"/>
                        </a:rPr>
                        <a:t> 3/2</a:t>
                      </a:r>
                      <a:r>
                        <a:rPr lang="en-US" altLang="zh-CN" sz="1300" baseline="30000" dirty="0">
                          <a:latin typeface="Times New Roman" panose="02020603050405020304" pitchFamily="18" charset="0"/>
                          <a:cs typeface="Times New Roman" panose="02020603050405020304" pitchFamily="18" charset="0"/>
                        </a:rPr>
                        <a:t>+</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rowSpan="2">
                  <a:txBody>
                    <a:bodyPr/>
                    <a:lstStyle/>
                    <a:p>
                      <a:pPr algn="ctr"/>
                      <a:r>
                        <a:rPr lang="en-US" sz="1300" baseline="0" dirty="0">
                          <a:solidFill>
                            <a:schemeClr val="tx1"/>
                          </a:solidFill>
                          <a:latin typeface="Times New Roman" panose="02020603050405020304" pitchFamily="18" charset="0"/>
                          <a:cs typeface="Times New Roman" panose="02020603050405020304" pitchFamily="18" charset="0"/>
                        </a:rPr>
                        <a:t>1.51(12)</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rowSpan="2">
                  <a:txBody>
                    <a:bodyPr/>
                    <a:lstStyle/>
                    <a:p>
                      <a:pPr algn="ctr"/>
                      <a:r>
                        <a:rPr lang="en-US" altLang="zh-CN" sz="1300" baseline="0" dirty="0">
                          <a:solidFill>
                            <a:schemeClr val="tx1"/>
                          </a:solidFill>
                          <a:latin typeface="Times New Roman" panose="02020603050405020304" pitchFamily="18" charset="0"/>
                          <a:cs typeface="Times New Roman" panose="02020603050405020304" pitchFamily="18" charset="0"/>
                        </a:rPr>
                        <a:t>0.82</a:t>
                      </a: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r>
                        <a:rPr lang="en-US" sz="1300" baseline="0" dirty="0">
                          <a:solidFill>
                            <a:schemeClr val="tx1"/>
                          </a:solidFill>
                          <a:latin typeface="Times New Roman" panose="02020603050405020304" pitchFamily="18" charset="0"/>
                          <a:cs typeface="Times New Roman" panose="02020603050405020304" pitchFamily="18" charset="0"/>
                        </a:rPr>
                        <a:t>McCleskey_PRC2016</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extLst>
                  <a:ext uri="{0D108BD9-81ED-4DB2-BD59-A6C34878D82A}">
                    <a16:rowId xmlns:a16="http://schemas.microsoft.com/office/drawing/2014/main" val="10001"/>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3000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27</a:t>
                      </a: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P</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&lt;0.16</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4170(40)</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r>
                        <a:rPr lang="en-US" sz="1300" dirty="0">
                          <a:latin typeface="Times New Roman" panose="02020603050405020304" pitchFamily="18" charset="0"/>
                          <a:cs typeface="Times New Roman" panose="02020603050405020304" pitchFamily="18" charset="0"/>
                        </a:rPr>
                        <a:t>2707(1)</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27</a:t>
                      </a:r>
                      <a:r>
                        <a:rPr lang="en-US" sz="1300" dirty="0">
                          <a:solidFill>
                            <a:schemeClr val="tx1"/>
                          </a:solidFill>
                          <a:latin typeface="Times New Roman" panose="02020603050405020304" pitchFamily="18" charset="0"/>
                          <a:cs typeface="Times New Roman" panose="02020603050405020304" pitchFamily="18" charset="0"/>
                        </a:rPr>
                        <a:t>Si</a:t>
                      </a:r>
                      <a:r>
                        <a:rPr lang="en-US" sz="1300" baseline="0" dirty="0">
                          <a:solidFill>
                            <a:schemeClr val="tx1"/>
                          </a:solidFill>
                          <a:latin typeface="Times New Roman" panose="02020603050405020304" pitchFamily="18" charset="0"/>
                          <a:cs typeface="Times New Roman" panose="02020603050405020304" pitchFamily="18" charset="0"/>
                        </a:rPr>
                        <a:t> 6509.5</a:t>
                      </a:r>
                      <a:r>
                        <a:rPr lang="en-US" sz="1300" dirty="0">
                          <a:latin typeface="Times New Roman" panose="02020603050405020304" pitchFamily="18" charset="0"/>
                          <a:cs typeface="Times New Roman" panose="02020603050405020304" pitchFamily="18" charset="0"/>
                        </a:rPr>
                        <a:t> 3/2</a:t>
                      </a:r>
                      <a:r>
                        <a:rPr lang="en-US" sz="1300" baseline="30000" dirty="0">
                          <a:latin typeface="Times New Roman" panose="02020603050405020304" pitchFamily="18" charset="0"/>
                          <a:cs typeface="Times New Roman" panose="02020603050405020304" pitchFamily="18" charset="0"/>
                        </a:rPr>
                        <a:t>+</a:t>
                      </a:r>
                      <a:endParaRPr lang="en-US" altLang="zh-CN" sz="1300" baseline="30000" dirty="0">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baseline="30000" dirty="0">
                          <a:solidFill>
                            <a:schemeClr val="tx1"/>
                          </a:solidFill>
                          <a:latin typeface="Times New Roman" panose="02020603050405020304" pitchFamily="18" charset="0"/>
                          <a:cs typeface="Times New Roman" panose="02020603050405020304" pitchFamily="18" charset="0"/>
                        </a:rPr>
                        <a:t>27</a:t>
                      </a:r>
                      <a:r>
                        <a:rPr lang="en-US" altLang="zh-CN" sz="1300" dirty="0">
                          <a:solidFill>
                            <a:schemeClr val="tx1"/>
                          </a:solidFill>
                          <a:latin typeface="Times New Roman" panose="02020603050405020304" pitchFamily="18" charset="0"/>
                          <a:cs typeface="Times New Roman" panose="02020603050405020304" pitchFamily="18" charset="0"/>
                        </a:rPr>
                        <a:t>Si</a:t>
                      </a:r>
                      <a:r>
                        <a:rPr lang="en-US" altLang="zh-CN" sz="1300" baseline="0" dirty="0">
                          <a:solidFill>
                            <a:schemeClr val="tx1"/>
                          </a:solidFill>
                          <a:latin typeface="Times New Roman" panose="02020603050405020304" pitchFamily="18" charset="0"/>
                          <a:cs typeface="Times New Roman" panose="02020603050405020304" pitchFamily="18" charset="0"/>
                        </a:rPr>
                        <a:t> 3802.3</a:t>
                      </a:r>
                      <a:r>
                        <a:rPr lang="en-US" altLang="zh-CN" sz="1300" dirty="0">
                          <a:latin typeface="Times New Roman" panose="02020603050405020304" pitchFamily="18" charset="0"/>
                          <a:cs typeface="Times New Roman" panose="02020603050405020304" pitchFamily="18" charset="0"/>
                        </a:rPr>
                        <a:t> 3/2</a:t>
                      </a:r>
                      <a:r>
                        <a:rPr lang="en-US" altLang="zh-CN" sz="1300" baseline="30000" dirty="0">
                          <a:latin typeface="Times New Roman" panose="02020603050405020304" pitchFamily="18" charset="0"/>
                          <a:cs typeface="Times New Roman" panose="02020603050405020304" pitchFamily="18" charset="0"/>
                        </a:rPr>
                        <a:t>+</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vMerge="1">
                  <a:txBody>
                    <a:bodyPr/>
                    <a:lstStyle/>
                    <a:p>
                      <a:pPr algn="ctr"/>
                      <a:endParaRPr lang="en-US" sz="1400" baseline="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vMerge="1">
                  <a:txBody>
                    <a:bodyPr/>
                    <a:lstStyle/>
                    <a:p>
                      <a:pPr algn="ctr"/>
                      <a:endParaRPr lang="en-US" sz="1600" baseline="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altLang="zh-CN" sz="1300" baseline="0" dirty="0">
                          <a:solidFill>
                            <a:schemeClr val="tx1"/>
                          </a:solidFill>
                          <a:latin typeface="Times New Roman" panose="02020603050405020304" pitchFamily="18" charset="0"/>
                          <a:cs typeface="Times New Roman" panose="02020603050405020304" pitchFamily="18" charset="0"/>
                        </a:rPr>
                        <a:t>McCleskey_PRC2016</a:t>
                      </a: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extLst>
                  <a:ext uri="{0D108BD9-81ED-4DB2-BD59-A6C34878D82A}">
                    <a16:rowId xmlns:a16="http://schemas.microsoft.com/office/drawing/2014/main" val="2402306726"/>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3000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27</a:t>
                      </a: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P</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&lt;0.16</a:t>
                      </a:r>
                      <a:endPar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4170(40)</a:t>
                      </a:r>
                      <a:endPar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3019(1)</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300" baseline="30000" dirty="0">
                          <a:solidFill>
                            <a:schemeClr val="tx1"/>
                          </a:solidFill>
                          <a:latin typeface="Times New Roman" panose="02020603050405020304" pitchFamily="18" charset="0"/>
                          <a:cs typeface="Times New Roman" panose="02020603050405020304" pitchFamily="18" charset="0"/>
                        </a:rPr>
                        <a:t>27</a:t>
                      </a:r>
                      <a:r>
                        <a:rPr lang="en-US" altLang="zh-CN" sz="1300" dirty="0">
                          <a:solidFill>
                            <a:schemeClr val="tx1"/>
                          </a:solidFill>
                          <a:latin typeface="Times New Roman" panose="02020603050405020304" pitchFamily="18" charset="0"/>
                          <a:cs typeface="Times New Roman" panose="02020603050405020304" pitchFamily="18" charset="0"/>
                        </a:rPr>
                        <a:t>Si</a:t>
                      </a:r>
                      <a:r>
                        <a:rPr lang="en-US" altLang="zh-CN" sz="1300" baseline="0" dirty="0">
                          <a:solidFill>
                            <a:schemeClr val="tx1"/>
                          </a:solidFill>
                          <a:latin typeface="Times New Roman" panose="02020603050405020304" pitchFamily="18" charset="0"/>
                          <a:cs typeface="Times New Roman" panose="02020603050405020304" pitchFamily="18" charset="0"/>
                        </a:rPr>
                        <a:t> </a:t>
                      </a:r>
                      <a:r>
                        <a:rPr lang="en-US" altLang="zh-CN" sz="1300" baseline="0" dirty="0">
                          <a:latin typeface="Times New Roman" panose="02020603050405020304" pitchFamily="18" charset="0"/>
                          <a:cs typeface="Times New Roman" panose="02020603050405020304" pitchFamily="18" charset="0"/>
                        </a:rPr>
                        <a:t>3802.3 3/2</a:t>
                      </a:r>
                      <a:r>
                        <a:rPr lang="en-US" altLang="zh-CN" sz="1300" baseline="30000" dirty="0">
                          <a:latin typeface="Times New Roman" panose="02020603050405020304" pitchFamily="18" charset="0"/>
                          <a:cs typeface="Times New Roman" panose="02020603050405020304" pitchFamily="18" charset="0"/>
                        </a:rPr>
                        <a:t>+</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altLang="zh-CN" sz="1300" baseline="30000" dirty="0">
                          <a:solidFill>
                            <a:schemeClr val="tx1"/>
                          </a:solidFill>
                          <a:latin typeface="Times New Roman" panose="02020603050405020304" pitchFamily="18" charset="0"/>
                          <a:cs typeface="Times New Roman" panose="02020603050405020304" pitchFamily="18" charset="0"/>
                        </a:rPr>
                        <a:t>27</a:t>
                      </a:r>
                      <a:r>
                        <a:rPr lang="en-US" altLang="zh-CN" sz="1300" dirty="0">
                          <a:solidFill>
                            <a:schemeClr val="tx1"/>
                          </a:solidFill>
                          <a:latin typeface="Times New Roman" panose="02020603050405020304" pitchFamily="18" charset="0"/>
                          <a:cs typeface="Times New Roman" panose="02020603050405020304" pitchFamily="18" charset="0"/>
                        </a:rPr>
                        <a:t>Si</a:t>
                      </a:r>
                      <a:r>
                        <a:rPr lang="en-US" altLang="zh-CN" sz="1300" baseline="0" dirty="0">
                          <a:solidFill>
                            <a:schemeClr val="tx1"/>
                          </a:solidFill>
                          <a:latin typeface="Times New Roman" panose="02020603050405020304" pitchFamily="18" charset="0"/>
                          <a:cs typeface="Times New Roman" panose="02020603050405020304" pitchFamily="18" charset="0"/>
                        </a:rPr>
                        <a:t> </a:t>
                      </a:r>
                      <a:r>
                        <a:rPr lang="en-US" sz="1300" i="0" baseline="0" dirty="0">
                          <a:solidFill>
                            <a:schemeClr val="tx1"/>
                          </a:solidFill>
                          <a:latin typeface="Times New Roman" panose="02020603050405020304" pitchFamily="18" charset="0"/>
                          <a:cs typeface="Times New Roman" panose="02020603050405020304" pitchFamily="18" charset="0"/>
                        </a:rPr>
                        <a:t> 782.2 1/2</a:t>
                      </a:r>
                      <a:r>
                        <a:rPr lang="en-US" sz="1300" i="0" baseline="30000" dirty="0">
                          <a:solidFill>
                            <a:schemeClr val="tx1"/>
                          </a:solidFill>
                          <a:latin typeface="Times New Roman" panose="02020603050405020304" pitchFamily="18" charset="0"/>
                          <a:cs typeface="Times New Roman" panose="02020603050405020304" pitchFamily="18" charset="0"/>
                        </a:rPr>
                        <a:t>+</a:t>
                      </a:r>
                      <a:r>
                        <a:rPr lang="en-US" sz="1300" i="0" baseline="0" dirty="0">
                          <a:solidFill>
                            <a:schemeClr val="tx1"/>
                          </a:solidFill>
                          <a:latin typeface="Times New Roman" panose="02020603050405020304" pitchFamily="18" charset="0"/>
                          <a:cs typeface="Times New Roman" panose="02020603050405020304" pitchFamily="18" charset="0"/>
                        </a:rPr>
                        <a:t> </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r>
                        <a:rPr lang="en-US" altLang="zh-CN" sz="1300" baseline="0" dirty="0">
                          <a:solidFill>
                            <a:schemeClr val="tx1"/>
                          </a:solidFill>
                          <a:latin typeface="Times New Roman" panose="02020603050405020304" pitchFamily="18" charset="0"/>
                          <a:cs typeface="Times New Roman" panose="02020603050405020304" pitchFamily="18" charset="0"/>
                        </a:rPr>
                        <a:t>0.91(12)</a:t>
                      </a: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rowSpan="2">
                  <a:txBody>
                    <a:bodyPr/>
                    <a:lstStyle/>
                    <a:p>
                      <a:pPr algn="ctr"/>
                      <a:r>
                        <a:rPr lang="en-US" altLang="zh-CN" sz="1300" i="0" baseline="0" dirty="0">
                          <a:solidFill>
                            <a:schemeClr val="tx1"/>
                          </a:solidFill>
                          <a:latin typeface="Times New Roman" panose="02020603050405020304" pitchFamily="18" charset="0"/>
                          <a:cs typeface="Times New Roman" panose="02020603050405020304" pitchFamily="18" charset="0"/>
                        </a:rPr>
                        <a:t>0.49</a:t>
                      </a:r>
                      <a:endParaRPr lang="en-US" sz="1300" i="0" baseline="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McCleskey_PRC2016</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574802090"/>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27</a:t>
                      </a:r>
                      <a:r>
                        <a:rPr lang="en-US" sz="1400" baseline="0" dirty="0">
                          <a:solidFill>
                            <a:schemeClr val="tx1"/>
                          </a:solidFill>
                          <a:latin typeface="Times New Roman" panose="02020603050405020304" pitchFamily="18" charset="0"/>
                          <a:cs typeface="Times New Roman" panose="02020603050405020304" pitchFamily="18" charset="0"/>
                        </a:rPr>
                        <a:t>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&lt;0.16</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4170(40)</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3019(1)</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altLang="zh-CN" sz="1300" baseline="30000" dirty="0">
                          <a:solidFill>
                            <a:schemeClr val="tx1"/>
                          </a:solidFill>
                          <a:latin typeface="Times New Roman" panose="02020603050405020304" pitchFamily="18" charset="0"/>
                          <a:cs typeface="Times New Roman" panose="02020603050405020304" pitchFamily="18" charset="0"/>
                        </a:rPr>
                        <a:t>27</a:t>
                      </a:r>
                      <a:r>
                        <a:rPr lang="en-US" altLang="zh-CN" sz="1300" dirty="0">
                          <a:solidFill>
                            <a:schemeClr val="tx1"/>
                          </a:solidFill>
                          <a:latin typeface="Times New Roman" panose="02020603050405020304" pitchFamily="18" charset="0"/>
                          <a:cs typeface="Times New Roman" panose="02020603050405020304" pitchFamily="18" charset="0"/>
                        </a:rPr>
                        <a:t>Si</a:t>
                      </a:r>
                      <a:r>
                        <a:rPr lang="en-US" altLang="zh-CN" sz="1300" baseline="0" dirty="0">
                          <a:solidFill>
                            <a:schemeClr val="tx1"/>
                          </a:solidFill>
                          <a:latin typeface="Times New Roman" panose="02020603050405020304" pitchFamily="18" charset="0"/>
                          <a:cs typeface="Times New Roman" panose="02020603050405020304" pitchFamily="18" charset="0"/>
                        </a:rPr>
                        <a:t> </a:t>
                      </a:r>
                      <a:r>
                        <a:rPr lang="en-US" sz="1300" baseline="0" dirty="0">
                          <a:solidFill>
                            <a:schemeClr val="tx1"/>
                          </a:solidFill>
                          <a:latin typeface="Times New Roman" panose="02020603050405020304" pitchFamily="18" charset="0"/>
                          <a:cs typeface="Times New Roman" panose="02020603050405020304" pitchFamily="18" charset="0"/>
                        </a:rPr>
                        <a:t>6559.9 3/2</a:t>
                      </a:r>
                      <a:r>
                        <a:rPr lang="en-US" sz="1300" baseline="30000" dirty="0">
                          <a:solidFill>
                            <a:schemeClr val="tx1"/>
                          </a:solidFill>
                          <a:latin typeface="Times New Roman" panose="02020603050405020304" pitchFamily="18" charset="0"/>
                          <a:cs typeface="Times New Roman" panose="02020603050405020304" pitchFamily="18" charset="0"/>
                        </a:rPr>
                        <a:t>+</a:t>
                      </a:r>
                      <a:r>
                        <a:rPr lang="en-US" sz="1300" baseline="0" dirty="0">
                          <a:solidFill>
                            <a:schemeClr val="tx1"/>
                          </a:solidFill>
                          <a:latin typeface="Times New Roman" panose="02020603050405020304" pitchFamily="18" charset="0"/>
                          <a:cs typeface="Times New Roman" panose="02020603050405020304" pitchFamily="18" charset="0"/>
                        </a:rPr>
                        <a:t> </a:t>
                      </a:r>
                      <a:endParaRPr lang="en-US" sz="1300" i="0" baseline="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altLang="zh-CN" sz="1300" baseline="30000" dirty="0">
                          <a:solidFill>
                            <a:schemeClr val="tx1"/>
                          </a:solidFill>
                          <a:latin typeface="Times New Roman" panose="02020603050405020304" pitchFamily="18" charset="0"/>
                          <a:cs typeface="Times New Roman" panose="02020603050405020304" pitchFamily="18" charset="0"/>
                        </a:rPr>
                        <a:t>27</a:t>
                      </a:r>
                      <a:r>
                        <a:rPr lang="en-US" altLang="zh-CN" sz="1300" dirty="0">
                          <a:solidFill>
                            <a:schemeClr val="tx1"/>
                          </a:solidFill>
                          <a:latin typeface="Times New Roman" panose="02020603050405020304" pitchFamily="18" charset="0"/>
                          <a:cs typeface="Times New Roman" panose="02020603050405020304" pitchFamily="18" charset="0"/>
                        </a:rPr>
                        <a:t>Si</a:t>
                      </a:r>
                      <a:r>
                        <a:rPr lang="en-US" altLang="zh-CN" sz="1300" baseline="0" dirty="0">
                          <a:solidFill>
                            <a:schemeClr val="tx1"/>
                          </a:solidFill>
                          <a:latin typeface="Times New Roman" panose="02020603050405020304" pitchFamily="18" charset="0"/>
                          <a:cs typeface="Times New Roman" panose="02020603050405020304" pitchFamily="18" charset="0"/>
                        </a:rPr>
                        <a:t> </a:t>
                      </a:r>
                      <a:r>
                        <a:rPr lang="en-US" sz="1300" baseline="0" dirty="0">
                          <a:solidFill>
                            <a:schemeClr val="tx1"/>
                          </a:solidFill>
                          <a:latin typeface="Times New Roman" panose="02020603050405020304" pitchFamily="18" charset="0"/>
                          <a:cs typeface="Times New Roman" panose="02020603050405020304" pitchFamily="18" charset="0"/>
                        </a:rPr>
                        <a:t>3540.8 1/2</a:t>
                      </a:r>
                      <a:r>
                        <a:rPr lang="en-US" sz="1300" baseline="30000" dirty="0">
                          <a:solidFill>
                            <a:schemeClr val="tx1"/>
                          </a:solidFill>
                          <a:latin typeface="Times New Roman" panose="02020603050405020304" pitchFamily="18" charset="0"/>
                          <a:cs typeface="Times New Roman" panose="02020603050405020304" pitchFamily="18" charset="0"/>
                        </a:rPr>
                        <a:t>+</a:t>
                      </a:r>
                      <a:r>
                        <a:rPr lang="en-US" sz="1300" baseline="0" dirty="0">
                          <a:solidFill>
                            <a:schemeClr val="tx1"/>
                          </a:solidFill>
                          <a:latin typeface="Times New Roman" panose="02020603050405020304" pitchFamily="18" charset="0"/>
                          <a:cs typeface="Times New Roman" panose="02020603050405020304" pitchFamily="18" charset="0"/>
                        </a:rPr>
                        <a:t> </a:t>
                      </a:r>
                      <a:endParaRPr lang="en-US" sz="1300" i="0" baseline="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vMerge="1">
                  <a:txBody>
                    <a:bodyPr/>
                    <a:lstStyle/>
                    <a:p>
                      <a:pPr algn="ctr"/>
                      <a:endParaRPr lang="en-US" sz="1400" i="0" baseline="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vMerge="1">
                  <a:txBody>
                    <a:bodyPr/>
                    <a:lstStyle/>
                    <a:p>
                      <a:pPr algn="ctr"/>
                      <a:endParaRPr lang="en-US" sz="1600" i="0" baseline="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McCleskey_PRC2016</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2"/>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28</a:t>
                      </a:r>
                      <a:r>
                        <a:rPr lang="en-US" sz="1400" dirty="0">
                          <a:solidFill>
                            <a:schemeClr val="tx1"/>
                          </a:solidFill>
                          <a:latin typeface="Times New Roman" panose="02020603050405020304" pitchFamily="18" charset="0"/>
                          <a:cs typeface="Times New Roman" panose="02020603050405020304" pitchFamily="18" charset="0"/>
                        </a:rPr>
                        <a:t>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0.0013(4)</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r>
                        <a:rPr lang="en-US" altLang="zh-CN" sz="1300" dirty="0">
                          <a:solidFill>
                            <a:schemeClr val="tx1"/>
                          </a:solidFill>
                          <a:latin typeface="Times New Roman" panose="02020603050405020304" pitchFamily="18" charset="0"/>
                          <a:cs typeface="Times New Roman" panose="02020603050405020304" pitchFamily="18" charset="0"/>
                        </a:rPr>
                        <a:t>2760.1(11)</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1516.5(4)</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r>
                        <a:rPr lang="en-US" altLang="zh-CN" sz="1300" baseline="30000" dirty="0">
                          <a:solidFill>
                            <a:schemeClr val="tx1"/>
                          </a:solidFill>
                          <a:latin typeface="Times New Roman" panose="02020603050405020304" pitchFamily="18" charset="0"/>
                          <a:cs typeface="Times New Roman" panose="02020603050405020304" pitchFamily="18" charset="0"/>
                        </a:rPr>
                        <a:t>28</a:t>
                      </a:r>
                      <a:r>
                        <a:rPr lang="en-US" altLang="zh-CN" sz="1300" dirty="0">
                          <a:solidFill>
                            <a:schemeClr val="tx1"/>
                          </a:solidFill>
                          <a:latin typeface="Times New Roman" panose="02020603050405020304" pitchFamily="18" charset="0"/>
                          <a:cs typeface="Times New Roman" panose="02020603050405020304" pitchFamily="18" charset="0"/>
                        </a:rPr>
                        <a:t>Si</a:t>
                      </a:r>
                      <a:r>
                        <a:rPr lang="en-US" altLang="zh-CN" sz="1300" baseline="0" dirty="0">
                          <a:solidFill>
                            <a:schemeClr val="tx1"/>
                          </a:solidFill>
                          <a:latin typeface="Times New Roman" panose="02020603050405020304" pitchFamily="18" charset="0"/>
                          <a:cs typeface="Times New Roman" panose="02020603050405020304" pitchFamily="18" charset="0"/>
                        </a:rPr>
                        <a:t> </a:t>
                      </a: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9315.78 3+</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r>
                        <a:rPr lang="en-US" altLang="zh-CN" sz="1300" baseline="30000" dirty="0">
                          <a:solidFill>
                            <a:schemeClr val="tx1"/>
                          </a:solidFill>
                          <a:latin typeface="Times New Roman" panose="02020603050405020304" pitchFamily="18" charset="0"/>
                          <a:cs typeface="Times New Roman" panose="02020603050405020304" pitchFamily="18" charset="0"/>
                        </a:rPr>
                        <a:t>28</a:t>
                      </a:r>
                      <a:r>
                        <a:rPr lang="en-US" altLang="zh-CN" sz="1300" dirty="0">
                          <a:solidFill>
                            <a:schemeClr val="tx1"/>
                          </a:solidFill>
                          <a:latin typeface="Times New Roman" panose="02020603050405020304" pitchFamily="18" charset="0"/>
                          <a:cs typeface="Times New Roman" panose="02020603050405020304" pitchFamily="18" charset="0"/>
                        </a:rPr>
                        <a:t>Si</a:t>
                      </a:r>
                      <a:r>
                        <a:rPr lang="en-US" altLang="zh-CN" sz="1300" baseline="0" dirty="0">
                          <a:solidFill>
                            <a:schemeClr val="tx1"/>
                          </a:solidFill>
                          <a:latin typeface="Times New Roman" panose="02020603050405020304" pitchFamily="18" charset="0"/>
                          <a:cs typeface="Times New Roman" panose="02020603050405020304" pitchFamily="18" charset="0"/>
                        </a:rPr>
                        <a:t> </a:t>
                      </a: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7799.21 3+</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0.204(14)</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Warburton_NPA1982</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4136159150"/>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28</a:t>
                      </a:r>
                      <a:r>
                        <a:rPr lang="en-US" sz="1400" baseline="0" dirty="0">
                          <a:solidFill>
                            <a:schemeClr val="tx1"/>
                          </a:solidFill>
                          <a:latin typeface="Times New Roman" panose="02020603050405020304" pitchFamily="18" charset="0"/>
                          <a:cs typeface="Times New Roman" panose="02020603050405020304" pitchFamily="18" charset="0"/>
                        </a:rPr>
                        <a:t>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r>
                        <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0.0013(4)</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r>
                        <a:rPr lang="en-US" altLang="zh-CN" sz="1300" dirty="0">
                          <a:solidFill>
                            <a:schemeClr val="tx1"/>
                          </a:solidFill>
                          <a:latin typeface="Times New Roman" panose="02020603050405020304" pitchFamily="18" charset="0"/>
                          <a:cs typeface="Times New Roman" panose="02020603050405020304" pitchFamily="18" charset="0"/>
                        </a:rPr>
                        <a:t>2760.1(11)</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1522.78(10)</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r>
                        <a:rPr lang="en-US" altLang="zh-CN" sz="1300" baseline="30000" dirty="0">
                          <a:solidFill>
                            <a:schemeClr val="tx1"/>
                          </a:solidFill>
                          <a:latin typeface="Times New Roman" panose="02020603050405020304" pitchFamily="18" charset="0"/>
                          <a:cs typeface="Times New Roman" panose="02020603050405020304" pitchFamily="18" charset="0"/>
                        </a:rPr>
                        <a:t>28</a:t>
                      </a:r>
                      <a:r>
                        <a:rPr lang="en-US" altLang="zh-CN" sz="1300" dirty="0">
                          <a:solidFill>
                            <a:schemeClr val="tx1"/>
                          </a:solidFill>
                          <a:latin typeface="Times New Roman" panose="02020603050405020304" pitchFamily="18" charset="0"/>
                          <a:cs typeface="Times New Roman" panose="02020603050405020304" pitchFamily="18" charset="0"/>
                        </a:rPr>
                        <a:t>Si</a:t>
                      </a:r>
                      <a:r>
                        <a:rPr lang="en-US" altLang="zh-CN" sz="1300" baseline="0" dirty="0">
                          <a:solidFill>
                            <a:schemeClr val="tx1"/>
                          </a:solidFill>
                          <a:latin typeface="Times New Roman" panose="02020603050405020304" pitchFamily="18" charset="0"/>
                          <a:cs typeface="Times New Roman" panose="02020603050405020304" pitchFamily="18" charset="0"/>
                        </a:rPr>
                        <a:t> </a:t>
                      </a: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7799.21 3+</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r>
                        <a:rPr lang="en-US" altLang="zh-CN" sz="1300" baseline="30000" dirty="0">
                          <a:solidFill>
                            <a:schemeClr val="tx1"/>
                          </a:solidFill>
                          <a:latin typeface="Times New Roman" panose="02020603050405020304" pitchFamily="18" charset="0"/>
                          <a:cs typeface="Times New Roman" panose="02020603050405020304" pitchFamily="18" charset="0"/>
                        </a:rPr>
                        <a:t>28</a:t>
                      </a:r>
                      <a:r>
                        <a:rPr lang="en-US" altLang="zh-CN" sz="1300" dirty="0">
                          <a:solidFill>
                            <a:schemeClr val="tx1"/>
                          </a:solidFill>
                          <a:latin typeface="Times New Roman" panose="02020603050405020304" pitchFamily="18" charset="0"/>
                          <a:cs typeface="Times New Roman" panose="02020603050405020304" pitchFamily="18" charset="0"/>
                        </a:rPr>
                        <a:t>Si</a:t>
                      </a:r>
                      <a:r>
                        <a:rPr lang="en-US" altLang="zh-CN" sz="1300" baseline="0" dirty="0">
                          <a:solidFill>
                            <a:schemeClr val="tx1"/>
                          </a:solidFill>
                          <a:latin typeface="Times New Roman" panose="02020603050405020304" pitchFamily="18" charset="0"/>
                          <a:cs typeface="Times New Roman" panose="02020603050405020304" pitchFamily="18" charset="0"/>
                        </a:rPr>
                        <a:t> </a:t>
                      </a: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6276.40 3+</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0.86(3)</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Warburton_NPA1982</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3629198679"/>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28</a:t>
                      </a:r>
                      <a:r>
                        <a:rPr lang="en-US" sz="1400" dirty="0">
                          <a:solidFill>
                            <a:schemeClr val="tx1"/>
                          </a:solidFill>
                          <a:latin typeface="Times New Roman" panose="02020603050405020304" pitchFamily="18" charset="0"/>
                          <a:cs typeface="Times New Roman" panose="02020603050405020304" pitchFamily="18" charset="0"/>
                        </a:rPr>
                        <a:t>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0.0013(4)</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2760.1(11)</a:t>
                      </a:r>
                      <a:endPar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1657.1</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1300" baseline="30000" dirty="0">
                          <a:solidFill>
                            <a:schemeClr val="tx1"/>
                          </a:solidFill>
                          <a:latin typeface="Times New Roman" panose="02020603050405020304" pitchFamily="18" charset="0"/>
                          <a:cs typeface="Times New Roman" panose="02020603050405020304" pitchFamily="18" charset="0"/>
                        </a:rPr>
                        <a:t>28</a:t>
                      </a:r>
                      <a:r>
                        <a:rPr lang="en-US" altLang="zh-CN" sz="1300" dirty="0">
                          <a:solidFill>
                            <a:schemeClr val="tx1"/>
                          </a:solidFill>
                          <a:latin typeface="Times New Roman" panose="02020603050405020304" pitchFamily="18" charset="0"/>
                          <a:cs typeface="Times New Roman" panose="02020603050405020304" pitchFamily="18" charset="0"/>
                        </a:rPr>
                        <a:t>Si</a:t>
                      </a:r>
                      <a:r>
                        <a:rPr lang="en-US" altLang="zh-CN" sz="1300" baseline="0" dirty="0">
                          <a:solidFill>
                            <a:schemeClr val="tx1"/>
                          </a:solidFill>
                          <a:latin typeface="Times New Roman" panose="02020603050405020304" pitchFamily="18" charset="0"/>
                          <a:cs typeface="Times New Roman" panose="02020603050405020304" pitchFamily="18" charset="0"/>
                        </a:rPr>
                        <a:t> </a:t>
                      </a: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7933.52 2+</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1300" baseline="30000" dirty="0">
                          <a:solidFill>
                            <a:schemeClr val="tx1"/>
                          </a:solidFill>
                          <a:latin typeface="Times New Roman" panose="02020603050405020304" pitchFamily="18" charset="0"/>
                          <a:cs typeface="Times New Roman" panose="02020603050405020304" pitchFamily="18" charset="0"/>
                        </a:rPr>
                        <a:t>28</a:t>
                      </a:r>
                      <a:r>
                        <a:rPr lang="en-US" altLang="zh-CN" sz="1300" dirty="0">
                          <a:solidFill>
                            <a:schemeClr val="tx1"/>
                          </a:solidFill>
                          <a:latin typeface="Times New Roman" panose="02020603050405020304" pitchFamily="18" charset="0"/>
                          <a:cs typeface="Times New Roman" panose="02020603050405020304" pitchFamily="18" charset="0"/>
                        </a:rPr>
                        <a:t>Si</a:t>
                      </a:r>
                      <a:r>
                        <a:rPr lang="en-US" altLang="zh-CN" sz="1300" baseline="0" dirty="0">
                          <a:solidFill>
                            <a:schemeClr val="tx1"/>
                          </a:solidFill>
                          <a:latin typeface="Times New Roman" panose="02020603050405020304" pitchFamily="18" charset="0"/>
                          <a:cs typeface="Times New Roman" panose="02020603050405020304" pitchFamily="18" charset="0"/>
                        </a:rPr>
                        <a:t> </a:t>
                      </a: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6276.40 3+</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0.40(17)</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Warburton_NPA1982</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112565625"/>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28</a:t>
                      </a:r>
                      <a:r>
                        <a:rPr lang="en-US" sz="1400" baseline="0" dirty="0">
                          <a:solidFill>
                            <a:schemeClr val="tx1"/>
                          </a:solidFill>
                          <a:latin typeface="Times New Roman" panose="02020603050405020304" pitchFamily="18" charset="0"/>
                          <a:cs typeface="Times New Roman" panose="02020603050405020304" pitchFamily="18" charset="0"/>
                        </a:rPr>
                        <a:t>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0.0013(4)</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2760.1(11)</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1658.81</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1300" baseline="30000" dirty="0">
                          <a:solidFill>
                            <a:schemeClr val="tx1"/>
                          </a:solidFill>
                          <a:latin typeface="Times New Roman" panose="02020603050405020304" pitchFamily="18" charset="0"/>
                          <a:cs typeface="Times New Roman" panose="02020603050405020304" pitchFamily="18" charset="0"/>
                        </a:rPr>
                        <a:t>28</a:t>
                      </a:r>
                      <a:r>
                        <a:rPr lang="en-US" altLang="zh-CN" sz="1300" dirty="0">
                          <a:solidFill>
                            <a:schemeClr val="tx1"/>
                          </a:solidFill>
                          <a:latin typeface="Times New Roman" panose="02020603050405020304" pitchFamily="18" charset="0"/>
                          <a:cs typeface="Times New Roman" panose="02020603050405020304" pitchFamily="18" charset="0"/>
                        </a:rPr>
                        <a:t>Si</a:t>
                      </a:r>
                      <a:r>
                        <a:rPr lang="en-US" altLang="zh-CN" sz="1300" baseline="0" dirty="0">
                          <a:solidFill>
                            <a:schemeClr val="tx1"/>
                          </a:solidFill>
                          <a:latin typeface="Times New Roman" panose="02020603050405020304" pitchFamily="18" charset="0"/>
                          <a:cs typeface="Times New Roman" panose="02020603050405020304" pitchFamily="18" charset="0"/>
                        </a:rPr>
                        <a:t> </a:t>
                      </a: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6276.40 3+</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1300" baseline="30000" dirty="0">
                          <a:solidFill>
                            <a:schemeClr val="tx1"/>
                          </a:solidFill>
                          <a:latin typeface="Times New Roman" panose="02020603050405020304" pitchFamily="18" charset="0"/>
                          <a:cs typeface="Times New Roman" panose="02020603050405020304" pitchFamily="18" charset="0"/>
                        </a:rPr>
                        <a:t>28</a:t>
                      </a:r>
                      <a:r>
                        <a:rPr lang="en-US" altLang="zh-CN" sz="1300" dirty="0">
                          <a:solidFill>
                            <a:schemeClr val="tx1"/>
                          </a:solidFill>
                          <a:latin typeface="Times New Roman" panose="02020603050405020304" pitchFamily="18" charset="0"/>
                          <a:cs typeface="Times New Roman" panose="02020603050405020304" pitchFamily="18" charset="0"/>
                        </a:rPr>
                        <a:t>Si</a:t>
                      </a:r>
                      <a:r>
                        <a:rPr lang="en-US" altLang="zh-CN" sz="1300" baseline="0" dirty="0">
                          <a:solidFill>
                            <a:schemeClr val="tx1"/>
                          </a:solidFill>
                          <a:latin typeface="Times New Roman" panose="02020603050405020304" pitchFamily="18" charset="0"/>
                          <a:cs typeface="Times New Roman" panose="02020603050405020304" pitchFamily="18" charset="0"/>
                        </a:rPr>
                        <a:t> </a:t>
                      </a: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4617.53 4+</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0.80(17)</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Warburton_NPA1982</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230298227"/>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31</a:t>
                      </a:r>
                      <a:r>
                        <a:rPr lang="en-US" sz="1400" baseline="0" dirty="0">
                          <a:solidFill>
                            <a:schemeClr val="tx1"/>
                          </a:solidFill>
                          <a:latin typeface="Times New Roman" panose="02020603050405020304" pitchFamily="18" charset="0"/>
                          <a:cs typeface="Times New Roman" panose="02020603050405020304" pitchFamily="18" charset="0"/>
                        </a:rPr>
                        <a:t>Cl</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0.44</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5877(3)</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2182.52</a:t>
                      </a:r>
                      <a:r>
                        <a:rPr lang="en-US" sz="1300" dirty="0">
                          <a:latin typeface="Times New Roman" panose="02020603050405020304" pitchFamily="18" charset="0"/>
                          <a:cs typeface="Times New Roman" panose="02020603050405020304" pitchFamily="18" charset="0"/>
                        </a:rPr>
                        <a:t>(25)</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1300" b="0" i="0" u="none" strike="noStrike" kern="1200" baseline="30000" dirty="0">
                          <a:solidFill>
                            <a:schemeClr val="tx1"/>
                          </a:solidFill>
                          <a:latin typeface="Times New Roman" panose="02020603050405020304" pitchFamily="18" charset="0"/>
                          <a:ea typeface="+mn-ea"/>
                          <a:cs typeface="Times New Roman" panose="02020603050405020304" pitchFamily="18" charset="0"/>
                        </a:rPr>
                        <a:t>31</a:t>
                      </a: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S 6390.23 3/2+</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1300" b="0" i="0" u="none" strike="noStrike" kern="1200" baseline="30000" dirty="0">
                          <a:solidFill>
                            <a:schemeClr val="tx1"/>
                          </a:solidFill>
                          <a:latin typeface="Times New Roman" panose="02020603050405020304" pitchFamily="18" charset="0"/>
                          <a:ea typeface="+mn-ea"/>
                          <a:cs typeface="Times New Roman" panose="02020603050405020304" pitchFamily="18" charset="0"/>
                        </a:rPr>
                        <a:t>31</a:t>
                      </a: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S 4207.69 3/2+</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0.210(16</a:t>
                      </a:r>
                      <a:r>
                        <a:rPr lang="en-US" sz="1300" dirty="0">
                          <a:latin typeface="Times New Roman" panose="02020603050405020304" pitchFamily="18" charset="0"/>
                          <a:cs typeface="Times New Roman" panose="02020603050405020304" pitchFamily="18" charset="0"/>
                        </a:rPr>
                        <a:t>)</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Times New Roman" panose="02020603050405020304" pitchFamily="18" charset="0"/>
                          <a:cs typeface="Times New Roman" panose="02020603050405020304" pitchFamily="18" charset="0"/>
                        </a:rPr>
                        <a:t>Bennett_PRC2018</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5"/>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aseline="30000" dirty="0">
                          <a:solidFill>
                            <a:schemeClr val="tx1"/>
                          </a:solidFill>
                          <a:latin typeface="Times New Roman" panose="02020603050405020304" pitchFamily="18" charset="0"/>
                          <a:cs typeface="Times New Roman" panose="02020603050405020304" pitchFamily="18" charset="0"/>
                        </a:rPr>
                        <a:t>31</a:t>
                      </a:r>
                      <a:r>
                        <a:rPr lang="en-US" altLang="zh-CN" sz="1400" baseline="0" dirty="0">
                          <a:solidFill>
                            <a:schemeClr val="tx1"/>
                          </a:solidFill>
                          <a:latin typeface="Times New Roman" panose="02020603050405020304" pitchFamily="18" charset="0"/>
                          <a:cs typeface="Times New Roman" panose="02020603050405020304" pitchFamily="18" charset="0"/>
                        </a:rPr>
                        <a:t>Cl</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0.44</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5877(3)</a:t>
                      </a:r>
                      <a:endPar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2186.33(33</a:t>
                      </a:r>
                      <a:r>
                        <a:rPr lang="en-US" sz="1300" dirty="0">
                          <a:latin typeface="Times New Roman" panose="02020603050405020304" pitchFamily="18" charset="0"/>
                          <a:cs typeface="Times New Roman" panose="02020603050405020304" pitchFamily="18" charset="0"/>
                        </a:rPr>
                        <a:t>)</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300" b="0" i="0" u="none" strike="noStrike" kern="1200" baseline="30000" dirty="0">
                          <a:solidFill>
                            <a:schemeClr val="tx1"/>
                          </a:solidFill>
                          <a:latin typeface="Times New Roman" panose="02020603050405020304" pitchFamily="18" charset="0"/>
                          <a:ea typeface="+mn-ea"/>
                          <a:cs typeface="Times New Roman" panose="02020603050405020304" pitchFamily="18" charset="0"/>
                        </a:rPr>
                        <a:t>31</a:t>
                      </a: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S 3434.78 3/2+</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300" b="0" i="0" u="none" strike="noStrike" kern="1200" baseline="30000" dirty="0">
                          <a:solidFill>
                            <a:schemeClr val="tx1"/>
                          </a:solidFill>
                          <a:latin typeface="Times New Roman" panose="02020603050405020304" pitchFamily="18" charset="0"/>
                          <a:ea typeface="+mn-ea"/>
                          <a:cs typeface="Times New Roman" panose="02020603050405020304" pitchFamily="18" charset="0"/>
                        </a:rPr>
                        <a:t>31</a:t>
                      </a: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S 1248.45 3/2+</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0.348(21</a:t>
                      </a:r>
                      <a:r>
                        <a:rPr lang="en-US" sz="1300" dirty="0">
                          <a:latin typeface="Times New Roman" panose="02020603050405020304" pitchFamily="18" charset="0"/>
                          <a:cs typeface="Times New Roman" panose="02020603050405020304" pitchFamily="18" charset="0"/>
                        </a:rPr>
                        <a:t>)</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1300" dirty="0">
                          <a:solidFill>
                            <a:schemeClr val="tx1"/>
                          </a:solidFill>
                          <a:latin typeface="Times New Roman" panose="02020603050405020304" pitchFamily="18" charset="0"/>
                          <a:cs typeface="Times New Roman" panose="02020603050405020304" pitchFamily="18" charset="0"/>
                        </a:rPr>
                        <a:t>Bennett_PRC2018</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6"/>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aseline="30000" dirty="0">
                          <a:solidFill>
                            <a:schemeClr val="tx1"/>
                          </a:solidFill>
                          <a:latin typeface="Times New Roman" panose="02020603050405020304" pitchFamily="18" charset="0"/>
                          <a:cs typeface="Times New Roman" panose="02020603050405020304" pitchFamily="18" charset="0"/>
                        </a:rPr>
                        <a:t>31</a:t>
                      </a:r>
                      <a:r>
                        <a:rPr lang="en-US" altLang="zh-CN" sz="1400" baseline="0" dirty="0">
                          <a:solidFill>
                            <a:schemeClr val="tx1"/>
                          </a:solidFill>
                          <a:latin typeface="Times New Roman" panose="02020603050405020304" pitchFamily="18" charset="0"/>
                          <a:cs typeface="Times New Roman" panose="02020603050405020304" pitchFamily="18" charset="0"/>
                        </a:rPr>
                        <a:t>Cl</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0.44</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5877(3)</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2192.63(28)</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300" b="0" i="0" u="none" strike="noStrike" kern="1200" baseline="30000" dirty="0">
                          <a:solidFill>
                            <a:schemeClr val="tx1"/>
                          </a:solidFill>
                          <a:latin typeface="Times New Roman" panose="02020603050405020304" pitchFamily="18" charset="0"/>
                          <a:ea typeface="+mn-ea"/>
                          <a:cs typeface="Times New Roman" panose="02020603050405020304" pitchFamily="18" charset="0"/>
                        </a:rPr>
                        <a:t>31</a:t>
                      </a: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S 6278.89 3/2+</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300" b="0" i="0" u="none" strike="noStrike" kern="1200" baseline="30000" dirty="0">
                          <a:solidFill>
                            <a:schemeClr val="tx1"/>
                          </a:solidFill>
                          <a:latin typeface="Times New Roman" panose="02020603050405020304" pitchFamily="18" charset="0"/>
                          <a:ea typeface="+mn-ea"/>
                          <a:cs typeface="Times New Roman" panose="02020603050405020304" pitchFamily="18" charset="0"/>
                        </a:rPr>
                        <a:t>31</a:t>
                      </a: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S 4086.21 5/2+</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0.110(9)</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1300" dirty="0">
                          <a:solidFill>
                            <a:schemeClr val="tx1"/>
                          </a:solidFill>
                          <a:latin typeface="Times New Roman" panose="02020603050405020304" pitchFamily="18" charset="0"/>
                          <a:cs typeface="Times New Roman" panose="02020603050405020304" pitchFamily="18" charset="0"/>
                        </a:rPr>
                        <a:t>Bennett_PRC2018</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667840946"/>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3000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32</a:t>
                      </a: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Cl</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CCFFCC"/>
                    </a:solidFill>
                  </a:tcPr>
                </a:tc>
                <a:tc>
                  <a:txBody>
                    <a:bodyPr/>
                    <a:lstStyle/>
                    <a:p>
                      <a:pPr algn="ct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0.026(5)</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T w="12700" cap="flat" cmpd="sng" algn="ctr">
                      <a:solidFill>
                        <a:schemeClr val="tx1"/>
                      </a:solidFill>
                      <a:prstDash val="solid"/>
                      <a:round/>
                      <a:headEnd type="none" w="med" len="med"/>
                      <a:tailEnd type="none" w="med" len="med"/>
                    </a:lnT>
                    <a:solidFill>
                      <a:srgbClr val="CCFFCC"/>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3816.9(6)</a:t>
                      </a:r>
                    </a:p>
                  </a:txBody>
                  <a:tcPr marL="0" marR="0" anchor="ctr">
                    <a:lnT w="12700" cap="flat" cmpd="sng" algn="ctr">
                      <a:solidFill>
                        <a:schemeClr val="tx1"/>
                      </a:solidFill>
                      <a:prstDash val="solid"/>
                      <a:round/>
                      <a:headEnd type="none" w="med" len="med"/>
                      <a:tailEnd type="none" w="med" len="med"/>
                    </a:lnT>
                    <a:solidFill>
                      <a:srgbClr val="CCFFCC"/>
                    </a:solidFill>
                  </a:tcPr>
                </a:tc>
                <a:tc>
                  <a:txBody>
                    <a:bodyPr/>
                    <a:lstStyle/>
                    <a:p>
                      <a:pPr algn="ct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2832.4(15)</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T w="12700" cap="flat" cmpd="sng" algn="ctr">
                      <a:solidFill>
                        <a:schemeClr val="tx1"/>
                      </a:solidFill>
                      <a:prstDash val="solid"/>
                      <a:round/>
                      <a:headEnd type="none" w="med" len="med"/>
                      <a:tailEnd type="none" w="med" len="med"/>
                    </a:lnT>
                    <a:solidFill>
                      <a:srgbClr val="CC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300" b="0" i="0" u="none" strike="noStrike" kern="1200" baseline="30000" dirty="0">
                          <a:solidFill>
                            <a:schemeClr val="tx1"/>
                          </a:solidFill>
                          <a:latin typeface="Times New Roman" panose="02020603050405020304" pitchFamily="18" charset="0"/>
                          <a:ea typeface="+mn-ea"/>
                          <a:cs typeface="Times New Roman" panose="02020603050405020304" pitchFamily="18" charset="0"/>
                        </a:rPr>
                        <a:t>32</a:t>
                      </a: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S 7114.7 2+</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marL="0" marR="0" anchor="ctr">
                    <a:lnT w="12700" cap="flat" cmpd="sng" algn="ctr">
                      <a:solidFill>
                        <a:schemeClr val="tx1"/>
                      </a:solidFill>
                      <a:prstDash val="solid"/>
                      <a:round/>
                      <a:headEnd type="none" w="med" len="med"/>
                      <a:tailEnd type="none" w="med" len="med"/>
                    </a:lnT>
                    <a:solidFill>
                      <a:srgbClr val="CC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300" b="0" i="0" u="none" strike="noStrike" kern="1200" baseline="30000" dirty="0">
                          <a:solidFill>
                            <a:schemeClr val="tx1"/>
                          </a:solidFill>
                          <a:latin typeface="Times New Roman" panose="02020603050405020304" pitchFamily="18" charset="0"/>
                          <a:ea typeface="+mn-ea"/>
                          <a:cs typeface="Times New Roman" panose="02020603050405020304" pitchFamily="18" charset="0"/>
                        </a:rPr>
                        <a:t>32</a:t>
                      </a: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S 4281.9 2+</a:t>
                      </a:r>
                      <a:endParaRPr lang="en-US" sz="1300" baseline="30000" dirty="0">
                        <a:solidFill>
                          <a:schemeClr val="tx1"/>
                        </a:solidFill>
                        <a:latin typeface="Times New Roman" panose="02020603050405020304" pitchFamily="18" charset="0"/>
                        <a:cs typeface="Times New Roman" panose="02020603050405020304" pitchFamily="18" charset="0"/>
                      </a:endParaRPr>
                    </a:p>
                  </a:txBody>
                  <a:tcPr marL="0" marR="0" anchor="ctr">
                    <a:lnT w="12700" cap="flat" cmpd="sng" algn="ctr">
                      <a:solidFill>
                        <a:schemeClr val="tx1"/>
                      </a:solidFill>
                      <a:prstDash val="solid"/>
                      <a:round/>
                      <a:headEnd type="none" w="med" len="med"/>
                      <a:tailEnd type="none" w="med" len="med"/>
                    </a:lnT>
                    <a:solidFill>
                      <a:srgbClr val="CCFFCC"/>
                    </a:solidFill>
                  </a:tcPr>
                </a:tc>
                <a:tc>
                  <a:txBody>
                    <a:bodyPr/>
                    <a:lstStyle/>
                    <a:p>
                      <a:pPr algn="ctr"/>
                      <a:endParaRPr lang="en-US" sz="1300" i="1" baseline="0" dirty="0">
                        <a:solidFill>
                          <a:schemeClr val="tx1"/>
                        </a:solidFill>
                        <a:latin typeface="Times New Roman" panose="02020603050405020304" pitchFamily="18" charset="0"/>
                        <a:cs typeface="Times New Roman" panose="02020603050405020304" pitchFamily="18" charset="0"/>
                      </a:endParaRPr>
                    </a:p>
                  </a:txBody>
                  <a:tcPr marL="0" marR="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0.019(13</a:t>
                      </a:r>
                      <a:r>
                        <a:rPr lang="en-US" sz="1300" dirty="0">
                          <a:latin typeface="Times New Roman" panose="02020603050405020304" pitchFamily="18" charset="0"/>
                          <a:cs typeface="Times New Roman" panose="02020603050405020304" pitchFamily="18" charset="0"/>
                        </a:rPr>
                        <a:t>)</a:t>
                      </a: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Melconian_PRC2012</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lnT w="12700" cap="flat" cmpd="sng" algn="ctr">
                      <a:solidFill>
                        <a:schemeClr val="tx1"/>
                      </a:solidFill>
                      <a:prstDash val="solid"/>
                      <a:round/>
                      <a:headEnd type="none" w="med" len="med"/>
                      <a:tailEnd type="none" w="med" len="med"/>
                    </a:lnT>
                    <a:solidFill>
                      <a:srgbClr val="CCFFCC"/>
                    </a:solidFill>
                  </a:tcPr>
                </a:tc>
                <a:extLst>
                  <a:ext uri="{0D108BD9-81ED-4DB2-BD59-A6C34878D82A}">
                    <a16:rowId xmlns:a16="http://schemas.microsoft.com/office/drawing/2014/main" val="10007"/>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3000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32</a:t>
                      </a: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Cl</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solidFill>
                      <a:srgbClr val="CCFFCC"/>
                    </a:solidFill>
                  </a:tcPr>
                </a:tc>
                <a:tc>
                  <a:txBody>
                    <a:bodyPr/>
                    <a:lstStyle/>
                    <a:p>
                      <a:pPr algn="ct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0.026(5)</a:t>
                      </a:r>
                      <a:endParaRPr lang="en-US" altLang="zh-CN" sz="1300" dirty="0">
                        <a:solidFill>
                          <a:schemeClr val="tx1"/>
                        </a:solidFill>
                        <a:latin typeface="Times New Roman" panose="02020603050405020304" pitchFamily="18" charset="0"/>
                        <a:cs typeface="Times New Roman" panose="02020603050405020304" pitchFamily="18" charset="0"/>
                      </a:endParaRPr>
                    </a:p>
                  </a:txBody>
                  <a:tcPr marL="0" marR="0" anchor="ctr">
                    <a:solidFill>
                      <a:srgbClr val="CCFFCC"/>
                    </a:solidFill>
                  </a:tcPr>
                </a:tc>
                <a:tc>
                  <a:txBody>
                    <a:bodyPr/>
                    <a:lstStyle/>
                    <a:p>
                      <a:pPr algn="ctr"/>
                      <a:r>
                        <a:rPr lang="en-US" altLang="zh-CN" sz="1300" dirty="0">
                          <a:solidFill>
                            <a:schemeClr val="tx1"/>
                          </a:solidFill>
                          <a:latin typeface="Times New Roman" panose="02020603050405020304" pitchFamily="18" charset="0"/>
                          <a:cs typeface="Times New Roman" panose="02020603050405020304" pitchFamily="18" charset="0"/>
                        </a:rPr>
                        <a:t>3816.9(6)</a:t>
                      </a:r>
                    </a:p>
                  </a:txBody>
                  <a:tcPr marL="0" marR="0" anchor="ctr">
                    <a:solidFill>
                      <a:srgbClr val="CCFFCC"/>
                    </a:solidFill>
                  </a:tcPr>
                </a:tc>
                <a:tc>
                  <a:txBody>
                    <a:bodyPr/>
                    <a:lstStyle/>
                    <a:p>
                      <a:pPr algn="ct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2839.7(5</a:t>
                      </a:r>
                      <a:r>
                        <a:rPr lang="en-US" sz="1300" dirty="0">
                          <a:latin typeface="Times New Roman" panose="02020603050405020304" pitchFamily="18" charset="0"/>
                          <a:cs typeface="Times New Roman" panose="02020603050405020304" pitchFamily="18" charset="0"/>
                        </a:rPr>
                        <a:t>)</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solidFill>
                      <a:srgbClr val="CC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300" b="0" i="0" u="none" strike="noStrike" kern="1200" baseline="30000" dirty="0">
                          <a:solidFill>
                            <a:schemeClr val="tx1"/>
                          </a:solidFill>
                          <a:latin typeface="Times New Roman" panose="02020603050405020304" pitchFamily="18" charset="0"/>
                          <a:ea typeface="+mn-ea"/>
                          <a:cs typeface="Times New Roman" panose="02020603050405020304" pitchFamily="18" charset="0"/>
                        </a:rPr>
                        <a:t>32</a:t>
                      </a: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S 7535.3 0+</a:t>
                      </a: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anchor="ctr">
                    <a:solidFill>
                      <a:srgbClr val="CC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300" b="0" i="0" u="none" strike="noStrike" kern="1200" baseline="30000" dirty="0">
                          <a:solidFill>
                            <a:schemeClr val="tx1"/>
                          </a:solidFill>
                          <a:latin typeface="Times New Roman" panose="02020603050405020304" pitchFamily="18" charset="0"/>
                          <a:ea typeface="+mn-ea"/>
                          <a:cs typeface="Times New Roman" panose="02020603050405020304" pitchFamily="18" charset="0"/>
                        </a:rPr>
                        <a:t>32</a:t>
                      </a: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S 4695.5 1+</a:t>
                      </a:r>
                      <a:endParaRPr lang="en-US" sz="1300" i="1" baseline="30000" dirty="0">
                        <a:solidFill>
                          <a:schemeClr val="tx1"/>
                        </a:solidFill>
                        <a:latin typeface="Times New Roman" panose="02020603050405020304" pitchFamily="18" charset="0"/>
                        <a:cs typeface="Times New Roman" panose="02020603050405020304" pitchFamily="18" charset="0"/>
                      </a:endParaRPr>
                    </a:p>
                  </a:txBody>
                  <a:tcPr marL="0" marR="0" anchor="ctr">
                    <a:solidFill>
                      <a:srgbClr val="CCFFCC"/>
                    </a:solidFill>
                  </a:tcPr>
                </a:tc>
                <a:tc>
                  <a:txBody>
                    <a:bodyPr/>
                    <a:lstStyle/>
                    <a:p>
                      <a:pPr algn="ct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0.185(18</a:t>
                      </a:r>
                      <a:r>
                        <a:rPr lang="en-US" sz="1300" dirty="0">
                          <a:latin typeface="Times New Roman" panose="02020603050405020304" pitchFamily="18" charset="0"/>
                          <a:cs typeface="Times New Roman" panose="02020603050405020304" pitchFamily="18" charset="0"/>
                        </a:rPr>
                        <a:t>)</a:t>
                      </a: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r>
                        <a:rPr lang="en-US" altLang="zh-CN" sz="1300" b="0" i="0" u="none" strike="noStrike" kern="1200" baseline="0" dirty="0">
                          <a:solidFill>
                            <a:schemeClr val="tx1"/>
                          </a:solidFill>
                          <a:latin typeface="Times New Roman" panose="02020603050405020304" pitchFamily="18" charset="0"/>
                          <a:ea typeface="+mn-ea"/>
                          <a:cs typeface="Times New Roman" panose="02020603050405020304" pitchFamily="18" charset="0"/>
                        </a:rPr>
                        <a:t>Melconian_PRC2012</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solidFill>
                      <a:srgbClr val="CCFFCC"/>
                    </a:solidFill>
                  </a:tcPr>
                </a:tc>
                <a:extLst>
                  <a:ext uri="{0D108BD9-81ED-4DB2-BD59-A6C34878D82A}">
                    <a16:rowId xmlns:a16="http://schemas.microsoft.com/office/drawing/2014/main" val="10008"/>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30000" dirty="0">
                          <a:solidFill>
                            <a:schemeClr val="tx1"/>
                          </a:solidFill>
                          <a:latin typeface="Times New Roman" panose="02020603050405020304" pitchFamily="18" charset="0"/>
                          <a:cs typeface="Times New Roman" panose="02020603050405020304" pitchFamily="18" charset="0"/>
                        </a:rPr>
                        <a:t>46</a:t>
                      </a:r>
                      <a:r>
                        <a:rPr lang="en-US" sz="1400" dirty="0">
                          <a:solidFill>
                            <a:schemeClr val="tx1"/>
                          </a:solidFill>
                          <a:latin typeface="Times New Roman" panose="02020603050405020304" pitchFamily="18" charset="0"/>
                          <a:cs typeface="Times New Roman" panose="02020603050405020304" pitchFamily="18" charset="0"/>
                        </a:rPr>
                        <a:t>Mn</a:t>
                      </a:r>
                    </a:p>
                  </a:txBody>
                  <a:tcPr anchor="ctr">
                    <a:solidFill>
                      <a:srgbClr val="FFCCCC"/>
                    </a:solidFill>
                  </a:tcPr>
                </a:tc>
                <a:tc>
                  <a:txBody>
                    <a:bodyPr/>
                    <a:lstStyle/>
                    <a:p>
                      <a:pPr algn="ctr"/>
                      <a:r>
                        <a:rPr lang="en-US" altLang="zh-CN" sz="1300" dirty="0">
                          <a:solidFill>
                            <a:schemeClr val="tx1"/>
                          </a:solidFill>
                          <a:latin typeface="Times New Roman" panose="02020603050405020304" pitchFamily="18" charset="0"/>
                          <a:cs typeface="Times New Roman" panose="02020603050405020304" pitchFamily="18" charset="0"/>
                        </a:rPr>
                        <a:t>57.0(8)</a:t>
                      </a:r>
                    </a:p>
                  </a:txBody>
                  <a:tcPr marL="0" marR="0" anchor="ctr">
                    <a:solidFill>
                      <a:srgbClr val="FFCCCC"/>
                    </a:solidFill>
                  </a:tcPr>
                </a:tc>
                <a:tc>
                  <a:txBody>
                    <a:bodyPr/>
                    <a:lstStyle/>
                    <a:p>
                      <a:pPr algn="ctr"/>
                      <a:r>
                        <a:rPr lang="en-US" altLang="zh-CN" sz="1300" dirty="0">
                          <a:solidFill>
                            <a:schemeClr val="tx1"/>
                          </a:solidFill>
                          <a:latin typeface="Times New Roman" panose="02020603050405020304" pitchFamily="18" charset="0"/>
                          <a:cs typeface="Times New Roman" panose="02020603050405020304" pitchFamily="18" charset="0"/>
                        </a:rPr>
                        <a:t>12220</a:t>
                      </a:r>
                    </a:p>
                  </a:txBody>
                  <a:tcPr marL="0" marR="0" anchor="ctr">
                    <a:solidFill>
                      <a:srgbClr val="FFCCCC"/>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885.7(7)</a:t>
                      </a:r>
                    </a:p>
                  </a:txBody>
                  <a:tcPr marL="0" marR="0" anchor="ctr">
                    <a:solidFill>
                      <a:srgbClr val="FFCC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3000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45</a:t>
                      </a:r>
                      <a:r>
                        <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V 1272.6 7/2</a:t>
                      </a:r>
                      <a:r>
                        <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1300" b="0" i="1" u="none" strike="noStrike" kern="1200" cap="none" spc="0" normalizeH="0" baseline="3000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marL="0" marR="0" anchor="ctr">
                    <a:solidFill>
                      <a:srgbClr val="FFCC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3000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45</a:t>
                      </a:r>
                      <a:r>
                        <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V 387.2 </a:t>
                      </a:r>
                      <a:r>
                        <a:rPr kumimoji="0" lang="en-US" altLang="zh-CN" sz="13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3/2+</a:t>
                      </a:r>
                      <a:endParaRPr kumimoji="0" lang="en-US" altLang="zh-CN" sz="1300" b="0" i="1" u="none" strike="noStrike" kern="1200" cap="none" spc="0" normalizeH="0" baseline="3000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marL="0" marR="0" anchor="ctr">
                    <a:solidFill>
                      <a:srgbClr val="FFCCCC"/>
                    </a:solidFill>
                  </a:tcPr>
                </a:tc>
                <a:tc>
                  <a:txBody>
                    <a:bodyPr/>
                    <a:lstStyle/>
                    <a:p>
                      <a:pPr algn="ct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r>
                        <a:rPr lang="en-US" sz="1300" baseline="0" dirty="0">
                          <a:solidFill>
                            <a:schemeClr val="tx1"/>
                          </a:solidFill>
                          <a:latin typeface="Times New Roman" panose="02020603050405020304" pitchFamily="18" charset="0"/>
                          <a:cs typeface="Times New Roman" panose="02020603050405020304" pitchFamily="18" charset="0"/>
                        </a:rPr>
                        <a:t>2.2(7)</a:t>
                      </a:r>
                    </a:p>
                  </a:txBody>
                  <a:tcPr marL="0" marR="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Dossat_NPA2007</a:t>
                      </a:r>
                    </a:p>
                  </a:txBody>
                  <a:tcPr marL="0" marR="0" anchor="ctr">
                    <a:solidFill>
                      <a:srgbClr val="FFCCCC"/>
                    </a:solidFill>
                  </a:tcPr>
                </a:tc>
                <a:extLst>
                  <a:ext uri="{0D108BD9-81ED-4DB2-BD59-A6C34878D82A}">
                    <a16:rowId xmlns:a16="http://schemas.microsoft.com/office/drawing/2014/main" val="664260859"/>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aseline="30000" dirty="0">
                          <a:solidFill>
                            <a:schemeClr val="tx1"/>
                          </a:solidFill>
                          <a:latin typeface="Times New Roman" panose="02020603050405020304" pitchFamily="18" charset="0"/>
                          <a:cs typeface="Times New Roman" panose="02020603050405020304" pitchFamily="18" charset="0"/>
                        </a:rPr>
                        <a:t>46</a:t>
                      </a:r>
                      <a:r>
                        <a:rPr lang="en-US" altLang="zh-CN" sz="1400" dirty="0">
                          <a:solidFill>
                            <a:schemeClr val="tx1"/>
                          </a:solidFill>
                          <a:latin typeface="Times New Roman" panose="02020603050405020304" pitchFamily="18" charset="0"/>
                          <a:cs typeface="Times New Roman" panose="02020603050405020304" pitchFamily="18" charset="0"/>
                        </a:rPr>
                        <a:t>Mn</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solidFill>
                      <a:srgbClr val="FFCC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dirty="0">
                          <a:solidFill>
                            <a:schemeClr val="tx1"/>
                          </a:solidFill>
                          <a:latin typeface="Times New Roman" panose="02020603050405020304" pitchFamily="18" charset="0"/>
                          <a:cs typeface="Times New Roman" panose="02020603050405020304" pitchFamily="18" charset="0"/>
                        </a:rPr>
                        <a:t>57.0(8)</a:t>
                      </a:r>
                    </a:p>
                  </a:txBody>
                  <a:tcPr marL="0" marR="0" anchor="ctr">
                    <a:solidFill>
                      <a:srgbClr val="FFCCCC"/>
                    </a:solidFill>
                  </a:tcPr>
                </a:tc>
                <a:tc>
                  <a:txBody>
                    <a:bodyPr/>
                    <a:lstStyle/>
                    <a:p>
                      <a:pPr algn="ctr"/>
                      <a:r>
                        <a:rPr lang="en-US" altLang="zh-CN" sz="1300" dirty="0">
                          <a:solidFill>
                            <a:schemeClr val="tx1"/>
                          </a:solidFill>
                          <a:latin typeface="Times New Roman" panose="02020603050405020304" pitchFamily="18" charset="0"/>
                          <a:cs typeface="Times New Roman" panose="02020603050405020304" pitchFamily="18" charset="0"/>
                        </a:rPr>
                        <a:t>12220</a:t>
                      </a:r>
                    </a:p>
                  </a:txBody>
                  <a:tcPr marL="0" marR="0" anchor="ctr">
                    <a:solidFill>
                      <a:srgbClr val="FFCCCC"/>
                    </a:solidFill>
                  </a:tcPr>
                </a:tc>
                <a:tc>
                  <a:txBody>
                    <a:bodyPr/>
                    <a:lstStyle/>
                    <a:p>
                      <a:pPr algn="ctr"/>
                      <a:r>
                        <a:rPr lang="en-US" sz="1300" dirty="0">
                          <a:solidFill>
                            <a:schemeClr val="tx1"/>
                          </a:solidFill>
                          <a:latin typeface="Times New Roman" panose="02020603050405020304" pitchFamily="18" charset="0"/>
                          <a:cs typeface="Times New Roman" panose="02020603050405020304" pitchFamily="18" charset="0"/>
                        </a:rPr>
                        <a:t>892.5(3)</a:t>
                      </a:r>
                    </a:p>
                  </a:txBody>
                  <a:tcPr marL="0" marR="0" anchor="ctr">
                    <a:solidFill>
                      <a:srgbClr val="FFCC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aseline="30000" dirty="0">
                          <a:solidFill>
                            <a:schemeClr val="tx1"/>
                          </a:solidFill>
                          <a:latin typeface="Times New Roman" panose="02020603050405020304" pitchFamily="18" charset="0"/>
                          <a:cs typeface="Times New Roman" panose="02020603050405020304" pitchFamily="18" charset="0"/>
                        </a:rPr>
                        <a:t>46</a:t>
                      </a:r>
                      <a:r>
                        <a:rPr lang="en-US" sz="1300" baseline="0" dirty="0">
                          <a:solidFill>
                            <a:schemeClr val="tx1"/>
                          </a:solidFill>
                          <a:latin typeface="Times New Roman" panose="02020603050405020304" pitchFamily="18" charset="0"/>
                          <a:cs typeface="Times New Roman" panose="02020603050405020304" pitchFamily="18" charset="0"/>
                        </a:rPr>
                        <a:t>Cr 892.5 2+</a:t>
                      </a:r>
                    </a:p>
                  </a:txBody>
                  <a:tcPr marL="0" marR="0" anchor="ctr">
                    <a:solidFill>
                      <a:srgbClr val="FFCC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i="0" baseline="30000" dirty="0">
                          <a:solidFill>
                            <a:schemeClr val="tx1"/>
                          </a:solidFill>
                          <a:latin typeface="Times New Roman" panose="02020603050405020304" pitchFamily="18" charset="0"/>
                          <a:cs typeface="Times New Roman" panose="02020603050405020304" pitchFamily="18" charset="0"/>
                        </a:rPr>
                        <a:t>46</a:t>
                      </a:r>
                      <a:r>
                        <a:rPr lang="en-US" sz="1300" i="0" baseline="0" dirty="0">
                          <a:solidFill>
                            <a:schemeClr val="tx1"/>
                          </a:solidFill>
                          <a:latin typeface="Times New Roman" panose="02020603050405020304" pitchFamily="18" charset="0"/>
                          <a:cs typeface="Times New Roman" panose="02020603050405020304" pitchFamily="18" charset="0"/>
                        </a:rPr>
                        <a:t>Cr 0 0+</a:t>
                      </a:r>
                    </a:p>
                  </a:txBody>
                  <a:tcPr marL="0" marR="0" anchor="ctr">
                    <a:solidFill>
                      <a:srgbClr val="FFCCCC"/>
                    </a:solidFill>
                  </a:tcPr>
                </a:tc>
                <a:tc>
                  <a:txBody>
                    <a:bodyPr/>
                    <a:lstStyle/>
                    <a:p>
                      <a:pPr algn="ctr"/>
                      <a:endParaRPr lang="en-US" sz="1300" baseline="0" dirty="0">
                        <a:solidFill>
                          <a:schemeClr val="tx1"/>
                        </a:solidFill>
                        <a:latin typeface="Times New Roman" panose="02020603050405020304" pitchFamily="18" charset="0"/>
                        <a:cs typeface="Times New Roman" panose="02020603050405020304" pitchFamily="18" charset="0"/>
                      </a:endParaRPr>
                    </a:p>
                  </a:txBody>
                  <a:tcPr marL="0" marR="0" anchor="ctr">
                    <a:lnT w="12700" cap="flat" cmpd="sng" algn="ctr">
                      <a:solidFill>
                        <a:schemeClr val="tx1"/>
                      </a:solidFill>
                      <a:prstDash val="solid"/>
                      <a:round/>
                      <a:headEnd type="none" w="med" len="med"/>
                      <a:tailEnd type="none" w="med" len="med"/>
                    </a:lnT>
                    <a:solidFill>
                      <a:srgbClr val="FFCCCC"/>
                    </a:solidFill>
                  </a:tcPr>
                </a:tc>
                <a:tc>
                  <a:txBody>
                    <a:bodyPr/>
                    <a:lstStyle/>
                    <a:p>
                      <a:pPr algn="ctr"/>
                      <a:r>
                        <a:rPr lang="en-US" sz="1300" baseline="0" dirty="0">
                          <a:solidFill>
                            <a:schemeClr val="tx1"/>
                          </a:solidFill>
                          <a:latin typeface="Times New Roman" panose="02020603050405020304" pitchFamily="18" charset="0"/>
                          <a:cs typeface="Times New Roman" panose="02020603050405020304" pitchFamily="18" charset="0"/>
                        </a:rPr>
                        <a:t>25(6)</a:t>
                      </a:r>
                    </a:p>
                  </a:txBody>
                  <a:tcPr marL="0" marR="0" anchor="ctr">
                    <a:lnT w="12700" cap="flat" cmpd="sng" algn="ctr">
                      <a:solidFill>
                        <a:schemeClr val="tx1"/>
                      </a:solidFill>
                      <a:prstDash val="solid"/>
                      <a:round/>
                      <a:headEnd type="none" w="med" len="med"/>
                      <a:tailEnd type="none" w="med" len="med"/>
                    </a:lnT>
                    <a:solidFill>
                      <a:srgbClr val="FFCCCC"/>
                    </a:solidFill>
                  </a:tcPr>
                </a:tc>
                <a:tc>
                  <a:txBody>
                    <a:bodyPr/>
                    <a:lstStyle/>
                    <a:p>
                      <a:pPr algn="ctr"/>
                      <a:r>
                        <a:rPr lang="en-US" altLang="zh-CN" sz="1300" dirty="0">
                          <a:solidFill>
                            <a:schemeClr val="tx1"/>
                          </a:solidFill>
                          <a:latin typeface="Times New Roman" panose="02020603050405020304" pitchFamily="18" charset="0"/>
                          <a:cs typeface="Times New Roman" panose="02020603050405020304" pitchFamily="18" charset="0"/>
                        </a:rPr>
                        <a:t>Dossat_NPA2007</a:t>
                      </a:r>
                      <a:endParaRPr lang="en-US" sz="1300" dirty="0">
                        <a:solidFill>
                          <a:schemeClr val="tx1"/>
                        </a:solidFill>
                        <a:latin typeface="Times New Roman" panose="02020603050405020304" pitchFamily="18" charset="0"/>
                        <a:cs typeface="Times New Roman" panose="02020603050405020304" pitchFamily="18" charset="0"/>
                      </a:endParaRPr>
                    </a:p>
                  </a:txBody>
                  <a:tcPr marL="0" marR="0" anchor="ctr">
                    <a:solidFill>
                      <a:srgbClr val="FFCCCC"/>
                    </a:solidFill>
                  </a:tcPr>
                </a:tc>
                <a:extLst>
                  <a:ext uri="{0D108BD9-81ED-4DB2-BD59-A6C34878D82A}">
                    <a16:rowId xmlns:a16="http://schemas.microsoft.com/office/drawing/2014/main" val="305921239"/>
                  </a:ext>
                </a:extLst>
              </a:tr>
            </a:tbl>
          </a:graphicData>
        </a:graphic>
      </p:graphicFrame>
      <p:sp>
        <p:nvSpPr>
          <p:cNvPr id="4" name="Rectangle 4"/>
          <p:cNvSpPr>
            <a:spLocks noChangeArrowheads="1"/>
          </p:cNvSpPr>
          <p:nvPr/>
        </p:nvSpPr>
        <p:spPr bwMode="auto">
          <a:xfrm>
            <a:off x="2586078" y="116632"/>
            <a:ext cx="3836606" cy="371513"/>
          </a:xfrm>
          <a:prstGeom prst="rect">
            <a:avLst/>
          </a:prstGeom>
          <a:gradFill rotWithShape="1">
            <a:gsLst>
              <a:gs pos="0">
                <a:srgbClr val="CCCCFF"/>
              </a:gs>
              <a:gs pos="50000">
                <a:srgbClr val="FFFFFF"/>
              </a:gs>
              <a:gs pos="100000">
                <a:srgbClr val="CCCCFF"/>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algn="l" eaLnBrk="0" hangingPunct="0">
              <a:defRPr>
                <a:solidFill>
                  <a:schemeClr val="tx1"/>
                </a:solidFill>
                <a:latin typeface="Times New Roman" panose="02020603050405020304" pitchFamily="18" charset="0"/>
                <a:ea typeface="宋体" panose="02010600030101010101" pitchFamily="2" charset="-122"/>
              </a:defRPr>
            </a:lvl1pPr>
            <a:lvl2pPr marL="742950" indent="-285750" algn="l" eaLnBrk="0" hangingPunct="0">
              <a:defRPr>
                <a:solidFill>
                  <a:schemeClr val="tx1"/>
                </a:solidFill>
                <a:latin typeface="Times New Roman" panose="02020603050405020304" pitchFamily="18" charset="0"/>
                <a:ea typeface="宋体" panose="02010600030101010101" pitchFamily="2" charset="-122"/>
              </a:defRPr>
            </a:lvl2pPr>
            <a:lvl3pPr marL="1143000" indent="-228600" algn="l" eaLnBrk="0" hangingPunct="0">
              <a:defRPr>
                <a:solidFill>
                  <a:schemeClr val="tx1"/>
                </a:solidFill>
                <a:latin typeface="Times New Roman" panose="02020603050405020304" pitchFamily="18" charset="0"/>
                <a:ea typeface="宋体" panose="02010600030101010101" pitchFamily="2" charset="-122"/>
              </a:defRPr>
            </a:lvl3pPr>
            <a:lvl4pPr marL="1600200" indent="-228600" algn="l" eaLnBrk="0" hangingPunct="0">
              <a:defRPr>
                <a:solidFill>
                  <a:schemeClr val="tx1"/>
                </a:solidFill>
                <a:latin typeface="Times New Roman" panose="02020603050405020304" pitchFamily="18" charset="0"/>
                <a:ea typeface="宋体" panose="02010600030101010101" pitchFamily="2" charset="-122"/>
              </a:defRPr>
            </a:lvl4pPr>
            <a:lvl5pPr marL="2057400" indent="-228600" algn="l"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ctr"/>
            <a:r>
              <a:rPr lang="en-US" dirty="0"/>
              <a:t>Possible doublets for proton-rich nuclei</a:t>
            </a:r>
            <a:endParaRPr lang="zh-CN" altLang="en-US" dirty="0">
              <a:cs typeface="Times New Roman" panose="02020603050405020304" pitchFamily="18" charset="0"/>
            </a:endParaRPr>
          </a:p>
        </p:txBody>
      </p:sp>
    </p:spTree>
    <p:extLst>
      <p:ext uri="{BB962C8B-B14F-4D97-AF65-F5344CB8AC3E}">
        <p14:creationId xmlns:p14="http://schemas.microsoft.com/office/powerpoint/2010/main" val="28331173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205961923"/>
              </p:ext>
            </p:extLst>
          </p:nvPr>
        </p:nvGraphicFramePr>
        <p:xfrm>
          <a:off x="2658754" y="208745"/>
          <a:ext cx="2503806" cy="4876800"/>
        </p:xfrm>
        <a:graphic>
          <a:graphicData uri="http://schemas.openxmlformats.org/drawingml/2006/table">
            <a:tbl>
              <a:tblPr firstRow="1" bandRow="1">
                <a:tableStyleId>{5940675A-B579-460E-94D1-54222C63F5DA}</a:tableStyleId>
              </a:tblPr>
              <a:tblGrid>
                <a:gridCol w="273050">
                  <a:extLst>
                    <a:ext uri="{9D8B030D-6E8A-4147-A177-3AD203B41FA5}">
                      <a16:colId xmlns:a16="http://schemas.microsoft.com/office/drawing/2014/main" val="20000"/>
                    </a:ext>
                  </a:extLst>
                </a:gridCol>
                <a:gridCol w="192087">
                  <a:extLst>
                    <a:ext uri="{9D8B030D-6E8A-4147-A177-3AD203B41FA5}">
                      <a16:colId xmlns:a16="http://schemas.microsoft.com/office/drawing/2014/main" val="20001"/>
                    </a:ext>
                  </a:extLst>
                </a:gridCol>
                <a:gridCol w="273050">
                  <a:extLst>
                    <a:ext uri="{9D8B030D-6E8A-4147-A177-3AD203B41FA5}">
                      <a16:colId xmlns:a16="http://schemas.microsoft.com/office/drawing/2014/main" val="20002"/>
                    </a:ext>
                  </a:extLst>
                </a:gridCol>
                <a:gridCol w="271463">
                  <a:extLst>
                    <a:ext uri="{9D8B030D-6E8A-4147-A177-3AD203B41FA5}">
                      <a16:colId xmlns:a16="http://schemas.microsoft.com/office/drawing/2014/main" val="20003"/>
                    </a:ext>
                  </a:extLst>
                </a:gridCol>
                <a:gridCol w="273050">
                  <a:extLst>
                    <a:ext uri="{9D8B030D-6E8A-4147-A177-3AD203B41FA5}">
                      <a16:colId xmlns:a16="http://schemas.microsoft.com/office/drawing/2014/main" val="20004"/>
                    </a:ext>
                  </a:extLst>
                </a:gridCol>
                <a:gridCol w="271463">
                  <a:extLst>
                    <a:ext uri="{9D8B030D-6E8A-4147-A177-3AD203B41FA5}">
                      <a16:colId xmlns:a16="http://schemas.microsoft.com/office/drawing/2014/main" val="20005"/>
                    </a:ext>
                  </a:extLst>
                </a:gridCol>
                <a:gridCol w="949643">
                  <a:extLst>
                    <a:ext uri="{9D8B030D-6E8A-4147-A177-3AD203B41FA5}">
                      <a16:colId xmlns:a16="http://schemas.microsoft.com/office/drawing/2014/main" val="20006"/>
                    </a:ext>
                  </a:extLst>
                </a:gridCol>
              </a:tblGrid>
              <a:tr h="0">
                <a:tc gridSpan="2">
                  <a:txBody>
                    <a:bodyPr/>
                    <a:lstStyle/>
                    <a:p>
                      <a:pPr algn="ctr"/>
                      <a:r>
                        <a:rPr lang="en-US" altLang="zh-CN" sz="1400" dirty="0">
                          <a:latin typeface="Times New Roman" panose="02020603050405020304" pitchFamily="18" charset="0"/>
                          <a:cs typeface="Times New Roman" panose="02020603050405020304" pitchFamily="18" charset="0"/>
                        </a:rPr>
                        <a:t>Pre</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gridSpan="2">
                  <a:txBody>
                    <a:bodyPr/>
                    <a:lstStyle/>
                    <a:p>
                      <a:pPr algn="ctr"/>
                      <a:r>
                        <a:rPr lang="en-US" altLang="zh-CN" sz="1400" i="1" dirty="0">
                          <a:solidFill>
                            <a:schemeClr val="tx1"/>
                          </a:solidFill>
                          <a:latin typeface="Times New Roman" panose="02020603050405020304" pitchFamily="18" charset="0"/>
                          <a:cs typeface="Times New Roman" panose="02020603050405020304" pitchFamily="18" charset="0"/>
                        </a:rPr>
                        <a:t>β</a:t>
                      </a:r>
                      <a:endParaRPr lang="en-US" altLang="zh-CN" sz="1400" i="0" dirty="0">
                        <a:solidFill>
                          <a:schemeClr val="tx1"/>
                        </a:solidFill>
                        <a:latin typeface="Times New Roman" panose="02020603050405020304" pitchFamily="18" charset="0"/>
                        <a:cs typeface="Times New Roman" panose="02020603050405020304" pitchFamily="18" charset="0"/>
                      </a:endParaRPr>
                    </a:p>
                    <a:p>
                      <a:pPr algn="ctr"/>
                      <a:r>
                        <a:rPr lang="en-US" altLang="zh-CN" sz="1400" dirty="0" err="1">
                          <a:solidFill>
                            <a:schemeClr val="tx1"/>
                          </a:solidFill>
                          <a:latin typeface="Times New Roman" panose="02020603050405020304" pitchFamily="18" charset="0"/>
                          <a:cs typeface="Times New Roman" panose="02020603050405020304" pitchFamily="18" charset="0"/>
                        </a:rPr>
                        <a:t>dau</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gridSpan="2">
                  <a:txBody>
                    <a:bodyPr/>
                    <a:lstStyle/>
                    <a:p>
                      <a:pPr algn="ctr"/>
                      <a:r>
                        <a:rPr lang="en-US" altLang="zh-CN" sz="1400" i="1" dirty="0">
                          <a:solidFill>
                            <a:schemeClr val="tx1"/>
                          </a:solidFill>
                          <a:latin typeface="Times New Roman" panose="02020603050405020304" pitchFamily="18" charset="0"/>
                          <a:cs typeface="Times New Roman" panose="02020603050405020304" pitchFamily="18" charset="0"/>
                        </a:rPr>
                        <a:t>β</a:t>
                      </a:r>
                      <a:r>
                        <a:rPr lang="en-US" altLang="zh-CN" sz="1400" i="1" dirty="0">
                          <a:latin typeface="Times New Roman" panose="02020603050405020304" pitchFamily="18" charset="0"/>
                          <a:cs typeface="Times New Roman" panose="02020603050405020304" pitchFamily="18" charset="0"/>
                        </a:rPr>
                        <a:t>n</a:t>
                      </a:r>
                    </a:p>
                    <a:p>
                      <a:pPr algn="ctr"/>
                      <a:r>
                        <a:rPr lang="en-US" altLang="zh-CN" sz="1400" i="0" dirty="0" err="1">
                          <a:latin typeface="Times New Roman" panose="02020603050405020304" pitchFamily="18" charset="0"/>
                          <a:cs typeface="Times New Roman" panose="02020603050405020304" pitchFamily="18" charset="0"/>
                        </a:rPr>
                        <a:t>dau</a:t>
                      </a:r>
                      <a:endParaRPr lang="en-US" sz="1400" i="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sz="1400" dirty="0">
                          <a:solidFill>
                            <a:schemeClr val="tx1"/>
                          </a:solidFill>
                          <a:latin typeface="Times New Roman" panose="02020603050405020304" pitchFamily="18" charset="0"/>
                          <a:cs typeface="Times New Roman" panose="02020603050405020304" pitchFamily="18" charset="0"/>
                        </a:rPr>
                        <a:t>Doublets?</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1"/>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Times New Roman" panose="02020603050405020304" pitchFamily="18" charset="0"/>
                          <a:cs typeface="Times New Roman" panose="02020603050405020304" pitchFamily="18" charset="0"/>
                        </a:rPr>
                        <a:t>Two </a:t>
                      </a:r>
                      <a:r>
                        <a:rPr lang="en-US" altLang="zh-CN" sz="1400" i="1" dirty="0">
                          <a:solidFill>
                            <a:schemeClr val="tx1"/>
                          </a:solidFill>
                          <a:latin typeface="Times New Roman" panose="02020603050405020304" pitchFamily="18" charset="0"/>
                          <a:cs typeface="Times New Roman" panose="02020603050405020304" pitchFamily="18" charset="0"/>
                        </a:rPr>
                        <a:t>βγ</a:t>
                      </a:r>
                      <a:endParaRPr lang="en-US" sz="1400" i="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2"/>
                  </a:ext>
                </a:extLst>
              </a:tr>
              <a:tr h="0">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3"/>
                  </a:ext>
                </a:extLst>
              </a:tr>
              <a:tr h="0">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4"/>
                  </a:ext>
                </a:extLst>
              </a:tr>
              <a:tr h="0">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5"/>
                  </a:ext>
                </a:extLst>
              </a:tr>
              <a:tr h="0">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6"/>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7"/>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F</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F</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8"/>
                  </a:ext>
                </a:extLst>
              </a:tr>
              <a:tr h="0">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F</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F</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9"/>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F</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Times New Roman" panose="02020603050405020304" pitchFamily="18" charset="0"/>
                          <a:cs typeface="Times New Roman" panose="02020603050405020304" pitchFamily="18" charset="0"/>
                        </a:rPr>
                        <a:t>Two </a:t>
                      </a:r>
                      <a:r>
                        <a:rPr lang="en-US" altLang="zh-CN" sz="1400" i="1" dirty="0">
                          <a:solidFill>
                            <a:schemeClr val="tx1"/>
                          </a:solidFill>
                          <a:latin typeface="Times New Roman" panose="02020603050405020304" pitchFamily="18" charset="0"/>
                          <a:cs typeface="Times New Roman" panose="02020603050405020304" pitchFamily="18" charset="0"/>
                        </a:rPr>
                        <a:t>βγ</a:t>
                      </a:r>
                      <a:endParaRPr lang="en-US" sz="1400" i="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10010"/>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F</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10011"/>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F</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r>
                        <a:rPr lang="en-US" sz="1600" dirty="0">
                          <a:latin typeface="Times New Roman" panose="02020603050405020304" pitchFamily="18" charset="0"/>
                          <a:cs typeface="Times New Roman" panose="02020603050405020304" pitchFamily="18" charset="0"/>
                        </a:rPr>
                        <a:t>no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10012"/>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F</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Ne</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Ne</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tx1"/>
                          </a:solidFill>
                          <a:latin typeface="Times New Roman" panose="02020603050405020304" pitchFamily="18" charset="0"/>
                          <a:cs typeface="Times New Roman" panose="02020603050405020304" pitchFamily="18" charset="0"/>
                        </a:rPr>
                        <a:t>no data</a:t>
                      </a:r>
                      <a:endParaRPr lang="en-US" sz="160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10013"/>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ctr">
                    <a:lnT w="12700" cap="flat" cmpd="sng" algn="ctr">
                      <a:solidFill>
                        <a:schemeClr val="tx1"/>
                      </a:solidFill>
                      <a:prstDash val="solid"/>
                      <a:round/>
                      <a:headEnd type="none" w="med" len="med"/>
                      <a:tailEnd type="none" w="med" len="med"/>
                    </a:lnT>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F</a:t>
                      </a:r>
                    </a:p>
                  </a:txBody>
                  <a:tcPr marL="9525" marR="9525" marT="9525" marB="0" anchor="ctr">
                    <a:lnT w="12700" cap="flat" cmpd="sng" algn="ctr">
                      <a:solidFill>
                        <a:schemeClr val="tx1"/>
                      </a:solidFill>
                      <a:prstDash val="solid"/>
                      <a:round/>
                      <a:headEnd type="none" w="med" len="med"/>
                      <a:tailEnd type="none" w="med" len="med"/>
                    </a:lnT>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ctr">
                    <a:lnT w="12700" cap="flat" cmpd="sng" algn="ctr">
                      <a:solidFill>
                        <a:schemeClr val="tx1"/>
                      </a:solidFill>
                      <a:prstDash val="solid"/>
                      <a:round/>
                      <a:headEnd type="none" w="med" len="med"/>
                      <a:tailEnd type="none" w="med" len="med"/>
                    </a:lnT>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Ne</a:t>
                      </a:r>
                    </a:p>
                  </a:txBody>
                  <a:tcPr marL="9525" marR="9525" marT="9525" marB="0" anchor="ctr">
                    <a:lnT w="12700" cap="flat" cmpd="sng" algn="ctr">
                      <a:solidFill>
                        <a:schemeClr val="tx1"/>
                      </a:solidFill>
                      <a:prstDash val="solid"/>
                      <a:round/>
                      <a:headEnd type="none" w="med" len="med"/>
                      <a:tailEnd type="none" w="med" len="med"/>
                    </a:lnT>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Ne</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tx1"/>
                          </a:solidFill>
                          <a:latin typeface="Times New Roman" panose="02020603050405020304" pitchFamily="18" charset="0"/>
                          <a:cs typeface="Times New Roman" panose="02020603050405020304" pitchFamily="18" charset="0"/>
                        </a:rPr>
                        <a:t>no data</a:t>
                      </a:r>
                      <a:endParaRPr lang="en-US" sz="160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CCFF"/>
                    </a:solidFill>
                  </a:tcPr>
                </a:tc>
                <a:extLst>
                  <a:ext uri="{0D108BD9-81ED-4DB2-BD59-A6C34878D82A}">
                    <a16:rowId xmlns:a16="http://schemas.microsoft.com/office/drawing/2014/main" val="10014"/>
                  </a:ext>
                </a:extLst>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809524826"/>
              </p:ext>
            </p:extLst>
          </p:nvPr>
        </p:nvGraphicFramePr>
        <p:xfrm>
          <a:off x="116077" y="196045"/>
          <a:ext cx="2453640" cy="4480560"/>
        </p:xfrm>
        <a:graphic>
          <a:graphicData uri="http://schemas.openxmlformats.org/drawingml/2006/table">
            <a:tbl>
              <a:tblPr firstRow="1" bandRow="1">
                <a:tableStyleId>{5940675A-B579-460E-94D1-54222C63F5DA}</a:tableStyleId>
              </a:tblPr>
              <a:tblGrid>
                <a:gridCol w="273050">
                  <a:extLst>
                    <a:ext uri="{9D8B030D-6E8A-4147-A177-3AD203B41FA5}">
                      <a16:colId xmlns:a16="http://schemas.microsoft.com/office/drawing/2014/main" val="20000"/>
                    </a:ext>
                  </a:extLst>
                </a:gridCol>
                <a:gridCol w="261937">
                  <a:extLst>
                    <a:ext uri="{9D8B030D-6E8A-4147-A177-3AD203B41FA5}">
                      <a16:colId xmlns:a16="http://schemas.microsoft.com/office/drawing/2014/main" val="20001"/>
                    </a:ext>
                  </a:extLst>
                </a:gridCol>
                <a:gridCol w="273050">
                  <a:extLst>
                    <a:ext uri="{9D8B030D-6E8A-4147-A177-3AD203B41FA5}">
                      <a16:colId xmlns:a16="http://schemas.microsoft.com/office/drawing/2014/main" val="20002"/>
                    </a:ext>
                  </a:extLst>
                </a:gridCol>
                <a:gridCol w="211455">
                  <a:extLst>
                    <a:ext uri="{9D8B030D-6E8A-4147-A177-3AD203B41FA5}">
                      <a16:colId xmlns:a16="http://schemas.microsoft.com/office/drawing/2014/main" val="20003"/>
                    </a:ext>
                  </a:extLst>
                </a:gridCol>
                <a:gridCol w="273050">
                  <a:extLst>
                    <a:ext uri="{9D8B030D-6E8A-4147-A177-3AD203B41FA5}">
                      <a16:colId xmlns:a16="http://schemas.microsoft.com/office/drawing/2014/main" val="20004"/>
                    </a:ext>
                  </a:extLst>
                </a:gridCol>
                <a:gridCol w="211455">
                  <a:extLst>
                    <a:ext uri="{9D8B030D-6E8A-4147-A177-3AD203B41FA5}">
                      <a16:colId xmlns:a16="http://schemas.microsoft.com/office/drawing/2014/main" val="20005"/>
                    </a:ext>
                  </a:extLst>
                </a:gridCol>
                <a:gridCol w="949643">
                  <a:extLst>
                    <a:ext uri="{9D8B030D-6E8A-4147-A177-3AD203B41FA5}">
                      <a16:colId xmlns:a16="http://schemas.microsoft.com/office/drawing/2014/main" val="20006"/>
                    </a:ext>
                  </a:extLst>
                </a:gridCol>
              </a:tblGrid>
              <a:tr h="0">
                <a:tc gridSpan="2">
                  <a:txBody>
                    <a:bodyPr/>
                    <a:lstStyle/>
                    <a:p>
                      <a:pPr algn="ctr"/>
                      <a:r>
                        <a:rPr lang="en-US" altLang="zh-CN" sz="1400" dirty="0">
                          <a:latin typeface="Times New Roman" panose="02020603050405020304" pitchFamily="18" charset="0"/>
                          <a:cs typeface="Times New Roman" panose="02020603050405020304" pitchFamily="18" charset="0"/>
                        </a:rPr>
                        <a:t>Pre</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gridSpan="2">
                  <a:txBody>
                    <a:bodyPr/>
                    <a:lstStyle/>
                    <a:p>
                      <a:pPr algn="ctr"/>
                      <a:r>
                        <a:rPr lang="en-US" altLang="zh-CN" sz="1400" i="1" dirty="0">
                          <a:solidFill>
                            <a:schemeClr val="tx1"/>
                          </a:solidFill>
                          <a:latin typeface="Times New Roman" panose="02020603050405020304" pitchFamily="18" charset="0"/>
                          <a:cs typeface="Times New Roman" panose="02020603050405020304" pitchFamily="18" charset="0"/>
                        </a:rPr>
                        <a:t>β</a:t>
                      </a:r>
                      <a:endParaRPr lang="en-US" altLang="zh-CN" sz="1400" i="0" dirty="0">
                        <a:solidFill>
                          <a:schemeClr val="tx1"/>
                        </a:solidFill>
                        <a:latin typeface="Times New Roman" panose="02020603050405020304" pitchFamily="18" charset="0"/>
                        <a:cs typeface="Times New Roman" panose="02020603050405020304" pitchFamily="18" charset="0"/>
                      </a:endParaRPr>
                    </a:p>
                    <a:p>
                      <a:pPr algn="ctr"/>
                      <a:r>
                        <a:rPr lang="en-US" altLang="zh-CN" sz="1400" dirty="0" err="1">
                          <a:solidFill>
                            <a:schemeClr val="tx1"/>
                          </a:solidFill>
                          <a:latin typeface="Times New Roman" panose="02020603050405020304" pitchFamily="18" charset="0"/>
                          <a:cs typeface="Times New Roman" panose="02020603050405020304" pitchFamily="18" charset="0"/>
                        </a:rPr>
                        <a:t>dau</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gridSpan="2">
                  <a:txBody>
                    <a:bodyPr/>
                    <a:lstStyle/>
                    <a:p>
                      <a:pPr algn="ctr"/>
                      <a:r>
                        <a:rPr lang="en-US" altLang="zh-CN" sz="1400" i="1" dirty="0">
                          <a:solidFill>
                            <a:schemeClr val="tx1"/>
                          </a:solidFill>
                          <a:latin typeface="Times New Roman" panose="02020603050405020304" pitchFamily="18" charset="0"/>
                          <a:cs typeface="Times New Roman" panose="02020603050405020304" pitchFamily="18" charset="0"/>
                        </a:rPr>
                        <a:t>β</a:t>
                      </a:r>
                      <a:r>
                        <a:rPr lang="en-US" altLang="zh-CN" sz="1400" i="1" dirty="0">
                          <a:latin typeface="Times New Roman" panose="02020603050405020304" pitchFamily="18" charset="0"/>
                          <a:cs typeface="Times New Roman" panose="02020603050405020304" pitchFamily="18" charset="0"/>
                        </a:rPr>
                        <a:t>n</a:t>
                      </a:r>
                    </a:p>
                    <a:p>
                      <a:pPr algn="ctr"/>
                      <a:r>
                        <a:rPr lang="en-US" altLang="zh-CN" sz="1400" i="0" dirty="0" err="1">
                          <a:latin typeface="Times New Roman" panose="02020603050405020304" pitchFamily="18" charset="0"/>
                          <a:cs typeface="Times New Roman" panose="02020603050405020304" pitchFamily="18" charset="0"/>
                        </a:rPr>
                        <a:t>dau</a:t>
                      </a:r>
                      <a:endParaRPr lang="en-US" sz="1400" i="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sz="1400" dirty="0">
                          <a:solidFill>
                            <a:schemeClr val="tx1"/>
                          </a:solidFill>
                          <a:latin typeface="Times New Roman" panose="02020603050405020304" pitchFamily="18" charset="0"/>
                          <a:cs typeface="Times New Roman" panose="02020603050405020304" pitchFamily="18" charset="0"/>
                        </a:rPr>
                        <a:t>Doublets?</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Be</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1"/>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Be</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2"/>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B</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3"/>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B</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4"/>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B</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5"/>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B</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6"/>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B</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7"/>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8"/>
                  </a:ext>
                </a:extLst>
              </a:tr>
              <a:tr h="0">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9"/>
                  </a:ext>
                </a:extLst>
              </a:tr>
              <a:tr h="0">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10"/>
                  </a:ext>
                </a:extLst>
              </a:tr>
              <a:tr h="0">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11"/>
                  </a:ext>
                </a:extLst>
              </a:tr>
              <a:tr h="0">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12"/>
                  </a:ext>
                </a:extLst>
              </a:tr>
              <a:tr h="0">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C</a:t>
                      </a:r>
                    </a:p>
                  </a:txBody>
                  <a:tcPr marL="9525" marR="9525" marT="9525" marB="0"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N</a:t>
                      </a:r>
                    </a:p>
                  </a:txBody>
                  <a:tcPr marL="9525" marR="9525" marT="9525" marB="0" anchor="ct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N</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chemeClr val="accent1">
                        <a:lumMod val="20000"/>
                        <a:lumOff val="80000"/>
                      </a:schemeClr>
                    </a:solidFill>
                  </a:tcPr>
                </a:tc>
                <a:extLst>
                  <a:ext uri="{0D108BD9-81ED-4DB2-BD59-A6C34878D82A}">
                    <a16:rowId xmlns:a16="http://schemas.microsoft.com/office/drawing/2014/main" val="10013"/>
                  </a:ext>
                </a:extLst>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972778104"/>
              </p:ext>
            </p:extLst>
          </p:nvPr>
        </p:nvGraphicFramePr>
        <p:xfrm>
          <a:off x="5259577" y="208745"/>
          <a:ext cx="2622869" cy="5425440"/>
        </p:xfrm>
        <a:graphic>
          <a:graphicData uri="http://schemas.openxmlformats.org/drawingml/2006/table">
            <a:tbl>
              <a:tblPr firstRow="1" bandRow="1">
                <a:tableStyleId>{5940675A-B579-460E-94D1-54222C63F5DA}</a:tableStyleId>
              </a:tblPr>
              <a:tblGrid>
                <a:gridCol w="273050">
                  <a:extLst>
                    <a:ext uri="{9D8B030D-6E8A-4147-A177-3AD203B41FA5}">
                      <a16:colId xmlns:a16="http://schemas.microsoft.com/office/drawing/2014/main" val="20000"/>
                    </a:ext>
                  </a:extLst>
                </a:gridCol>
                <a:gridCol w="311150">
                  <a:extLst>
                    <a:ext uri="{9D8B030D-6E8A-4147-A177-3AD203B41FA5}">
                      <a16:colId xmlns:a16="http://schemas.microsoft.com/office/drawing/2014/main" val="20001"/>
                    </a:ext>
                  </a:extLst>
                </a:gridCol>
                <a:gridCol w="273050">
                  <a:extLst>
                    <a:ext uri="{9D8B030D-6E8A-4147-A177-3AD203B41FA5}">
                      <a16:colId xmlns:a16="http://schemas.microsoft.com/office/drawing/2014/main" val="20002"/>
                    </a:ext>
                  </a:extLst>
                </a:gridCol>
                <a:gridCol w="271463">
                  <a:extLst>
                    <a:ext uri="{9D8B030D-6E8A-4147-A177-3AD203B41FA5}">
                      <a16:colId xmlns:a16="http://schemas.microsoft.com/office/drawing/2014/main" val="20003"/>
                    </a:ext>
                  </a:extLst>
                </a:gridCol>
                <a:gridCol w="273050">
                  <a:extLst>
                    <a:ext uri="{9D8B030D-6E8A-4147-A177-3AD203B41FA5}">
                      <a16:colId xmlns:a16="http://schemas.microsoft.com/office/drawing/2014/main" val="20004"/>
                    </a:ext>
                  </a:extLst>
                </a:gridCol>
                <a:gridCol w="271463">
                  <a:extLst>
                    <a:ext uri="{9D8B030D-6E8A-4147-A177-3AD203B41FA5}">
                      <a16:colId xmlns:a16="http://schemas.microsoft.com/office/drawing/2014/main" val="20005"/>
                    </a:ext>
                  </a:extLst>
                </a:gridCol>
                <a:gridCol w="949643">
                  <a:extLst>
                    <a:ext uri="{9D8B030D-6E8A-4147-A177-3AD203B41FA5}">
                      <a16:colId xmlns:a16="http://schemas.microsoft.com/office/drawing/2014/main" val="20006"/>
                    </a:ext>
                  </a:extLst>
                </a:gridCol>
              </a:tblGrid>
              <a:tr h="0">
                <a:tc gridSpan="2">
                  <a:txBody>
                    <a:bodyPr/>
                    <a:lstStyle/>
                    <a:p>
                      <a:pPr algn="ctr"/>
                      <a:r>
                        <a:rPr lang="en-US" altLang="zh-CN" sz="1400" dirty="0">
                          <a:latin typeface="Times New Roman" panose="02020603050405020304" pitchFamily="18" charset="0"/>
                          <a:cs typeface="Times New Roman" panose="02020603050405020304" pitchFamily="18" charset="0"/>
                        </a:rPr>
                        <a:t>Pre</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gridSpan="2">
                  <a:txBody>
                    <a:bodyPr/>
                    <a:lstStyle/>
                    <a:p>
                      <a:pPr algn="ctr"/>
                      <a:r>
                        <a:rPr lang="en-US" altLang="zh-CN" sz="1400" i="1" dirty="0">
                          <a:solidFill>
                            <a:schemeClr val="tx1"/>
                          </a:solidFill>
                          <a:latin typeface="Times New Roman" panose="02020603050405020304" pitchFamily="18" charset="0"/>
                          <a:cs typeface="Times New Roman" panose="02020603050405020304" pitchFamily="18" charset="0"/>
                        </a:rPr>
                        <a:t>β</a:t>
                      </a:r>
                      <a:endParaRPr lang="en-US" altLang="zh-CN" sz="1400" i="0" dirty="0">
                        <a:solidFill>
                          <a:schemeClr val="tx1"/>
                        </a:solidFill>
                        <a:latin typeface="Times New Roman" panose="02020603050405020304" pitchFamily="18" charset="0"/>
                        <a:cs typeface="Times New Roman" panose="02020603050405020304" pitchFamily="18" charset="0"/>
                      </a:endParaRPr>
                    </a:p>
                    <a:p>
                      <a:pPr algn="ctr"/>
                      <a:r>
                        <a:rPr lang="en-US" altLang="zh-CN" sz="1400" dirty="0" err="1">
                          <a:solidFill>
                            <a:schemeClr val="tx1"/>
                          </a:solidFill>
                          <a:latin typeface="Times New Roman" panose="02020603050405020304" pitchFamily="18" charset="0"/>
                          <a:cs typeface="Times New Roman" panose="02020603050405020304" pitchFamily="18" charset="0"/>
                        </a:rPr>
                        <a:t>dau</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gridSpan="2">
                  <a:txBody>
                    <a:bodyPr/>
                    <a:lstStyle/>
                    <a:p>
                      <a:pPr algn="ctr"/>
                      <a:r>
                        <a:rPr lang="en-US" altLang="zh-CN" sz="1400" i="1" dirty="0">
                          <a:solidFill>
                            <a:schemeClr val="tx1"/>
                          </a:solidFill>
                          <a:latin typeface="Times New Roman" panose="02020603050405020304" pitchFamily="18" charset="0"/>
                          <a:cs typeface="Times New Roman" panose="02020603050405020304" pitchFamily="18" charset="0"/>
                        </a:rPr>
                        <a:t>β</a:t>
                      </a:r>
                      <a:r>
                        <a:rPr lang="en-US" altLang="zh-CN" sz="1400" i="1" dirty="0">
                          <a:latin typeface="Times New Roman" panose="02020603050405020304" pitchFamily="18" charset="0"/>
                          <a:cs typeface="Times New Roman" panose="02020603050405020304" pitchFamily="18" charset="0"/>
                        </a:rPr>
                        <a:t>n</a:t>
                      </a:r>
                    </a:p>
                    <a:p>
                      <a:pPr algn="ctr"/>
                      <a:r>
                        <a:rPr lang="en-US" altLang="zh-CN" sz="1400" i="0" dirty="0" err="1">
                          <a:latin typeface="Times New Roman" panose="02020603050405020304" pitchFamily="18" charset="0"/>
                          <a:cs typeface="Times New Roman" panose="02020603050405020304" pitchFamily="18" charset="0"/>
                        </a:rPr>
                        <a:t>dau</a:t>
                      </a:r>
                      <a:endParaRPr lang="en-US" sz="1400" i="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sz="1400" dirty="0">
                          <a:solidFill>
                            <a:schemeClr val="tx1"/>
                          </a:solidFill>
                          <a:latin typeface="Times New Roman" panose="02020603050405020304" pitchFamily="18" charset="0"/>
                          <a:cs typeface="Times New Roman" panose="02020603050405020304" pitchFamily="18" charset="0"/>
                        </a:rPr>
                        <a:t>Doublets?</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Ne</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Na</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val="10001"/>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Ne</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Na</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val="10002"/>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Ne</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Na</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val="10003"/>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Ne</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Na</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val="10004"/>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Ne</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Na</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val="10005"/>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Ne</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Na</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val="10006"/>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Ne</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Na</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val="10007"/>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Mg</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tx1"/>
                          </a:solidFill>
                          <a:latin typeface="Times New Roman" panose="02020603050405020304" pitchFamily="18" charset="0"/>
                          <a:cs typeface="Times New Roman" panose="02020603050405020304" pitchFamily="18" charset="0"/>
                        </a:rPr>
                        <a:t>Four </a:t>
                      </a:r>
                      <a:r>
                        <a:rPr lang="en-US" altLang="zh-CN" sz="1600" i="1" dirty="0">
                          <a:solidFill>
                            <a:schemeClr val="tx1"/>
                          </a:solidFill>
                          <a:latin typeface="Times New Roman" panose="02020603050405020304" pitchFamily="18" charset="0"/>
                          <a:cs typeface="Times New Roman" panose="02020603050405020304" pitchFamily="18" charset="0"/>
                        </a:rPr>
                        <a:t>βγ</a:t>
                      </a:r>
                      <a:endParaRPr lang="en-US" sz="1600" i="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10008"/>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Mg</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Two </a:t>
                      </a:r>
                      <a:r>
                        <a:rPr lang="en-US" altLang="zh-CN" sz="1400" i="1" dirty="0">
                          <a:solidFill>
                            <a:schemeClr val="tx1"/>
                          </a:solidFill>
                          <a:latin typeface="Times New Roman" panose="02020603050405020304" pitchFamily="18" charset="0"/>
                          <a:cs typeface="Times New Roman" panose="02020603050405020304" pitchFamily="18" charset="0"/>
                        </a:rPr>
                        <a:t>βγ</a:t>
                      </a:r>
                      <a:endParaRPr lang="en-US" sz="1400" i="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10009"/>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Mg</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Times New Roman" panose="02020603050405020304" pitchFamily="18" charset="0"/>
                          <a:cs typeface="Times New Roman" panose="02020603050405020304" pitchFamily="18" charset="0"/>
                        </a:rPr>
                        <a:t>Two </a:t>
                      </a:r>
                      <a:r>
                        <a:rPr lang="en-US" altLang="zh-CN" sz="1400" i="1" dirty="0">
                          <a:solidFill>
                            <a:schemeClr val="tx1"/>
                          </a:solidFill>
                          <a:latin typeface="Times New Roman" panose="02020603050405020304" pitchFamily="18" charset="0"/>
                          <a:cs typeface="Times New Roman" panose="02020603050405020304" pitchFamily="18" charset="0"/>
                        </a:rPr>
                        <a:t>β</a:t>
                      </a:r>
                      <a:r>
                        <a:rPr lang="en-US" altLang="zh-CN" sz="1400" i="1" dirty="0" err="1">
                          <a:solidFill>
                            <a:schemeClr val="tx1"/>
                          </a:solidFill>
                          <a:latin typeface="Times New Roman" panose="02020603050405020304" pitchFamily="18" charset="0"/>
                          <a:cs typeface="Times New Roman" panose="02020603050405020304" pitchFamily="18" charset="0"/>
                        </a:rPr>
                        <a:t>nγ</a:t>
                      </a:r>
                      <a:endParaRPr lang="en-US" sz="1400" i="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10010"/>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Mg</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Times New Roman" panose="02020603050405020304" pitchFamily="18" charset="0"/>
                          <a:cs typeface="Times New Roman" panose="02020603050405020304" pitchFamily="18" charset="0"/>
                        </a:rPr>
                        <a:t>14 </a:t>
                      </a:r>
                      <a:r>
                        <a:rPr lang="en-US" altLang="zh-CN" sz="1400" i="1" dirty="0">
                          <a:solidFill>
                            <a:schemeClr val="tx1"/>
                          </a:solidFill>
                          <a:latin typeface="Times New Roman" panose="02020603050405020304" pitchFamily="18" charset="0"/>
                          <a:cs typeface="Times New Roman" panose="02020603050405020304" pitchFamily="18" charset="0"/>
                        </a:rPr>
                        <a:t>βγ</a:t>
                      </a:r>
                      <a:endParaRPr lang="en-US" sz="1400" i="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10011"/>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Mg</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10012"/>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Mg</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10013"/>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Mg</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latin typeface="Times New Roman" panose="02020603050405020304" pitchFamily="18" charset="0"/>
                          <a:cs typeface="Times New Roman" panose="02020603050405020304" pitchFamily="18" charset="0"/>
                        </a:rPr>
                        <a:t>no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10014"/>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Mg</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latin typeface="Times New Roman" panose="02020603050405020304" pitchFamily="18" charset="0"/>
                          <a:cs typeface="Times New Roman" panose="02020603050405020304" pitchFamily="18" charset="0"/>
                        </a:rPr>
                        <a:t>no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10015"/>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Mg</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latin typeface="Times New Roman" panose="02020603050405020304" pitchFamily="18" charset="0"/>
                          <a:cs typeface="Times New Roman" panose="02020603050405020304" pitchFamily="18" charset="0"/>
                        </a:rPr>
                        <a:t>no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10016"/>
                  </a:ext>
                </a:extLst>
              </a:tr>
            </a:tbl>
          </a:graphicData>
        </a:graphic>
      </p:graphicFrame>
      <p:sp>
        <p:nvSpPr>
          <p:cNvPr id="6" name="文本框 5"/>
          <p:cNvSpPr txBox="1"/>
          <p:nvPr/>
        </p:nvSpPr>
        <p:spPr>
          <a:xfrm>
            <a:off x="0" y="6190475"/>
            <a:ext cx="6516207"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No data means </a:t>
            </a:r>
            <a:r>
              <a:rPr lang="en-US" altLang="zh-CN" sz="1400" dirty="0">
                <a:latin typeface="Times New Roman" panose="02020603050405020304" pitchFamily="18" charset="0"/>
                <a:cs typeface="Times New Roman" panose="02020603050405020304" pitchFamily="18" charset="0"/>
              </a:rPr>
              <a:t>t</a:t>
            </a:r>
            <a:r>
              <a:rPr lang="en-US" sz="1400" dirty="0">
                <a:latin typeface="Times New Roman" panose="02020603050405020304" pitchFamily="18" charset="0"/>
                <a:cs typeface="Times New Roman" panose="02020603050405020304" pitchFamily="18" charset="0"/>
              </a:rPr>
              <a:t>here were no matching datasets in ENSDF or XUNDL for this nucleus.</a:t>
            </a:r>
          </a:p>
        </p:txBody>
      </p:sp>
      <p:sp>
        <p:nvSpPr>
          <p:cNvPr id="7" name="文本框 6"/>
          <p:cNvSpPr txBox="1"/>
          <p:nvPr/>
        </p:nvSpPr>
        <p:spPr>
          <a:xfrm>
            <a:off x="0" y="6498252"/>
            <a:ext cx="9144000" cy="307777"/>
          </a:xfrm>
          <a:prstGeom prst="rect">
            <a:avLst/>
          </a:prstGeom>
          <a:noFill/>
        </p:spPr>
        <p:txBody>
          <a:bodyPr wrap="square" rtlCol="0">
            <a:spAutoFit/>
          </a:bodyPr>
          <a:lstStyle/>
          <a:p>
            <a:r>
              <a:rPr lang="en-US" sz="1400" dirty="0">
                <a:latin typeface="Times New Roman" panose="02020603050405020304" pitchFamily="18" charset="0"/>
                <a:cs typeface="Times New Roman" panose="02020603050405020304" pitchFamily="18" charset="0"/>
              </a:rPr>
              <a:t>Not found means I </a:t>
            </a:r>
            <a:r>
              <a:rPr lang="en-US" altLang="zh-CN" sz="1400" dirty="0">
                <a:latin typeface="Times New Roman" panose="02020603050405020304" pitchFamily="18" charset="0"/>
                <a:cs typeface="Times New Roman" panose="02020603050405020304" pitchFamily="18" charset="0"/>
              </a:rPr>
              <a:t>didn't found any </a:t>
            </a:r>
            <a:r>
              <a:rPr lang="en-US" sz="1400" dirty="0">
                <a:latin typeface="Times New Roman" panose="02020603050405020304" pitchFamily="18" charset="0"/>
                <a:cs typeface="Times New Roman" panose="02020603050405020304" pitchFamily="18" charset="0"/>
              </a:rPr>
              <a:t>close </a:t>
            </a:r>
            <a:r>
              <a:rPr lang="el-GR" sz="1400" i="1" dirty="0">
                <a:latin typeface="Times New Roman" panose="02020603050405020304" pitchFamily="18" charset="0"/>
                <a:cs typeface="Times New Roman" panose="02020603050405020304" pitchFamily="18" charset="0"/>
              </a:rPr>
              <a:t>γ</a:t>
            </a:r>
            <a:r>
              <a:rPr lang="en-US" sz="1400" dirty="0">
                <a:latin typeface="Times New Roman" panose="02020603050405020304" pitchFamily="18" charset="0"/>
                <a:cs typeface="Times New Roman" panose="02020603050405020304" pitchFamily="18" charset="0"/>
              </a:rPr>
              <a:t> rays in the decay schemes for this nucleus provided by ENSDF or XUNDL.</a:t>
            </a:r>
          </a:p>
        </p:txBody>
      </p:sp>
      <p:sp>
        <p:nvSpPr>
          <p:cNvPr id="9" name="文本框 8"/>
          <p:cNvSpPr txBox="1"/>
          <p:nvPr/>
        </p:nvSpPr>
        <p:spPr>
          <a:xfrm>
            <a:off x="6830568" y="5821143"/>
            <a:ext cx="1549463" cy="369332"/>
          </a:xfrm>
          <a:prstGeom prst="rect">
            <a:avLst/>
          </a:prstGeom>
          <a:noFill/>
        </p:spPr>
        <p:txBody>
          <a:bodyPr wrap="none" rtlCol="0">
            <a:spAutoFit/>
          </a:bodyPr>
          <a:lstStyle/>
          <a:p>
            <a:r>
              <a:rPr lang="en-US" altLang="zh-CN" b="1" i="1" dirty="0">
                <a:latin typeface="Times New Roman" panose="02020603050405020304" pitchFamily="18" charset="0"/>
                <a:cs typeface="Times New Roman" panose="02020603050405020304" pitchFamily="18" charset="0"/>
              </a:rPr>
              <a:t>βn</a:t>
            </a:r>
            <a:r>
              <a:rPr lang="en-US" altLang="zh-CN" b="1" dirty="0">
                <a:latin typeface="Times New Roman" panose="02020603050405020304" pitchFamily="18" charset="0"/>
                <a:cs typeface="Times New Roman" panose="02020603050405020304" pitchFamily="18" charset="0"/>
              </a:rPr>
              <a:t> precursors</a:t>
            </a: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912847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582053702"/>
              </p:ext>
            </p:extLst>
          </p:nvPr>
        </p:nvGraphicFramePr>
        <p:xfrm>
          <a:off x="116077" y="157945"/>
          <a:ext cx="2462848" cy="4175760"/>
        </p:xfrm>
        <a:graphic>
          <a:graphicData uri="http://schemas.openxmlformats.org/drawingml/2006/table">
            <a:tbl>
              <a:tblPr firstRow="1" bandRow="1">
                <a:tableStyleId>{5940675A-B579-460E-94D1-54222C63F5DA}</a:tableStyleId>
              </a:tblPr>
              <a:tblGrid>
                <a:gridCol w="273050">
                  <a:extLst>
                    <a:ext uri="{9D8B030D-6E8A-4147-A177-3AD203B41FA5}">
                      <a16:colId xmlns:a16="http://schemas.microsoft.com/office/drawing/2014/main" val="20000"/>
                    </a:ext>
                  </a:extLst>
                </a:gridCol>
                <a:gridCol w="241300">
                  <a:extLst>
                    <a:ext uri="{9D8B030D-6E8A-4147-A177-3AD203B41FA5}">
                      <a16:colId xmlns:a16="http://schemas.microsoft.com/office/drawing/2014/main" val="20001"/>
                    </a:ext>
                  </a:extLst>
                </a:gridCol>
                <a:gridCol w="273050">
                  <a:extLst>
                    <a:ext uri="{9D8B030D-6E8A-4147-A177-3AD203B41FA5}">
                      <a16:colId xmlns:a16="http://schemas.microsoft.com/office/drawing/2014/main" val="20002"/>
                    </a:ext>
                  </a:extLst>
                </a:gridCol>
                <a:gridCol w="241300">
                  <a:extLst>
                    <a:ext uri="{9D8B030D-6E8A-4147-A177-3AD203B41FA5}">
                      <a16:colId xmlns:a16="http://schemas.microsoft.com/office/drawing/2014/main" val="20003"/>
                    </a:ext>
                  </a:extLst>
                </a:gridCol>
                <a:gridCol w="273050">
                  <a:extLst>
                    <a:ext uri="{9D8B030D-6E8A-4147-A177-3AD203B41FA5}">
                      <a16:colId xmlns:a16="http://schemas.microsoft.com/office/drawing/2014/main" val="20004"/>
                    </a:ext>
                  </a:extLst>
                </a:gridCol>
                <a:gridCol w="211455">
                  <a:extLst>
                    <a:ext uri="{9D8B030D-6E8A-4147-A177-3AD203B41FA5}">
                      <a16:colId xmlns:a16="http://schemas.microsoft.com/office/drawing/2014/main" val="20005"/>
                    </a:ext>
                  </a:extLst>
                </a:gridCol>
                <a:gridCol w="949643">
                  <a:extLst>
                    <a:ext uri="{9D8B030D-6E8A-4147-A177-3AD203B41FA5}">
                      <a16:colId xmlns:a16="http://schemas.microsoft.com/office/drawing/2014/main" val="20006"/>
                    </a:ext>
                  </a:extLst>
                </a:gridCol>
              </a:tblGrid>
              <a:tr h="0">
                <a:tc gridSpan="2">
                  <a:txBody>
                    <a:bodyPr/>
                    <a:lstStyle/>
                    <a:p>
                      <a:pPr algn="ctr"/>
                      <a:r>
                        <a:rPr lang="en-US" altLang="zh-CN" sz="1400" dirty="0">
                          <a:latin typeface="Times New Roman" panose="02020603050405020304" pitchFamily="18" charset="0"/>
                          <a:cs typeface="Times New Roman" panose="02020603050405020304" pitchFamily="18" charset="0"/>
                        </a:rPr>
                        <a:t>Pre</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gridSpan="2">
                  <a:txBody>
                    <a:bodyPr/>
                    <a:lstStyle/>
                    <a:p>
                      <a:pPr algn="ctr"/>
                      <a:r>
                        <a:rPr lang="en-US" altLang="zh-CN" sz="1400" i="1" dirty="0">
                          <a:solidFill>
                            <a:schemeClr val="tx1"/>
                          </a:solidFill>
                          <a:latin typeface="Times New Roman" panose="02020603050405020304" pitchFamily="18" charset="0"/>
                          <a:cs typeface="Times New Roman" panose="02020603050405020304" pitchFamily="18" charset="0"/>
                        </a:rPr>
                        <a:t>β</a:t>
                      </a:r>
                      <a:endParaRPr lang="en-US" altLang="zh-CN" sz="1400" i="0" dirty="0">
                        <a:solidFill>
                          <a:schemeClr val="tx1"/>
                        </a:solidFill>
                        <a:latin typeface="Times New Roman" panose="02020603050405020304" pitchFamily="18" charset="0"/>
                        <a:cs typeface="Times New Roman" panose="02020603050405020304" pitchFamily="18" charset="0"/>
                      </a:endParaRPr>
                    </a:p>
                    <a:p>
                      <a:pPr algn="ctr"/>
                      <a:r>
                        <a:rPr lang="en-US" altLang="zh-CN" sz="1400" dirty="0" err="1">
                          <a:solidFill>
                            <a:schemeClr val="tx1"/>
                          </a:solidFill>
                          <a:latin typeface="Times New Roman" panose="02020603050405020304" pitchFamily="18" charset="0"/>
                          <a:cs typeface="Times New Roman" panose="02020603050405020304" pitchFamily="18" charset="0"/>
                        </a:rPr>
                        <a:t>dau</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gridSpan="2">
                  <a:txBody>
                    <a:bodyPr/>
                    <a:lstStyle/>
                    <a:p>
                      <a:pPr algn="ctr"/>
                      <a:r>
                        <a:rPr lang="en-US" altLang="zh-CN" sz="1400" i="1" dirty="0">
                          <a:solidFill>
                            <a:schemeClr val="tx1"/>
                          </a:solidFill>
                          <a:latin typeface="Times New Roman" panose="02020603050405020304" pitchFamily="18" charset="0"/>
                          <a:cs typeface="Times New Roman" panose="02020603050405020304" pitchFamily="18" charset="0"/>
                        </a:rPr>
                        <a:t>β</a:t>
                      </a:r>
                      <a:r>
                        <a:rPr lang="en-US" altLang="zh-CN" sz="1400" i="1" dirty="0">
                          <a:latin typeface="Times New Roman" panose="02020603050405020304" pitchFamily="18" charset="0"/>
                          <a:cs typeface="Times New Roman" panose="02020603050405020304" pitchFamily="18" charset="0"/>
                        </a:rPr>
                        <a:t>n</a:t>
                      </a:r>
                    </a:p>
                    <a:p>
                      <a:pPr algn="ctr"/>
                      <a:r>
                        <a:rPr lang="en-US" altLang="zh-CN" sz="1400" i="0" dirty="0" err="1">
                          <a:latin typeface="Times New Roman" panose="02020603050405020304" pitchFamily="18" charset="0"/>
                          <a:cs typeface="Times New Roman" panose="02020603050405020304" pitchFamily="18" charset="0"/>
                        </a:rPr>
                        <a:t>dau</a:t>
                      </a:r>
                      <a:endParaRPr lang="en-US" sz="1400" i="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sz="1400" dirty="0">
                          <a:solidFill>
                            <a:schemeClr val="tx1"/>
                          </a:solidFill>
                          <a:latin typeface="Times New Roman" panose="02020603050405020304" pitchFamily="18" charset="0"/>
                          <a:cs typeface="Times New Roman" panose="02020603050405020304" pitchFamily="18" charset="0"/>
                        </a:rPr>
                        <a:t>Doublets?</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1"/>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2"/>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3"/>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4"/>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5"/>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6"/>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7"/>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no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8"/>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400">
                          <a:latin typeface="Times New Roman" panose="02020603050405020304" pitchFamily="18" charset="0"/>
                          <a:cs typeface="Times New Roman" panose="02020603050405020304" pitchFamily="18" charset="0"/>
                        </a:rPr>
                        <a:t>no data</a:t>
                      </a:r>
                      <a:endParaRPr 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9"/>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400">
                          <a:latin typeface="Times New Roman" panose="02020603050405020304" pitchFamily="18" charset="0"/>
                          <a:cs typeface="Times New Roman" panose="02020603050405020304" pitchFamily="18" charset="0"/>
                        </a:rPr>
                        <a:t>no data</a:t>
                      </a:r>
                      <a:endParaRPr 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10"/>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400">
                          <a:latin typeface="Times New Roman" panose="02020603050405020304" pitchFamily="18" charset="0"/>
                          <a:cs typeface="Times New Roman" panose="02020603050405020304" pitchFamily="18" charset="0"/>
                        </a:rPr>
                        <a:t>no data</a:t>
                      </a:r>
                      <a:endParaRPr 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11"/>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no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12"/>
                  </a:ext>
                </a:extLst>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120861963"/>
              </p:ext>
            </p:extLst>
          </p:nvPr>
        </p:nvGraphicFramePr>
        <p:xfrm>
          <a:off x="2694177" y="112831"/>
          <a:ext cx="2462848" cy="6004560"/>
        </p:xfrm>
        <a:graphic>
          <a:graphicData uri="http://schemas.openxmlformats.org/drawingml/2006/table">
            <a:tbl>
              <a:tblPr firstRow="1" bandRow="1">
                <a:tableStyleId>{5940675A-B579-460E-94D1-54222C63F5DA}</a:tableStyleId>
              </a:tblPr>
              <a:tblGrid>
                <a:gridCol w="273050">
                  <a:extLst>
                    <a:ext uri="{9D8B030D-6E8A-4147-A177-3AD203B41FA5}">
                      <a16:colId xmlns:a16="http://schemas.microsoft.com/office/drawing/2014/main" val="20000"/>
                    </a:ext>
                  </a:extLst>
                </a:gridCol>
                <a:gridCol w="241300">
                  <a:extLst>
                    <a:ext uri="{9D8B030D-6E8A-4147-A177-3AD203B41FA5}">
                      <a16:colId xmlns:a16="http://schemas.microsoft.com/office/drawing/2014/main" val="20001"/>
                    </a:ext>
                  </a:extLst>
                </a:gridCol>
                <a:gridCol w="273050">
                  <a:extLst>
                    <a:ext uri="{9D8B030D-6E8A-4147-A177-3AD203B41FA5}">
                      <a16:colId xmlns:a16="http://schemas.microsoft.com/office/drawing/2014/main" val="20002"/>
                    </a:ext>
                  </a:extLst>
                </a:gridCol>
                <a:gridCol w="241300">
                  <a:extLst>
                    <a:ext uri="{9D8B030D-6E8A-4147-A177-3AD203B41FA5}">
                      <a16:colId xmlns:a16="http://schemas.microsoft.com/office/drawing/2014/main" val="20003"/>
                    </a:ext>
                  </a:extLst>
                </a:gridCol>
                <a:gridCol w="273050">
                  <a:extLst>
                    <a:ext uri="{9D8B030D-6E8A-4147-A177-3AD203B41FA5}">
                      <a16:colId xmlns:a16="http://schemas.microsoft.com/office/drawing/2014/main" val="20004"/>
                    </a:ext>
                  </a:extLst>
                </a:gridCol>
                <a:gridCol w="211455">
                  <a:extLst>
                    <a:ext uri="{9D8B030D-6E8A-4147-A177-3AD203B41FA5}">
                      <a16:colId xmlns:a16="http://schemas.microsoft.com/office/drawing/2014/main" val="20005"/>
                    </a:ext>
                  </a:extLst>
                </a:gridCol>
                <a:gridCol w="949643">
                  <a:extLst>
                    <a:ext uri="{9D8B030D-6E8A-4147-A177-3AD203B41FA5}">
                      <a16:colId xmlns:a16="http://schemas.microsoft.com/office/drawing/2014/main" val="20006"/>
                    </a:ext>
                  </a:extLst>
                </a:gridCol>
              </a:tblGrid>
              <a:tr h="0">
                <a:tc gridSpan="2">
                  <a:txBody>
                    <a:bodyPr/>
                    <a:lstStyle/>
                    <a:p>
                      <a:pPr algn="ctr"/>
                      <a:r>
                        <a:rPr lang="en-US" altLang="zh-CN" sz="1400" dirty="0">
                          <a:latin typeface="Times New Roman" panose="02020603050405020304" pitchFamily="18" charset="0"/>
                          <a:cs typeface="Times New Roman" panose="02020603050405020304" pitchFamily="18" charset="0"/>
                        </a:rPr>
                        <a:t>Pre</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noFill/>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gridSpan="2">
                  <a:txBody>
                    <a:bodyPr/>
                    <a:lstStyle/>
                    <a:p>
                      <a:pPr algn="ctr"/>
                      <a:r>
                        <a:rPr lang="en-US" altLang="zh-CN" sz="1400" i="1" dirty="0">
                          <a:solidFill>
                            <a:schemeClr val="tx1"/>
                          </a:solidFill>
                          <a:latin typeface="Times New Roman" panose="02020603050405020304" pitchFamily="18" charset="0"/>
                          <a:cs typeface="Times New Roman" panose="02020603050405020304" pitchFamily="18" charset="0"/>
                        </a:rPr>
                        <a:t>β</a:t>
                      </a:r>
                      <a:endParaRPr lang="en-US" altLang="zh-CN" sz="1400" i="0" dirty="0">
                        <a:solidFill>
                          <a:schemeClr val="tx1"/>
                        </a:solidFill>
                        <a:latin typeface="Times New Roman" panose="02020603050405020304" pitchFamily="18" charset="0"/>
                        <a:cs typeface="Times New Roman" panose="02020603050405020304" pitchFamily="18" charset="0"/>
                      </a:endParaRPr>
                    </a:p>
                    <a:p>
                      <a:pPr algn="ctr"/>
                      <a:r>
                        <a:rPr lang="en-US" altLang="zh-CN" sz="1400" dirty="0" err="1">
                          <a:solidFill>
                            <a:schemeClr val="tx1"/>
                          </a:solidFill>
                          <a:latin typeface="Times New Roman" panose="02020603050405020304" pitchFamily="18" charset="0"/>
                          <a:cs typeface="Times New Roman" panose="02020603050405020304" pitchFamily="18" charset="0"/>
                        </a:rPr>
                        <a:t>dau</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noFill/>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gridSpan="2">
                  <a:txBody>
                    <a:bodyPr/>
                    <a:lstStyle/>
                    <a:p>
                      <a:pPr algn="ctr"/>
                      <a:r>
                        <a:rPr lang="en-US" altLang="zh-CN" sz="1400" i="1" dirty="0">
                          <a:solidFill>
                            <a:schemeClr val="tx1"/>
                          </a:solidFill>
                          <a:latin typeface="Times New Roman" panose="02020603050405020304" pitchFamily="18" charset="0"/>
                          <a:cs typeface="Times New Roman" panose="02020603050405020304" pitchFamily="18" charset="0"/>
                        </a:rPr>
                        <a:t>β</a:t>
                      </a:r>
                      <a:r>
                        <a:rPr lang="en-US" altLang="zh-CN" sz="1400" i="1" dirty="0">
                          <a:latin typeface="Times New Roman" panose="02020603050405020304" pitchFamily="18" charset="0"/>
                          <a:cs typeface="Times New Roman" panose="02020603050405020304" pitchFamily="18" charset="0"/>
                        </a:rPr>
                        <a:t>n</a:t>
                      </a:r>
                    </a:p>
                    <a:p>
                      <a:pPr algn="ctr"/>
                      <a:r>
                        <a:rPr lang="en-US" altLang="zh-CN" sz="1400" i="0" dirty="0" err="1">
                          <a:latin typeface="Times New Roman" panose="02020603050405020304" pitchFamily="18" charset="0"/>
                          <a:cs typeface="Times New Roman" panose="02020603050405020304" pitchFamily="18" charset="0"/>
                        </a:rPr>
                        <a:t>dau</a:t>
                      </a:r>
                      <a:endParaRPr lang="en-US" sz="1400" i="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noFill/>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sz="1400" dirty="0">
                          <a:solidFill>
                            <a:schemeClr val="tx1"/>
                          </a:solidFill>
                          <a:latin typeface="Times New Roman" panose="02020603050405020304" pitchFamily="18" charset="0"/>
                          <a:cs typeface="Times New Roman" panose="02020603050405020304" pitchFamily="18" charset="0"/>
                        </a:rPr>
                        <a:t>Doublets?</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P</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1"/>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P</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P</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2"/>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P</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P</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no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3"/>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P</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P</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no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4"/>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P</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P</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5"/>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P</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P</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no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6"/>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P</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P</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no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7"/>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no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8"/>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S</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9"/>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10"/>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11"/>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12"/>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13"/>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14"/>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P</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no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15"/>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no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16"/>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P</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no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17"/>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no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18"/>
                  </a:ext>
                </a:extLst>
              </a:tr>
            </a:tbl>
          </a:graphicData>
        </a:graphic>
      </p:graphicFrame>
      <p:sp>
        <p:nvSpPr>
          <p:cNvPr id="6" name="文本框 5"/>
          <p:cNvSpPr txBox="1"/>
          <p:nvPr/>
        </p:nvSpPr>
        <p:spPr>
          <a:xfrm>
            <a:off x="0" y="6117391"/>
            <a:ext cx="6516207"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No data means There were no matching datasets in ENSDF or XUNDL for this nucleus.</a:t>
            </a:r>
          </a:p>
        </p:txBody>
      </p:sp>
      <p:sp>
        <p:nvSpPr>
          <p:cNvPr id="7" name="文本框 6"/>
          <p:cNvSpPr txBox="1"/>
          <p:nvPr/>
        </p:nvSpPr>
        <p:spPr>
          <a:xfrm>
            <a:off x="1" y="6461323"/>
            <a:ext cx="9144000" cy="307777"/>
          </a:xfrm>
          <a:prstGeom prst="rect">
            <a:avLst/>
          </a:prstGeom>
          <a:noFill/>
        </p:spPr>
        <p:txBody>
          <a:bodyPr wrap="square" rtlCol="0">
            <a:spAutoFit/>
          </a:bodyPr>
          <a:lstStyle/>
          <a:p>
            <a:r>
              <a:rPr lang="en-US" sz="1400" dirty="0">
                <a:latin typeface="Times New Roman" panose="02020603050405020304" pitchFamily="18" charset="0"/>
                <a:cs typeface="Times New Roman" panose="02020603050405020304" pitchFamily="18" charset="0"/>
              </a:rPr>
              <a:t>Not found means I </a:t>
            </a:r>
            <a:r>
              <a:rPr lang="en-US" altLang="zh-CN" sz="1400" dirty="0">
                <a:latin typeface="Times New Roman" panose="02020603050405020304" pitchFamily="18" charset="0"/>
                <a:cs typeface="Times New Roman" panose="02020603050405020304" pitchFamily="18" charset="0"/>
              </a:rPr>
              <a:t>didn't found any </a:t>
            </a:r>
            <a:r>
              <a:rPr lang="en-US" sz="1400" dirty="0">
                <a:latin typeface="Times New Roman" panose="02020603050405020304" pitchFamily="18" charset="0"/>
                <a:cs typeface="Times New Roman" panose="02020603050405020304" pitchFamily="18" charset="0"/>
              </a:rPr>
              <a:t>close </a:t>
            </a:r>
            <a:r>
              <a:rPr lang="el-GR" sz="1400" i="1" dirty="0">
                <a:latin typeface="Times New Roman" panose="02020603050405020304" pitchFamily="18" charset="0"/>
                <a:cs typeface="Times New Roman" panose="02020603050405020304" pitchFamily="18" charset="0"/>
              </a:rPr>
              <a:t>γ</a:t>
            </a:r>
            <a:r>
              <a:rPr lang="en-US" sz="1400" dirty="0">
                <a:latin typeface="Times New Roman" panose="02020603050405020304" pitchFamily="18" charset="0"/>
                <a:cs typeface="Times New Roman" panose="02020603050405020304" pitchFamily="18" charset="0"/>
              </a:rPr>
              <a:t> rays in the decay schemes for this nucleus provided by ENSDF or XUNDL.</a:t>
            </a:r>
          </a:p>
        </p:txBody>
      </p:sp>
      <p:graphicFrame>
        <p:nvGraphicFramePr>
          <p:cNvPr id="10" name="表格 9"/>
          <p:cNvGraphicFramePr>
            <a:graphicFrameLocks noGrp="1"/>
          </p:cNvGraphicFramePr>
          <p:nvPr>
            <p:extLst>
              <p:ext uri="{D42A27DB-BD31-4B8C-83A1-F6EECF244321}">
                <p14:modId xmlns:p14="http://schemas.microsoft.com/office/powerpoint/2010/main" val="1728622295"/>
              </p:ext>
            </p:extLst>
          </p:nvPr>
        </p:nvGraphicFramePr>
        <p:xfrm>
          <a:off x="5284783" y="132545"/>
          <a:ext cx="2462848" cy="2651760"/>
        </p:xfrm>
        <a:graphic>
          <a:graphicData uri="http://schemas.openxmlformats.org/drawingml/2006/table">
            <a:tbl>
              <a:tblPr firstRow="1" bandRow="1">
                <a:tableStyleId>{5940675A-B579-460E-94D1-54222C63F5DA}</a:tableStyleId>
              </a:tblPr>
              <a:tblGrid>
                <a:gridCol w="273050">
                  <a:extLst>
                    <a:ext uri="{9D8B030D-6E8A-4147-A177-3AD203B41FA5}">
                      <a16:colId xmlns:a16="http://schemas.microsoft.com/office/drawing/2014/main" val="20000"/>
                    </a:ext>
                  </a:extLst>
                </a:gridCol>
                <a:gridCol w="241300">
                  <a:extLst>
                    <a:ext uri="{9D8B030D-6E8A-4147-A177-3AD203B41FA5}">
                      <a16:colId xmlns:a16="http://schemas.microsoft.com/office/drawing/2014/main" val="20001"/>
                    </a:ext>
                  </a:extLst>
                </a:gridCol>
                <a:gridCol w="273050">
                  <a:extLst>
                    <a:ext uri="{9D8B030D-6E8A-4147-A177-3AD203B41FA5}">
                      <a16:colId xmlns:a16="http://schemas.microsoft.com/office/drawing/2014/main" val="20002"/>
                    </a:ext>
                  </a:extLst>
                </a:gridCol>
                <a:gridCol w="241300">
                  <a:extLst>
                    <a:ext uri="{9D8B030D-6E8A-4147-A177-3AD203B41FA5}">
                      <a16:colId xmlns:a16="http://schemas.microsoft.com/office/drawing/2014/main" val="20003"/>
                    </a:ext>
                  </a:extLst>
                </a:gridCol>
                <a:gridCol w="273050">
                  <a:extLst>
                    <a:ext uri="{9D8B030D-6E8A-4147-A177-3AD203B41FA5}">
                      <a16:colId xmlns:a16="http://schemas.microsoft.com/office/drawing/2014/main" val="20004"/>
                    </a:ext>
                  </a:extLst>
                </a:gridCol>
                <a:gridCol w="211455">
                  <a:extLst>
                    <a:ext uri="{9D8B030D-6E8A-4147-A177-3AD203B41FA5}">
                      <a16:colId xmlns:a16="http://schemas.microsoft.com/office/drawing/2014/main" val="20005"/>
                    </a:ext>
                  </a:extLst>
                </a:gridCol>
                <a:gridCol w="949643">
                  <a:extLst>
                    <a:ext uri="{9D8B030D-6E8A-4147-A177-3AD203B41FA5}">
                      <a16:colId xmlns:a16="http://schemas.microsoft.com/office/drawing/2014/main" val="20006"/>
                    </a:ext>
                  </a:extLst>
                </a:gridCol>
              </a:tblGrid>
              <a:tr h="0">
                <a:tc gridSpan="2">
                  <a:txBody>
                    <a:bodyPr/>
                    <a:lstStyle/>
                    <a:p>
                      <a:pPr algn="ctr"/>
                      <a:r>
                        <a:rPr lang="en-US" altLang="zh-CN" sz="1400" dirty="0">
                          <a:latin typeface="Times New Roman" panose="02020603050405020304" pitchFamily="18" charset="0"/>
                          <a:cs typeface="Times New Roman" panose="02020603050405020304" pitchFamily="18" charset="0"/>
                        </a:rPr>
                        <a:t>Pre</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gridSpan="2">
                  <a:txBody>
                    <a:bodyPr/>
                    <a:lstStyle/>
                    <a:p>
                      <a:pPr algn="ctr"/>
                      <a:r>
                        <a:rPr lang="en-US" altLang="zh-CN" sz="1400" i="1" dirty="0">
                          <a:solidFill>
                            <a:schemeClr val="tx1"/>
                          </a:solidFill>
                          <a:latin typeface="Times New Roman" panose="02020603050405020304" pitchFamily="18" charset="0"/>
                          <a:cs typeface="Times New Roman" panose="02020603050405020304" pitchFamily="18" charset="0"/>
                        </a:rPr>
                        <a:t>β</a:t>
                      </a:r>
                      <a:endParaRPr lang="en-US" altLang="zh-CN" sz="1400" i="0" dirty="0">
                        <a:solidFill>
                          <a:schemeClr val="tx1"/>
                        </a:solidFill>
                        <a:latin typeface="Times New Roman" panose="02020603050405020304" pitchFamily="18" charset="0"/>
                        <a:cs typeface="Times New Roman" panose="02020603050405020304" pitchFamily="18" charset="0"/>
                      </a:endParaRPr>
                    </a:p>
                    <a:p>
                      <a:pPr algn="ctr"/>
                      <a:r>
                        <a:rPr lang="en-US" altLang="zh-CN" sz="1400" dirty="0" err="1">
                          <a:solidFill>
                            <a:schemeClr val="tx1"/>
                          </a:solidFill>
                          <a:latin typeface="Times New Roman" panose="02020603050405020304" pitchFamily="18" charset="0"/>
                          <a:cs typeface="Times New Roman" panose="02020603050405020304" pitchFamily="18" charset="0"/>
                        </a:rPr>
                        <a:t>dau</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gridSpan="2">
                  <a:txBody>
                    <a:bodyPr/>
                    <a:lstStyle/>
                    <a:p>
                      <a:pPr algn="ctr"/>
                      <a:r>
                        <a:rPr lang="en-US" altLang="zh-CN" sz="1400" i="1" dirty="0">
                          <a:solidFill>
                            <a:schemeClr val="tx1"/>
                          </a:solidFill>
                          <a:latin typeface="Times New Roman" panose="02020603050405020304" pitchFamily="18" charset="0"/>
                          <a:cs typeface="Times New Roman" panose="02020603050405020304" pitchFamily="18" charset="0"/>
                        </a:rPr>
                        <a:t>β</a:t>
                      </a:r>
                      <a:r>
                        <a:rPr lang="en-US" altLang="zh-CN" sz="1400" i="1" dirty="0">
                          <a:latin typeface="Times New Roman" panose="02020603050405020304" pitchFamily="18" charset="0"/>
                          <a:cs typeface="Times New Roman" panose="02020603050405020304" pitchFamily="18" charset="0"/>
                        </a:rPr>
                        <a:t>n</a:t>
                      </a:r>
                    </a:p>
                    <a:p>
                      <a:pPr algn="ctr"/>
                      <a:r>
                        <a:rPr lang="en-US" altLang="zh-CN" sz="1400" i="0" dirty="0" err="1">
                          <a:latin typeface="Times New Roman" panose="02020603050405020304" pitchFamily="18" charset="0"/>
                          <a:cs typeface="Times New Roman" panose="02020603050405020304" pitchFamily="18" charset="0"/>
                        </a:rPr>
                        <a:t>dau</a:t>
                      </a:r>
                      <a:endParaRPr lang="en-US" sz="1400" i="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sz="1400" dirty="0">
                          <a:solidFill>
                            <a:schemeClr val="tx1"/>
                          </a:solidFill>
                          <a:latin typeface="Times New Roman" panose="02020603050405020304" pitchFamily="18" charset="0"/>
                          <a:cs typeface="Times New Roman" panose="02020603050405020304" pitchFamily="18" charset="0"/>
                        </a:rPr>
                        <a:t>Doublets?</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S</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err="1">
                          <a:solidFill>
                            <a:srgbClr val="000000"/>
                          </a:solidFill>
                          <a:effectLst/>
                          <a:latin typeface="Times New Roman" panose="02020603050405020304" pitchFamily="18" charset="0"/>
                          <a:cs typeface="Times New Roman" panose="02020603050405020304" pitchFamily="18" charset="0"/>
                        </a:rPr>
                        <a:t>Cl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err="1">
                          <a:solidFill>
                            <a:srgbClr val="000000"/>
                          </a:solidFill>
                          <a:effectLst/>
                          <a:latin typeface="Times New Roman" panose="02020603050405020304" pitchFamily="18" charset="0"/>
                          <a:cs typeface="Times New Roman" panose="02020603050405020304" pitchFamily="18" charset="0"/>
                        </a:rPr>
                        <a:t>Cl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1"/>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S</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Cl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Cl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2"/>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S</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Cl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Cl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no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3"/>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S</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Cl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Cl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no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4"/>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S</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Cl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Cl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no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5"/>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S</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Cl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a:solidFill>
                            <a:srgbClr val="000000"/>
                          </a:solidFill>
                          <a:effectLst/>
                          <a:latin typeface="Times New Roman" panose="02020603050405020304" pitchFamily="18" charset="0"/>
                          <a:cs typeface="Times New Roman" panose="02020603050405020304" pitchFamily="18" charset="0"/>
                        </a:rPr>
                        <a:t>Cl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no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6"/>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S</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err="1">
                          <a:solidFill>
                            <a:srgbClr val="000000"/>
                          </a:solidFill>
                          <a:effectLst/>
                          <a:latin typeface="Times New Roman" panose="02020603050405020304" pitchFamily="18" charset="0"/>
                          <a:cs typeface="Times New Roman" panose="02020603050405020304" pitchFamily="18" charset="0"/>
                        </a:rPr>
                        <a:t>Cl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err="1">
                          <a:solidFill>
                            <a:srgbClr val="000000"/>
                          </a:solidFill>
                          <a:effectLst/>
                          <a:latin typeface="Times New Roman" panose="02020603050405020304" pitchFamily="18" charset="0"/>
                          <a:cs typeface="Times New Roman" panose="02020603050405020304" pitchFamily="18" charset="0"/>
                        </a:rPr>
                        <a:t>Cl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400" dirty="0">
                          <a:latin typeface="Times New Roman" panose="02020603050405020304" pitchFamily="18" charset="0"/>
                          <a:cs typeface="Times New Roman" panose="02020603050405020304" pitchFamily="18" charset="0"/>
                        </a:rPr>
                        <a:t>no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7"/>
                  </a:ext>
                </a:extLst>
              </a:tr>
            </a:tbl>
          </a:graphicData>
        </a:graphic>
      </p:graphicFrame>
      <p:sp>
        <p:nvSpPr>
          <p:cNvPr id="9" name="文本框 8"/>
          <p:cNvSpPr txBox="1"/>
          <p:nvPr/>
        </p:nvSpPr>
        <p:spPr>
          <a:xfrm>
            <a:off x="5513832" y="5541264"/>
            <a:ext cx="1549463" cy="369332"/>
          </a:xfrm>
          <a:prstGeom prst="rect">
            <a:avLst/>
          </a:prstGeom>
          <a:noFill/>
        </p:spPr>
        <p:txBody>
          <a:bodyPr wrap="none" rtlCol="0">
            <a:spAutoFit/>
          </a:bodyPr>
          <a:lstStyle/>
          <a:p>
            <a:r>
              <a:rPr lang="en-US" altLang="zh-CN" b="1" i="1" dirty="0">
                <a:latin typeface="Times New Roman" panose="02020603050405020304" pitchFamily="18" charset="0"/>
                <a:cs typeface="Times New Roman" panose="02020603050405020304" pitchFamily="18" charset="0"/>
              </a:rPr>
              <a:t>βn</a:t>
            </a:r>
            <a:r>
              <a:rPr lang="en-US" altLang="zh-CN" b="1" dirty="0">
                <a:latin typeface="Times New Roman" panose="02020603050405020304" pitchFamily="18" charset="0"/>
                <a:cs typeface="Times New Roman" panose="02020603050405020304" pitchFamily="18" charset="0"/>
              </a:rPr>
              <a:t> precursors</a:t>
            </a: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292929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16077" y="157945"/>
          <a:ext cx="2606993" cy="6004560"/>
        </p:xfrm>
        <a:graphic>
          <a:graphicData uri="http://schemas.openxmlformats.org/drawingml/2006/table">
            <a:tbl>
              <a:tblPr firstRow="1" bandRow="1">
                <a:tableStyleId>{5940675A-B579-460E-94D1-54222C63F5DA}</a:tableStyleId>
              </a:tblPr>
              <a:tblGrid>
                <a:gridCol w="241300">
                  <a:extLst>
                    <a:ext uri="{9D8B030D-6E8A-4147-A177-3AD203B41FA5}">
                      <a16:colId xmlns:a16="http://schemas.microsoft.com/office/drawing/2014/main" val="20000"/>
                    </a:ext>
                  </a:extLst>
                </a:gridCol>
                <a:gridCol w="311150">
                  <a:extLst>
                    <a:ext uri="{9D8B030D-6E8A-4147-A177-3AD203B41FA5}">
                      <a16:colId xmlns:a16="http://schemas.microsoft.com/office/drawing/2014/main" val="20001"/>
                    </a:ext>
                  </a:extLst>
                </a:gridCol>
                <a:gridCol w="241300">
                  <a:extLst>
                    <a:ext uri="{9D8B030D-6E8A-4147-A177-3AD203B41FA5}">
                      <a16:colId xmlns:a16="http://schemas.microsoft.com/office/drawing/2014/main" val="20002"/>
                    </a:ext>
                  </a:extLst>
                </a:gridCol>
                <a:gridCol w="311150">
                  <a:extLst>
                    <a:ext uri="{9D8B030D-6E8A-4147-A177-3AD203B41FA5}">
                      <a16:colId xmlns:a16="http://schemas.microsoft.com/office/drawing/2014/main" val="20003"/>
                    </a:ext>
                  </a:extLst>
                </a:gridCol>
                <a:gridCol w="241300">
                  <a:extLst>
                    <a:ext uri="{9D8B030D-6E8A-4147-A177-3AD203B41FA5}">
                      <a16:colId xmlns:a16="http://schemas.microsoft.com/office/drawing/2014/main" val="20004"/>
                    </a:ext>
                  </a:extLst>
                </a:gridCol>
                <a:gridCol w="311150">
                  <a:extLst>
                    <a:ext uri="{9D8B030D-6E8A-4147-A177-3AD203B41FA5}">
                      <a16:colId xmlns:a16="http://schemas.microsoft.com/office/drawing/2014/main" val="20005"/>
                    </a:ext>
                  </a:extLst>
                </a:gridCol>
                <a:gridCol w="949643">
                  <a:extLst>
                    <a:ext uri="{9D8B030D-6E8A-4147-A177-3AD203B41FA5}">
                      <a16:colId xmlns:a16="http://schemas.microsoft.com/office/drawing/2014/main" val="20006"/>
                    </a:ext>
                  </a:extLst>
                </a:gridCol>
              </a:tblGrid>
              <a:tr h="0">
                <a:tc gridSpan="2">
                  <a:txBody>
                    <a:bodyPr/>
                    <a:lstStyle/>
                    <a:p>
                      <a:pPr algn="ctr"/>
                      <a:r>
                        <a:rPr lang="en-US" altLang="zh-CN" sz="1400" dirty="0">
                          <a:latin typeface="Times New Roman" panose="02020603050405020304" pitchFamily="18" charset="0"/>
                          <a:cs typeface="Times New Roman" panose="02020603050405020304" pitchFamily="18" charset="0"/>
                        </a:rPr>
                        <a:t>Pre</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gridSpan="2">
                  <a:txBody>
                    <a:bodyPr/>
                    <a:lstStyle/>
                    <a:p>
                      <a:pPr algn="ctr"/>
                      <a:r>
                        <a:rPr lang="en-US" altLang="zh-CN" sz="1400" i="1" dirty="0">
                          <a:solidFill>
                            <a:schemeClr val="tx1"/>
                          </a:solidFill>
                          <a:latin typeface="Times New Roman" panose="02020603050405020304" pitchFamily="18" charset="0"/>
                          <a:cs typeface="Times New Roman" panose="02020603050405020304" pitchFamily="18" charset="0"/>
                        </a:rPr>
                        <a:t>β</a:t>
                      </a:r>
                      <a:endParaRPr lang="en-US" altLang="zh-CN" sz="1400" i="0" dirty="0">
                        <a:solidFill>
                          <a:schemeClr val="tx1"/>
                        </a:solidFill>
                        <a:latin typeface="Times New Roman" panose="02020603050405020304" pitchFamily="18" charset="0"/>
                        <a:cs typeface="Times New Roman" panose="02020603050405020304" pitchFamily="18" charset="0"/>
                      </a:endParaRPr>
                    </a:p>
                    <a:p>
                      <a:pPr algn="ctr"/>
                      <a:r>
                        <a:rPr lang="en-US" altLang="zh-CN" sz="1400" dirty="0" err="1">
                          <a:solidFill>
                            <a:schemeClr val="tx1"/>
                          </a:solidFill>
                          <a:latin typeface="Times New Roman" panose="02020603050405020304" pitchFamily="18" charset="0"/>
                          <a:cs typeface="Times New Roman" panose="02020603050405020304" pitchFamily="18" charset="0"/>
                        </a:rPr>
                        <a:t>dau</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gridSpan="2">
                  <a:txBody>
                    <a:bodyPr/>
                    <a:lstStyle/>
                    <a:p>
                      <a:pPr algn="ctr"/>
                      <a:r>
                        <a:rPr lang="en-US" altLang="zh-CN" sz="1400" i="1" dirty="0">
                          <a:solidFill>
                            <a:schemeClr val="tx1"/>
                          </a:solidFill>
                          <a:latin typeface="Times New Roman" panose="02020603050405020304" pitchFamily="18" charset="0"/>
                          <a:cs typeface="Times New Roman" panose="02020603050405020304" pitchFamily="18" charset="0"/>
                        </a:rPr>
                        <a:t>β</a:t>
                      </a:r>
                      <a:r>
                        <a:rPr lang="en-US" altLang="zh-CN" sz="1400" i="1" dirty="0">
                          <a:latin typeface="Times New Roman" panose="02020603050405020304" pitchFamily="18" charset="0"/>
                          <a:cs typeface="Times New Roman" panose="02020603050405020304" pitchFamily="18" charset="0"/>
                        </a:rPr>
                        <a:t>n</a:t>
                      </a:r>
                    </a:p>
                    <a:p>
                      <a:pPr algn="ctr"/>
                      <a:r>
                        <a:rPr lang="en-US" altLang="zh-CN" sz="1400" i="0" dirty="0" err="1">
                          <a:latin typeface="Times New Roman" panose="02020603050405020304" pitchFamily="18" charset="0"/>
                          <a:cs typeface="Times New Roman" panose="02020603050405020304" pitchFamily="18" charset="0"/>
                        </a:rPr>
                        <a:t>dau</a:t>
                      </a:r>
                      <a:endParaRPr lang="en-US" sz="1400" i="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sz="1400" dirty="0">
                          <a:solidFill>
                            <a:schemeClr val="tx1"/>
                          </a:solidFill>
                          <a:latin typeface="Times New Roman" panose="02020603050405020304" pitchFamily="18" charset="0"/>
                          <a:cs typeface="Times New Roman" panose="02020603050405020304" pitchFamily="18" charset="0"/>
                        </a:rPr>
                        <a:t>Doublets?</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9</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C</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Be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1"/>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O</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2"/>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Ne</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F</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3"/>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Mg</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4"/>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Mg</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5"/>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Mg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10006"/>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Mg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not found</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10007"/>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Mg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10008"/>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Si</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Mg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9"/>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Si</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Mg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10"/>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Si</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Mg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11"/>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Si</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Mg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12"/>
                  </a:ext>
                </a:extLst>
              </a:tr>
              <a:tr h="0">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26</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P</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26</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2218142266"/>
                  </a:ext>
                </a:extLst>
              </a:tr>
              <a:tr h="0">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27</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27</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Si</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26</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Four </a:t>
                      </a:r>
                      <a:r>
                        <a:rPr kumimoji="0" lang="en-US" altLang="zh-CN" sz="1400" b="0" i="1"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βγ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3457932872"/>
                  </a:ext>
                </a:extLst>
              </a:tr>
              <a:tr h="0">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28</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28</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Si</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27</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Al</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Four </a:t>
                      </a:r>
                      <a:r>
                        <a:rPr kumimoji="0" lang="en-US" altLang="zh-CN" sz="14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βγ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2775379638"/>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26</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val="1229650522"/>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27</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val="4022754142"/>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28</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val="2654711946"/>
                  </a:ext>
                </a:extLst>
              </a:tr>
            </a:tbl>
          </a:graphicData>
        </a:graphic>
      </p:graphicFrame>
      <p:graphicFrame>
        <p:nvGraphicFramePr>
          <p:cNvPr id="5" name="表格 4"/>
          <p:cNvGraphicFramePr>
            <a:graphicFrameLocks noGrp="1"/>
          </p:cNvGraphicFramePr>
          <p:nvPr/>
        </p:nvGraphicFramePr>
        <p:xfrm>
          <a:off x="2821935" y="132545"/>
          <a:ext cx="2459354" cy="6004560"/>
        </p:xfrm>
        <a:graphic>
          <a:graphicData uri="http://schemas.openxmlformats.org/drawingml/2006/table">
            <a:tbl>
              <a:tblPr firstRow="1" bandRow="1">
                <a:tableStyleId>{5940675A-B579-460E-94D1-54222C63F5DA}</a:tableStyleId>
              </a:tblPr>
              <a:tblGrid>
                <a:gridCol w="241300">
                  <a:extLst>
                    <a:ext uri="{9D8B030D-6E8A-4147-A177-3AD203B41FA5}">
                      <a16:colId xmlns:a16="http://schemas.microsoft.com/office/drawing/2014/main" val="20000"/>
                    </a:ext>
                  </a:extLst>
                </a:gridCol>
                <a:gridCol w="261937">
                  <a:extLst>
                    <a:ext uri="{9D8B030D-6E8A-4147-A177-3AD203B41FA5}">
                      <a16:colId xmlns:a16="http://schemas.microsoft.com/office/drawing/2014/main" val="20001"/>
                    </a:ext>
                  </a:extLst>
                </a:gridCol>
                <a:gridCol w="241300">
                  <a:extLst>
                    <a:ext uri="{9D8B030D-6E8A-4147-A177-3AD203B41FA5}">
                      <a16:colId xmlns:a16="http://schemas.microsoft.com/office/drawing/2014/main" val="20002"/>
                    </a:ext>
                  </a:extLst>
                </a:gridCol>
                <a:gridCol w="261937">
                  <a:extLst>
                    <a:ext uri="{9D8B030D-6E8A-4147-A177-3AD203B41FA5}">
                      <a16:colId xmlns:a16="http://schemas.microsoft.com/office/drawing/2014/main" val="20003"/>
                    </a:ext>
                  </a:extLst>
                </a:gridCol>
                <a:gridCol w="241300">
                  <a:extLst>
                    <a:ext uri="{9D8B030D-6E8A-4147-A177-3AD203B41FA5}">
                      <a16:colId xmlns:a16="http://schemas.microsoft.com/office/drawing/2014/main" val="20004"/>
                    </a:ext>
                  </a:extLst>
                </a:gridCol>
                <a:gridCol w="261937">
                  <a:extLst>
                    <a:ext uri="{9D8B030D-6E8A-4147-A177-3AD203B41FA5}">
                      <a16:colId xmlns:a16="http://schemas.microsoft.com/office/drawing/2014/main" val="20005"/>
                    </a:ext>
                  </a:extLst>
                </a:gridCol>
                <a:gridCol w="949643">
                  <a:extLst>
                    <a:ext uri="{9D8B030D-6E8A-4147-A177-3AD203B41FA5}">
                      <a16:colId xmlns:a16="http://schemas.microsoft.com/office/drawing/2014/main" val="20006"/>
                    </a:ext>
                  </a:extLst>
                </a:gridCol>
              </a:tblGrid>
              <a:tr h="0">
                <a:tc gridSpan="2">
                  <a:txBody>
                    <a:bodyPr/>
                    <a:lstStyle/>
                    <a:p>
                      <a:pPr algn="ctr"/>
                      <a:r>
                        <a:rPr lang="en-US" altLang="zh-CN" sz="1400" dirty="0">
                          <a:latin typeface="Times New Roman" panose="02020603050405020304" pitchFamily="18" charset="0"/>
                          <a:cs typeface="Times New Roman" panose="02020603050405020304" pitchFamily="18" charset="0"/>
                        </a:rPr>
                        <a:t>Pre</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noFill/>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gridSpan="2">
                  <a:txBody>
                    <a:bodyPr/>
                    <a:lstStyle/>
                    <a:p>
                      <a:pPr algn="ctr"/>
                      <a:r>
                        <a:rPr lang="en-US" altLang="zh-CN" sz="1400" i="1" dirty="0">
                          <a:solidFill>
                            <a:schemeClr val="tx1"/>
                          </a:solidFill>
                          <a:latin typeface="Times New Roman" panose="02020603050405020304" pitchFamily="18" charset="0"/>
                          <a:cs typeface="Times New Roman" panose="02020603050405020304" pitchFamily="18" charset="0"/>
                        </a:rPr>
                        <a:t>β</a:t>
                      </a:r>
                      <a:endParaRPr lang="en-US" altLang="zh-CN" sz="1400" i="0" dirty="0">
                        <a:solidFill>
                          <a:schemeClr val="tx1"/>
                        </a:solidFill>
                        <a:latin typeface="Times New Roman" panose="02020603050405020304" pitchFamily="18" charset="0"/>
                        <a:cs typeface="Times New Roman" panose="02020603050405020304" pitchFamily="18" charset="0"/>
                      </a:endParaRPr>
                    </a:p>
                    <a:p>
                      <a:pPr algn="ctr"/>
                      <a:r>
                        <a:rPr lang="en-US" altLang="zh-CN" sz="1400" dirty="0" err="1">
                          <a:solidFill>
                            <a:schemeClr val="tx1"/>
                          </a:solidFill>
                          <a:latin typeface="Times New Roman" panose="02020603050405020304" pitchFamily="18" charset="0"/>
                          <a:cs typeface="Times New Roman" panose="02020603050405020304" pitchFamily="18" charset="0"/>
                        </a:rPr>
                        <a:t>dau</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noFill/>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gridSpan="2">
                  <a:txBody>
                    <a:bodyPr/>
                    <a:lstStyle/>
                    <a:p>
                      <a:pPr algn="ctr"/>
                      <a:r>
                        <a:rPr lang="en-US" altLang="zh-CN" sz="1400" i="1" dirty="0">
                          <a:solidFill>
                            <a:schemeClr val="tx1"/>
                          </a:solidFill>
                          <a:latin typeface="Times New Roman" panose="02020603050405020304" pitchFamily="18" charset="0"/>
                          <a:cs typeface="Times New Roman" panose="02020603050405020304" pitchFamily="18" charset="0"/>
                        </a:rPr>
                        <a:t>β</a:t>
                      </a:r>
                      <a:r>
                        <a:rPr lang="en-US" altLang="zh-CN" sz="1400" i="1" dirty="0">
                          <a:latin typeface="Times New Roman" panose="02020603050405020304" pitchFamily="18" charset="0"/>
                          <a:cs typeface="Times New Roman" panose="02020603050405020304" pitchFamily="18" charset="0"/>
                        </a:rPr>
                        <a:t>n</a:t>
                      </a:r>
                    </a:p>
                    <a:p>
                      <a:pPr algn="ctr"/>
                      <a:r>
                        <a:rPr lang="en-US" altLang="zh-CN" sz="1400" i="0" dirty="0" err="1">
                          <a:latin typeface="Times New Roman" panose="02020603050405020304" pitchFamily="18" charset="0"/>
                          <a:cs typeface="Times New Roman" panose="02020603050405020304" pitchFamily="18" charset="0"/>
                        </a:rPr>
                        <a:t>dau</a:t>
                      </a:r>
                      <a:endParaRPr lang="en-US" sz="1400" i="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noFill/>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sz="1400" dirty="0">
                          <a:solidFill>
                            <a:schemeClr val="tx1"/>
                          </a:solidFill>
                          <a:latin typeface="Times New Roman" panose="02020603050405020304" pitchFamily="18" charset="0"/>
                          <a:cs typeface="Times New Roman" panose="02020603050405020304" pitchFamily="18" charset="0"/>
                        </a:rPr>
                        <a:t>Doublets?</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30</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Three </a:t>
                      </a:r>
                      <a:r>
                        <a:rPr kumimoji="0" lang="en-US" altLang="zh-CN" sz="1400" b="0" i="1"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βγ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extLst>
                  <a:ext uri="{0D108BD9-81ED-4DB2-BD59-A6C34878D82A}">
                    <a16:rowId xmlns:a16="http://schemas.microsoft.com/office/drawing/2014/main" val="10001"/>
                  </a:ext>
                </a:extLst>
              </a:tr>
              <a:tr h="0">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32</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32</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31</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Two </a:t>
                      </a:r>
                      <a:r>
                        <a:rPr kumimoji="0" lang="en-US" altLang="zh-CN" sz="1400" b="0" i="1"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βγ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extLst>
                  <a:ext uri="{0D108BD9-81ED-4DB2-BD59-A6C34878D82A}">
                    <a16:rowId xmlns:a16="http://schemas.microsoft.com/office/drawing/2014/main" val="10002"/>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fontAlgn="ctr"/>
                      <a:r>
                        <a:rPr lang="en-US" altLang="zh-CN" sz="1400" b="0" i="0" u="none" strike="noStrike" dirty="0" err="1">
                          <a:solidFill>
                            <a:srgbClr val="000000"/>
                          </a:solidFill>
                          <a:effectLst/>
                          <a:latin typeface="Times New Roman" panose="02020603050405020304" pitchFamily="18" charset="0"/>
                          <a:cs typeface="Times New Roman" panose="02020603050405020304" pitchFamily="18" charset="0"/>
                        </a:rPr>
                        <a:t>Ar</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30</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extLst>
                  <a:ext uri="{0D108BD9-81ED-4DB2-BD59-A6C34878D82A}">
                    <a16:rowId xmlns:a16="http://schemas.microsoft.com/office/drawing/2014/main" val="10003"/>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fontAlgn="ctr"/>
                      <a:r>
                        <a:rPr lang="en-US" altLang="zh-CN" sz="1400" b="0" i="0" u="none" strike="noStrike" dirty="0" err="1">
                          <a:solidFill>
                            <a:srgbClr val="000000"/>
                          </a:solidFill>
                          <a:effectLst/>
                          <a:latin typeface="Times New Roman" panose="02020603050405020304" pitchFamily="18" charset="0"/>
                          <a:cs typeface="Times New Roman" panose="02020603050405020304" pitchFamily="18" charset="0"/>
                        </a:rPr>
                        <a:t>Ar</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31</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extLst>
                  <a:ext uri="{0D108BD9-81ED-4DB2-BD59-A6C34878D82A}">
                    <a16:rowId xmlns:a16="http://schemas.microsoft.com/office/drawing/2014/main" val="10004"/>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fontAlgn="ctr"/>
                      <a:r>
                        <a:rPr lang="en-US" altLang="zh-CN" sz="1400" b="0" i="0" u="none" strike="noStrike" dirty="0" err="1">
                          <a:solidFill>
                            <a:srgbClr val="000000"/>
                          </a:solidFill>
                          <a:effectLst/>
                          <a:latin typeface="Times New Roman" panose="02020603050405020304" pitchFamily="18" charset="0"/>
                          <a:cs typeface="Times New Roman" panose="02020603050405020304" pitchFamily="18" charset="0"/>
                        </a:rPr>
                        <a:t>Ar</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extLst>
                  <a:ext uri="{0D108BD9-81ED-4DB2-BD59-A6C34878D82A}">
                    <a16:rowId xmlns:a16="http://schemas.microsoft.com/office/drawing/2014/main" val="10005"/>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err="1">
                          <a:solidFill>
                            <a:srgbClr val="000000"/>
                          </a:solidFill>
                          <a:effectLst/>
                          <a:latin typeface="Times New Roman" panose="02020603050405020304" pitchFamily="18" charset="0"/>
                          <a:cs typeface="Times New Roman" panose="02020603050405020304" pitchFamily="18" charset="0"/>
                        </a:rPr>
                        <a:t>Ar</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6"/>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err="1">
                          <a:solidFill>
                            <a:srgbClr val="000000"/>
                          </a:solidFill>
                          <a:effectLst/>
                          <a:latin typeface="Times New Roman" panose="02020603050405020304" pitchFamily="18" charset="0"/>
                          <a:cs typeface="Times New Roman" panose="02020603050405020304" pitchFamily="18" charset="0"/>
                        </a:rPr>
                        <a:t>Ar</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7"/>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err="1">
                          <a:solidFill>
                            <a:srgbClr val="000000"/>
                          </a:solidFill>
                          <a:effectLst/>
                          <a:latin typeface="Times New Roman" panose="02020603050405020304" pitchFamily="18" charset="0"/>
                          <a:cs typeface="Times New Roman" panose="02020603050405020304" pitchFamily="18" charset="0"/>
                        </a:rPr>
                        <a:t>Ar</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val="10008"/>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Ca</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K</a:t>
                      </a:r>
                      <a:endPar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Ar</a:t>
                      </a:r>
                      <a:endPar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val="10009"/>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Ca</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err="1">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Ar</a:t>
                      </a:r>
                      <a:endPar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val="10010"/>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400" b="0" i="0" u="none" strike="noStrike" dirty="0" err="1">
                          <a:solidFill>
                            <a:srgbClr val="000000"/>
                          </a:solidFill>
                          <a:effectLst/>
                          <a:latin typeface="Times New Roman" panose="02020603050405020304" pitchFamily="18" charset="0"/>
                          <a:cs typeface="Times New Roman" panose="02020603050405020304" pitchFamily="18" charset="0"/>
                        </a:rPr>
                        <a:t>Sc</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Ca</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1"/>
                  </a:ext>
                </a:extLst>
              </a:tr>
              <a:tr h="0">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39</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err="1">
                          <a:solidFill>
                            <a:srgbClr val="000000"/>
                          </a:solidFill>
                          <a:effectLst/>
                          <a:latin typeface="Times New Roman" panose="02020603050405020304" pitchFamily="18" charset="0"/>
                          <a:cs typeface="Times New Roman" panose="02020603050405020304" pitchFamily="18" charset="0"/>
                        </a:rPr>
                        <a:t>Ti</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39</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err="1">
                          <a:solidFill>
                            <a:srgbClr val="000000"/>
                          </a:solidFill>
                          <a:effectLst/>
                          <a:latin typeface="Times New Roman" panose="02020603050405020304" pitchFamily="18" charset="0"/>
                          <a:cs typeface="Times New Roman" panose="02020603050405020304" pitchFamily="18" charset="0"/>
                        </a:rPr>
                        <a:t>Sc</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38</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2"/>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a:t>
                      </a: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err="1">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Ti</a:t>
                      </a:r>
                      <a:endPar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a:t>
                      </a: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err="1">
                          <a:solidFill>
                            <a:srgbClr val="000000"/>
                          </a:solidFill>
                          <a:effectLst/>
                          <a:latin typeface="Times New Roman" panose="02020603050405020304" pitchFamily="18" charset="0"/>
                          <a:cs typeface="Times New Roman" panose="02020603050405020304" pitchFamily="18" charset="0"/>
                        </a:rPr>
                        <a:t>Sc</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39</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3"/>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a:t>
                      </a: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1</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err="1">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Ti</a:t>
                      </a:r>
                      <a:endPar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a:t>
                      </a: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1</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err="1">
                          <a:solidFill>
                            <a:srgbClr val="000000"/>
                          </a:solidFill>
                          <a:effectLst/>
                          <a:latin typeface="Times New Roman" panose="02020603050405020304" pitchFamily="18" charset="0"/>
                          <a:cs typeface="Times New Roman" panose="02020603050405020304" pitchFamily="18" charset="0"/>
                        </a:rPr>
                        <a:t>Sc</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a:t>
                      </a: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Ca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4"/>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a:t>
                      </a: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2</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Cr</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a:t>
                      </a: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2</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a:t>
                      </a: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1</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fontAlgn="ctr"/>
                      <a:r>
                        <a:rPr lang="en-US" sz="1400" b="0" i="0" u="none" strike="noStrike" dirty="0" err="1">
                          <a:solidFill>
                            <a:srgbClr val="000000"/>
                          </a:solidFill>
                          <a:effectLst/>
                          <a:latin typeface="Times New Roman" panose="02020603050405020304" pitchFamily="18" charset="0"/>
                          <a:cs typeface="Times New Roman" panose="02020603050405020304" pitchFamily="18" charset="0"/>
                        </a:rPr>
                        <a:t>Ti</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15"/>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a:t>
                      </a: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3</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Cr</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a:t>
                      </a: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3</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fontAlgn="ctr"/>
                      <a:r>
                        <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V</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a:t>
                      </a: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2</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fontAlgn="ctr"/>
                      <a:r>
                        <a:rPr lang="en-US" sz="1400" b="0" i="0" u="none" strike="noStrike" dirty="0" err="1">
                          <a:solidFill>
                            <a:srgbClr val="000000"/>
                          </a:solidFill>
                          <a:effectLst/>
                          <a:latin typeface="Times New Roman" panose="02020603050405020304" pitchFamily="18" charset="0"/>
                          <a:cs typeface="Times New Roman" panose="02020603050405020304" pitchFamily="18" charset="0"/>
                        </a:rPr>
                        <a:t>Ti</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endPar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16"/>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a:t>
                      </a: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4</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Cr</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a:t>
                      </a: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4</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fontAlgn="ctr"/>
                      <a:r>
                        <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V</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a:t>
                      </a: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3</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err="1">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Ti</a:t>
                      </a:r>
                      <a:endPar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17"/>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a:t>
                      </a: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5</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Cr</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a:t>
                      </a: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5</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fontAlgn="ctr"/>
                      <a:r>
                        <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V</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a:t>
                      </a: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4</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err="1">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Ti</a:t>
                      </a:r>
                      <a:endPar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18"/>
                  </a:ext>
                </a:extLst>
              </a:tr>
            </a:tbl>
          </a:graphicData>
        </a:graphic>
      </p:graphicFrame>
      <p:sp>
        <p:nvSpPr>
          <p:cNvPr id="6" name="文本框 5"/>
          <p:cNvSpPr txBox="1"/>
          <p:nvPr/>
        </p:nvSpPr>
        <p:spPr>
          <a:xfrm>
            <a:off x="0" y="6153546"/>
            <a:ext cx="6516207"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No data means There were no matching datasets in ENSDF or XUNDL for this nucleus.</a:t>
            </a:r>
          </a:p>
        </p:txBody>
      </p:sp>
      <p:sp>
        <p:nvSpPr>
          <p:cNvPr id="7" name="文本框 6"/>
          <p:cNvSpPr txBox="1"/>
          <p:nvPr/>
        </p:nvSpPr>
        <p:spPr>
          <a:xfrm>
            <a:off x="1" y="6461323"/>
            <a:ext cx="9144000" cy="307777"/>
          </a:xfrm>
          <a:prstGeom prst="rect">
            <a:avLst/>
          </a:prstGeom>
          <a:noFill/>
        </p:spPr>
        <p:txBody>
          <a:bodyPr wrap="square" rtlCol="0">
            <a:spAutoFit/>
          </a:bodyPr>
          <a:lstStyle/>
          <a:p>
            <a:r>
              <a:rPr lang="en-US" sz="1400" dirty="0">
                <a:latin typeface="Times New Roman" panose="02020603050405020304" pitchFamily="18" charset="0"/>
                <a:cs typeface="Times New Roman" panose="02020603050405020304" pitchFamily="18" charset="0"/>
              </a:rPr>
              <a:t>Not found means I </a:t>
            </a:r>
            <a:r>
              <a:rPr lang="en-US" altLang="zh-CN" sz="1400" dirty="0">
                <a:latin typeface="Times New Roman" panose="02020603050405020304" pitchFamily="18" charset="0"/>
                <a:cs typeface="Times New Roman" panose="02020603050405020304" pitchFamily="18" charset="0"/>
              </a:rPr>
              <a:t>didn't found any </a:t>
            </a:r>
            <a:r>
              <a:rPr lang="en-US" sz="1400" dirty="0">
                <a:latin typeface="Times New Roman" panose="02020603050405020304" pitchFamily="18" charset="0"/>
                <a:cs typeface="Times New Roman" panose="02020603050405020304" pitchFamily="18" charset="0"/>
              </a:rPr>
              <a:t>close </a:t>
            </a:r>
            <a:r>
              <a:rPr lang="el-GR" sz="1400" i="1" dirty="0">
                <a:latin typeface="Times New Roman" panose="02020603050405020304" pitchFamily="18" charset="0"/>
                <a:cs typeface="Times New Roman" panose="02020603050405020304" pitchFamily="18" charset="0"/>
              </a:rPr>
              <a:t>γ</a:t>
            </a:r>
            <a:r>
              <a:rPr lang="en-US" sz="1400" dirty="0">
                <a:latin typeface="Times New Roman" panose="02020603050405020304" pitchFamily="18" charset="0"/>
                <a:cs typeface="Times New Roman" panose="02020603050405020304" pitchFamily="18" charset="0"/>
              </a:rPr>
              <a:t> rays in the decay schemes for this nucleus provided by ENSDF or XUNDL.</a:t>
            </a:r>
          </a:p>
        </p:txBody>
      </p:sp>
      <p:graphicFrame>
        <p:nvGraphicFramePr>
          <p:cNvPr id="2" name="Table 1"/>
          <p:cNvGraphicFramePr>
            <a:graphicFrameLocks noGrp="1"/>
          </p:cNvGraphicFramePr>
          <p:nvPr>
            <p:extLst>
              <p:ext uri="{D42A27DB-BD31-4B8C-83A1-F6EECF244321}">
                <p14:modId xmlns:p14="http://schemas.microsoft.com/office/powerpoint/2010/main" val="3720305271"/>
              </p:ext>
            </p:extLst>
          </p:nvPr>
        </p:nvGraphicFramePr>
        <p:xfrm>
          <a:off x="5380154" y="132545"/>
          <a:ext cx="2557780" cy="2956560"/>
        </p:xfrm>
        <a:graphic>
          <a:graphicData uri="http://schemas.openxmlformats.org/drawingml/2006/table">
            <a:tbl>
              <a:tblPr firstRow="1" bandRow="1">
                <a:tableStyleId>{5940675A-B579-460E-94D1-54222C63F5DA}</a:tableStyleId>
              </a:tblPr>
              <a:tblGrid>
                <a:gridCol w="241300">
                  <a:extLst>
                    <a:ext uri="{9D8B030D-6E8A-4147-A177-3AD203B41FA5}">
                      <a16:colId xmlns:a16="http://schemas.microsoft.com/office/drawing/2014/main" val="1642291315"/>
                    </a:ext>
                  </a:extLst>
                </a:gridCol>
                <a:gridCol w="311150">
                  <a:extLst>
                    <a:ext uri="{9D8B030D-6E8A-4147-A177-3AD203B41FA5}">
                      <a16:colId xmlns:a16="http://schemas.microsoft.com/office/drawing/2014/main" val="2429772529"/>
                    </a:ext>
                  </a:extLst>
                </a:gridCol>
                <a:gridCol w="241300">
                  <a:extLst>
                    <a:ext uri="{9D8B030D-6E8A-4147-A177-3AD203B41FA5}">
                      <a16:colId xmlns:a16="http://schemas.microsoft.com/office/drawing/2014/main" val="1694151010"/>
                    </a:ext>
                  </a:extLst>
                </a:gridCol>
                <a:gridCol w="311150">
                  <a:extLst>
                    <a:ext uri="{9D8B030D-6E8A-4147-A177-3AD203B41FA5}">
                      <a16:colId xmlns:a16="http://schemas.microsoft.com/office/drawing/2014/main" val="1618248375"/>
                    </a:ext>
                  </a:extLst>
                </a:gridCol>
                <a:gridCol w="241300">
                  <a:extLst>
                    <a:ext uri="{9D8B030D-6E8A-4147-A177-3AD203B41FA5}">
                      <a16:colId xmlns:a16="http://schemas.microsoft.com/office/drawing/2014/main" val="1261761493"/>
                    </a:ext>
                  </a:extLst>
                </a:gridCol>
                <a:gridCol w="261937">
                  <a:extLst>
                    <a:ext uri="{9D8B030D-6E8A-4147-A177-3AD203B41FA5}">
                      <a16:colId xmlns:a16="http://schemas.microsoft.com/office/drawing/2014/main" val="66981931"/>
                    </a:ext>
                  </a:extLst>
                </a:gridCol>
                <a:gridCol w="949643">
                  <a:extLst>
                    <a:ext uri="{9D8B030D-6E8A-4147-A177-3AD203B41FA5}">
                      <a16:colId xmlns:a16="http://schemas.microsoft.com/office/drawing/2014/main" val="123277877"/>
                    </a:ext>
                  </a:extLst>
                </a:gridCol>
              </a:tblGrid>
              <a:tr h="0">
                <a:tc gridSpan="2">
                  <a:txBody>
                    <a:bodyPr/>
                    <a:lstStyle/>
                    <a:p>
                      <a:pPr algn="ctr"/>
                      <a:r>
                        <a:rPr lang="en-US" altLang="zh-CN" sz="1400" dirty="0">
                          <a:latin typeface="Times New Roman" panose="02020603050405020304" pitchFamily="18" charset="0"/>
                          <a:cs typeface="Times New Roman" panose="02020603050405020304" pitchFamily="18" charset="0"/>
                        </a:rPr>
                        <a:t>Pre</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noFill/>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gridSpan="2">
                  <a:txBody>
                    <a:bodyPr/>
                    <a:lstStyle/>
                    <a:p>
                      <a:pPr algn="ctr"/>
                      <a:r>
                        <a:rPr lang="en-US" altLang="zh-CN" sz="1400" i="1" dirty="0">
                          <a:solidFill>
                            <a:schemeClr val="tx1"/>
                          </a:solidFill>
                          <a:latin typeface="Times New Roman" panose="02020603050405020304" pitchFamily="18" charset="0"/>
                          <a:cs typeface="Times New Roman" panose="02020603050405020304" pitchFamily="18" charset="0"/>
                        </a:rPr>
                        <a:t>β</a:t>
                      </a:r>
                      <a:endParaRPr lang="en-US" altLang="zh-CN" sz="1400" i="0" dirty="0">
                        <a:solidFill>
                          <a:schemeClr val="tx1"/>
                        </a:solidFill>
                        <a:latin typeface="Times New Roman" panose="02020603050405020304" pitchFamily="18" charset="0"/>
                        <a:cs typeface="Times New Roman" panose="02020603050405020304" pitchFamily="18" charset="0"/>
                      </a:endParaRPr>
                    </a:p>
                    <a:p>
                      <a:pPr algn="ctr"/>
                      <a:r>
                        <a:rPr lang="en-US" altLang="zh-CN" sz="1400" dirty="0" err="1">
                          <a:solidFill>
                            <a:schemeClr val="tx1"/>
                          </a:solidFill>
                          <a:latin typeface="Times New Roman" panose="02020603050405020304" pitchFamily="18" charset="0"/>
                          <a:cs typeface="Times New Roman" panose="02020603050405020304" pitchFamily="18" charset="0"/>
                        </a:rPr>
                        <a:t>dau</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noFill/>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gridSpan="2">
                  <a:txBody>
                    <a:bodyPr/>
                    <a:lstStyle/>
                    <a:p>
                      <a:pPr algn="ctr"/>
                      <a:r>
                        <a:rPr lang="en-US" altLang="zh-CN" sz="1400" i="1" dirty="0">
                          <a:solidFill>
                            <a:schemeClr val="tx1"/>
                          </a:solidFill>
                          <a:latin typeface="Times New Roman" panose="02020603050405020304" pitchFamily="18" charset="0"/>
                          <a:cs typeface="Times New Roman" panose="02020603050405020304" pitchFamily="18" charset="0"/>
                        </a:rPr>
                        <a:t>β</a:t>
                      </a:r>
                      <a:r>
                        <a:rPr lang="en-US" altLang="zh-CN" sz="1400" i="1" dirty="0">
                          <a:latin typeface="Times New Roman" panose="02020603050405020304" pitchFamily="18" charset="0"/>
                          <a:cs typeface="Times New Roman" panose="02020603050405020304" pitchFamily="18" charset="0"/>
                        </a:rPr>
                        <a:t>n</a:t>
                      </a:r>
                    </a:p>
                    <a:p>
                      <a:pPr algn="ctr"/>
                      <a:r>
                        <a:rPr lang="en-US" altLang="zh-CN" sz="1400" i="0" dirty="0" err="1">
                          <a:latin typeface="Times New Roman" panose="02020603050405020304" pitchFamily="18" charset="0"/>
                          <a:cs typeface="Times New Roman" panose="02020603050405020304" pitchFamily="18" charset="0"/>
                        </a:rPr>
                        <a:t>dau</a:t>
                      </a:r>
                      <a:endParaRPr lang="en-US" sz="1400" i="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noFill/>
                  </a:tcPr>
                </a:tc>
                <a:tc hMerge="1">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sz="1400" dirty="0">
                          <a:solidFill>
                            <a:schemeClr val="tx1"/>
                          </a:solidFill>
                          <a:latin typeface="Times New Roman" panose="02020603050405020304" pitchFamily="18" charset="0"/>
                          <a:cs typeface="Times New Roman" panose="02020603050405020304" pitchFamily="18" charset="0"/>
                        </a:rPr>
                        <a:t>Doublets?</a:t>
                      </a:r>
                      <a:endParaRPr lang="en-US" sz="1400" dirty="0">
                        <a:solidFill>
                          <a:schemeClr val="tx1"/>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26459895"/>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err="1">
                          <a:solidFill>
                            <a:srgbClr val="000000"/>
                          </a:solidFill>
                          <a:effectLst/>
                          <a:latin typeface="Times New Roman" panose="02020603050405020304" pitchFamily="18" charset="0"/>
                          <a:cs typeface="Times New Roman" panose="02020603050405020304" pitchFamily="18" charset="0"/>
                        </a:rPr>
                        <a:t>Mn</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Cr</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45</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βγ</a:t>
                      </a: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en-US" altLang="zh-CN" sz="14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β</a:t>
                      </a:r>
                      <a:r>
                        <a:rPr kumimoji="0" lang="en-US" altLang="zh-CN" sz="14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pγ</a:t>
                      </a:r>
                      <a:endPar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4279154182"/>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err="1">
                          <a:solidFill>
                            <a:srgbClr val="000000"/>
                          </a:solidFill>
                          <a:effectLst/>
                          <a:latin typeface="Times New Roman" panose="02020603050405020304" pitchFamily="18" charset="0"/>
                          <a:cs typeface="Times New Roman" panose="02020603050405020304" pitchFamily="18" charset="0"/>
                        </a:rPr>
                        <a:t>Mn</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Cr</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V</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660585312"/>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altLang="zh-CN" sz="1400" b="0" i="0" u="none" strike="noStrike" dirty="0" err="1">
                          <a:solidFill>
                            <a:srgbClr val="000000"/>
                          </a:solidFill>
                          <a:effectLst/>
                          <a:latin typeface="Times New Roman" panose="02020603050405020304" pitchFamily="18" charset="0"/>
                          <a:cs typeface="Times New Roman" panose="02020603050405020304" pitchFamily="18" charset="0"/>
                        </a:rPr>
                        <a:t>Mn</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Cr</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ctr"/>
                      <a:r>
                        <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V</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27355369"/>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Fe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err="1">
                          <a:solidFill>
                            <a:srgbClr val="000000"/>
                          </a:solidFill>
                          <a:effectLst/>
                          <a:latin typeface="Times New Roman" panose="02020603050405020304" pitchFamily="18" charset="0"/>
                          <a:cs typeface="Times New Roman" panose="02020603050405020304" pitchFamily="18" charset="0"/>
                        </a:rPr>
                        <a:t>Mn</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Cr</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endPar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660194942"/>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kumimoji="0" lang="en-US" altLang="zh-CN" sz="1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Fe</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altLang="zh-CN" sz="1400" b="0" i="0" u="none" strike="noStrike" dirty="0" err="1">
                          <a:solidFill>
                            <a:srgbClr val="000000"/>
                          </a:solidFill>
                          <a:effectLst/>
                          <a:latin typeface="Times New Roman" panose="02020603050405020304" pitchFamily="18" charset="0"/>
                          <a:cs typeface="Times New Roman" panose="02020603050405020304" pitchFamily="18" charset="0"/>
                        </a:rPr>
                        <a:t>Mn</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45</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Cr</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endPar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883175611"/>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kumimoji="0" lang="en-US" altLang="zh-CN" sz="1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Fe</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err="1">
                          <a:solidFill>
                            <a:srgbClr val="000000"/>
                          </a:solidFill>
                          <a:effectLst/>
                          <a:latin typeface="Times New Roman" panose="02020603050405020304" pitchFamily="18" charset="0"/>
                          <a:cs typeface="Times New Roman" panose="02020603050405020304" pitchFamily="18" charset="0"/>
                        </a:rPr>
                        <a:t>Mn</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Cr</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endPar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3958323637"/>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kumimoji="0" lang="en-US" altLang="zh-CN" sz="14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Fe</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altLang="zh-CN" sz="1400" b="0" i="0" u="none" strike="noStrike" dirty="0" err="1">
                          <a:solidFill>
                            <a:srgbClr val="000000"/>
                          </a:solidFill>
                          <a:effectLst/>
                          <a:latin typeface="Times New Roman" panose="02020603050405020304" pitchFamily="18" charset="0"/>
                          <a:cs typeface="Times New Roman" panose="02020603050405020304" pitchFamily="18" charset="0"/>
                        </a:rPr>
                        <a:t>Mn</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Cr</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endPar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278414489"/>
                  </a:ext>
                </a:extLst>
              </a:tr>
              <a:tr h="0">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Fe</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altLang="zh-CN" sz="1400" b="0" i="0" u="none" strike="noStrike" dirty="0" err="1">
                          <a:solidFill>
                            <a:srgbClr val="000000"/>
                          </a:solidFill>
                          <a:effectLst/>
                          <a:latin typeface="Times New Roman" panose="02020603050405020304" pitchFamily="18" charset="0"/>
                          <a:cs typeface="Times New Roman" panose="02020603050405020304" pitchFamily="18" charset="0"/>
                        </a:rPr>
                        <a:t>Mn</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Cr</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not found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3749372394"/>
                  </a:ext>
                </a:extLst>
              </a:tr>
            </a:tbl>
          </a:graphicData>
        </a:graphic>
      </p:graphicFrame>
      <p:sp>
        <p:nvSpPr>
          <p:cNvPr id="3" name="文本框 2"/>
          <p:cNvSpPr txBox="1"/>
          <p:nvPr/>
        </p:nvSpPr>
        <p:spPr>
          <a:xfrm>
            <a:off x="5513832" y="5541264"/>
            <a:ext cx="1594347" cy="369332"/>
          </a:xfrm>
          <a:prstGeom prst="rect">
            <a:avLst/>
          </a:prstGeom>
          <a:noFill/>
        </p:spPr>
        <p:txBody>
          <a:bodyPr wrap="none" rtlCol="0">
            <a:spAutoFit/>
          </a:bodyPr>
          <a:lstStyle/>
          <a:p>
            <a:r>
              <a:rPr lang="en-US" altLang="zh-CN" b="1" i="1" dirty="0">
                <a:latin typeface="Times New Roman" panose="02020603050405020304" pitchFamily="18" charset="0"/>
                <a:cs typeface="Times New Roman" panose="02020603050405020304" pitchFamily="18" charset="0"/>
              </a:rPr>
              <a:t>βp</a:t>
            </a:r>
            <a:r>
              <a:rPr lang="en-US" altLang="zh-CN" b="1" dirty="0">
                <a:latin typeface="Times New Roman" panose="02020603050405020304" pitchFamily="18" charset="0"/>
                <a:cs typeface="Times New Roman" panose="02020603050405020304" pitchFamily="18" charset="0"/>
              </a:rPr>
              <a:t> precursors</a:t>
            </a: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864594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0"/>
            <a:ext cx="4419600" cy="2860481"/>
          </a:xfrm>
          <a:prstGeom prst="rect">
            <a:avLst/>
          </a:prstGeom>
        </p:spPr>
      </p:pic>
      <p:cxnSp>
        <p:nvCxnSpPr>
          <p:cNvPr id="4" name="直接箭头连接符 3"/>
          <p:cNvCxnSpPr/>
          <p:nvPr/>
        </p:nvCxnSpPr>
        <p:spPr>
          <a:xfrm>
            <a:off x="4229100" y="88900"/>
            <a:ext cx="0" cy="8255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flipV="1">
            <a:off x="508000" y="1320800"/>
            <a:ext cx="0" cy="4953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a:stretch>
            <a:fillRect/>
          </a:stretch>
        </p:blipFill>
        <p:spPr>
          <a:xfrm>
            <a:off x="1" y="3266150"/>
            <a:ext cx="2591273" cy="3365839"/>
          </a:xfrm>
          <a:prstGeom prst="rect">
            <a:avLst/>
          </a:prstGeom>
        </p:spPr>
      </p:pic>
      <p:pic>
        <p:nvPicPr>
          <p:cNvPr id="9" name="图片 8"/>
          <p:cNvPicPr>
            <a:picLocks noChangeAspect="1"/>
          </p:cNvPicPr>
          <p:nvPr/>
        </p:nvPicPr>
        <p:blipFill>
          <a:blip r:embed="rId4"/>
          <a:stretch>
            <a:fillRect/>
          </a:stretch>
        </p:blipFill>
        <p:spPr>
          <a:xfrm>
            <a:off x="2880518" y="3632200"/>
            <a:ext cx="1768156" cy="2600229"/>
          </a:xfrm>
          <a:prstGeom prst="rect">
            <a:avLst/>
          </a:prstGeom>
        </p:spPr>
      </p:pic>
      <p:pic>
        <p:nvPicPr>
          <p:cNvPr id="10" name="图片 9"/>
          <p:cNvPicPr>
            <a:picLocks noChangeAspect="1"/>
          </p:cNvPicPr>
          <p:nvPr/>
        </p:nvPicPr>
        <p:blipFill>
          <a:blip r:embed="rId5"/>
          <a:stretch>
            <a:fillRect/>
          </a:stretch>
        </p:blipFill>
        <p:spPr>
          <a:xfrm>
            <a:off x="4937918" y="3060700"/>
            <a:ext cx="1998259" cy="3456989"/>
          </a:xfrm>
          <a:prstGeom prst="rect">
            <a:avLst/>
          </a:prstGeom>
        </p:spPr>
      </p:pic>
      <p:cxnSp>
        <p:nvCxnSpPr>
          <p:cNvPr id="11" name="直接箭头连接符 10"/>
          <p:cNvCxnSpPr/>
          <p:nvPr/>
        </p:nvCxnSpPr>
        <p:spPr>
          <a:xfrm flipV="1">
            <a:off x="1206500" y="5727700"/>
            <a:ext cx="0" cy="6634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V="1">
            <a:off x="3543300" y="5805439"/>
            <a:ext cx="0" cy="6634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V="1">
            <a:off x="5962447" y="5805438"/>
            <a:ext cx="0" cy="6634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ectangle 4"/>
          <p:cNvSpPr/>
          <p:nvPr/>
        </p:nvSpPr>
        <p:spPr>
          <a:xfrm>
            <a:off x="2287344" y="316984"/>
            <a:ext cx="607859" cy="369332"/>
          </a:xfrm>
          <a:prstGeom prst="rect">
            <a:avLst/>
          </a:prstGeom>
        </p:spPr>
        <p:txBody>
          <a:bodyPr wrap="none">
            <a:spAutoFit/>
          </a:bodyPr>
          <a:lstStyle/>
          <a:p>
            <a:r>
              <a:rPr lang="en-US" altLang="zh-CN" baseline="30000" dirty="0">
                <a:solidFill>
                  <a:srgbClr val="0000FF"/>
                </a:solidFill>
                <a:latin typeface="Times New Roman" panose="02020603050405020304" pitchFamily="18" charset="0"/>
                <a:cs typeface="Times New Roman" panose="02020603050405020304" pitchFamily="18" charset="0"/>
              </a:rPr>
              <a:t>29</a:t>
            </a:r>
            <a:r>
              <a:rPr lang="en-US" altLang="zh-CN" dirty="0">
                <a:solidFill>
                  <a:srgbClr val="0000FF"/>
                </a:solidFill>
                <a:latin typeface="Times New Roman" panose="02020603050405020304" pitchFamily="18" charset="0"/>
                <a:cs typeface="Times New Roman" panose="02020603050405020304" pitchFamily="18" charset="0"/>
              </a:rPr>
              <a:t>Na</a:t>
            </a:r>
            <a:endParaRPr lang="zh-CN" altLang="en-US" dirty="0">
              <a:solidFill>
                <a:srgbClr val="0000FF"/>
              </a:solidFill>
              <a:latin typeface="Times New Roman" panose="02020603050405020304" pitchFamily="18" charset="0"/>
              <a:cs typeface="Times New Roman" panose="02020603050405020304" pitchFamily="18" charset="0"/>
            </a:endParaRPr>
          </a:p>
        </p:txBody>
      </p:sp>
      <p:cxnSp>
        <p:nvCxnSpPr>
          <p:cNvPr id="16" name="直接箭头连接符 15"/>
          <p:cNvCxnSpPr/>
          <p:nvPr/>
        </p:nvCxnSpPr>
        <p:spPr>
          <a:xfrm>
            <a:off x="3924300" y="742950"/>
            <a:ext cx="0" cy="8255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Rectangle 4"/>
          <p:cNvSpPr/>
          <p:nvPr/>
        </p:nvSpPr>
        <p:spPr>
          <a:xfrm>
            <a:off x="1905871" y="3336000"/>
            <a:ext cx="607859" cy="369332"/>
          </a:xfrm>
          <a:prstGeom prst="rect">
            <a:avLst/>
          </a:prstGeom>
        </p:spPr>
        <p:txBody>
          <a:bodyPr wrap="none">
            <a:spAutoFit/>
          </a:bodyPr>
          <a:lstStyle/>
          <a:p>
            <a:r>
              <a:rPr lang="en-US" altLang="zh-CN" baseline="30000" dirty="0">
                <a:solidFill>
                  <a:srgbClr val="0000FF"/>
                </a:solidFill>
                <a:latin typeface="Times New Roman" panose="02020603050405020304" pitchFamily="18" charset="0"/>
                <a:cs typeface="Times New Roman" panose="02020603050405020304" pitchFamily="18" charset="0"/>
              </a:rPr>
              <a:t>30</a:t>
            </a:r>
            <a:r>
              <a:rPr lang="en-US" altLang="zh-CN" dirty="0">
                <a:solidFill>
                  <a:srgbClr val="0000FF"/>
                </a:solidFill>
                <a:latin typeface="Times New Roman" panose="02020603050405020304" pitchFamily="18" charset="0"/>
                <a:cs typeface="Times New Roman" panose="02020603050405020304" pitchFamily="18" charset="0"/>
              </a:rPr>
              <a:t>Na</a:t>
            </a:r>
            <a:endParaRPr lang="zh-CN" altLang="en-US"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497873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4612057" cy="6057900"/>
          </a:xfrm>
          <a:prstGeom prst="rect">
            <a:avLst/>
          </a:prstGeom>
        </p:spPr>
      </p:pic>
      <p:pic>
        <p:nvPicPr>
          <p:cNvPr id="3" name="Picture 2"/>
          <p:cNvPicPr>
            <a:picLocks noChangeAspect="1"/>
          </p:cNvPicPr>
          <p:nvPr/>
        </p:nvPicPr>
        <p:blipFill>
          <a:blip r:embed="rId3"/>
          <a:stretch>
            <a:fillRect/>
          </a:stretch>
        </p:blipFill>
        <p:spPr>
          <a:xfrm>
            <a:off x="4410075" y="0"/>
            <a:ext cx="4733925" cy="2295525"/>
          </a:xfrm>
          <a:prstGeom prst="rect">
            <a:avLst/>
          </a:prstGeom>
        </p:spPr>
      </p:pic>
      <p:sp>
        <p:nvSpPr>
          <p:cNvPr id="5" name="Rectangle 4"/>
          <p:cNvSpPr/>
          <p:nvPr/>
        </p:nvSpPr>
        <p:spPr>
          <a:xfrm>
            <a:off x="1110761" y="1343025"/>
            <a:ext cx="659155" cy="369332"/>
          </a:xfrm>
          <a:prstGeom prst="rect">
            <a:avLst/>
          </a:prstGeom>
        </p:spPr>
        <p:txBody>
          <a:bodyPr wrap="none">
            <a:spAutoFit/>
          </a:bodyPr>
          <a:lstStyle/>
          <a:p>
            <a:r>
              <a:rPr lang="en-US" altLang="zh-CN" baseline="30000" dirty="0">
                <a:solidFill>
                  <a:srgbClr val="0000FF"/>
                </a:solidFill>
                <a:latin typeface="Times New Roman" panose="02020603050405020304" pitchFamily="18" charset="0"/>
                <a:cs typeface="Times New Roman" panose="02020603050405020304" pitchFamily="18" charset="0"/>
              </a:rPr>
              <a:t>34</a:t>
            </a:r>
            <a:r>
              <a:rPr lang="en-US" altLang="zh-CN" dirty="0">
                <a:solidFill>
                  <a:srgbClr val="0000FF"/>
                </a:solidFill>
                <a:latin typeface="Times New Roman" panose="02020603050405020304" pitchFamily="18" charset="0"/>
                <a:cs typeface="Times New Roman" panose="02020603050405020304" pitchFamily="18" charset="0"/>
              </a:rPr>
              <a:t>Mg</a:t>
            </a:r>
            <a:endParaRPr lang="zh-CN" altLang="en-US" dirty="0">
              <a:solidFill>
                <a:srgbClr val="0000FF"/>
              </a:solidFill>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4"/>
          <a:stretch>
            <a:fillRect/>
          </a:stretch>
        </p:blipFill>
        <p:spPr>
          <a:xfrm>
            <a:off x="7064195" y="3694176"/>
            <a:ext cx="2079805" cy="3163824"/>
          </a:xfrm>
          <a:prstGeom prst="rect">
            <a:avLst/>
          </a:prstGeom>
        </p:spPr>
      </p:pic>
      <p:sp>
        <p:nvSpPr>
          <p:cNvPr id="6" name="Rectangle 4"/>
          <p:cNvSpPr/>
          <p:nvPr/>
        </p:nvSpPr>
        <p:spPr>
          <a:xfrm>
            <a:off x="8254765" y="3992046"/>
            <a:ext cx="607859" cy="369332"/>
          </a:xfrm>
          <a:prstGeom prst="rect">
            <a:avLst/>
          </a:prstGeom>
        </p:spPr>
        <p:txBody>
          <a:bodyPr wrap="none">
            <a:spAutoFit/>
          </a:bodyPr>
          <a:lstStyle/>
          <a:p>
            <a:r>
              <a:rPr lang="en-US" altLang="zh-CN" baseline="30000" dirty="0">
                <a:solidFill>
                  <a:srgbClr val="0000FF"/>
                </a:solidFill>
                <a:latin typeface="Times New Roman" panose="02020603050405020304" pitchFamily="18" charset="0"/>
                <a:cs typeface="Times New Roman" panose="02020603050405020304" pitchFamily="18" charset="0"/>
              </a:rPr>
              <a:t>28</a:t>
            </a:r>
            <a:r>
              <a:rPr lang="en-US" altLang="zh-CN" dirty="0">
                <a:solidFill>
                  <a:srgbClr val="0000FF"/>
                </a:solidFill>
                <a:latin typeface="Times New Roman" panose="02020603050405020304" pitchFamily="18" charset="0"/>
                <a:cs typeface="Times New Roman" panose="02020603050405020304" pitchFamily="18" charset="0"/>
              </a:rPr>
              <a:t>Na</a:t>
            </a:r>
            <a:endParaRPr lang="zh-CN" altLang="en-US" dirty="0">
              <a:solidFill>
                <a:srgbClr val="0000FF"/>
              </a:solidFill>
              <a:latin typeface="Times New Roman" panose="02020603050405020304" pitchFamily="18" charset="0"/>
              <a:cs typeface="Times New Roman" panose="02020603050405020304" pitchFamily="18" charset="0"/>
            </a:endParaRPr>
          </a:p>
        </p:txBody>
      </p:sp>
      <p:cxnSp>
        <p:nvCxnSpPr>
          <p:cNvPr id="11" name="直接箭头连接符 10"/>
          <p:cNvCxnSpPr/>
          <p:nvPr/>
        </p:nvCxnSpPr>
        <p:spPr>
          <a:xfrm>
            <a:off x="7912100" y="3026974"/>
            <a:ext cx="0" cy="6672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5"/>
          <a:stretch>
            <a:fillRect/>
          </a:stretch>
        </p:blipFill>
        <p:spPr>
          <a:xfrm>
            <a:off x="4903608" y="3152775"/>
            <a:ext cx="1857375" cy="3705225"/>
          </a:xfrm>
          <a:prstGeom prst="rect">
            <a:avLst/>
          </a:prstGeom>
        </p:spPr>
      </p:pic>
      <p:sp>
        <p:nvSpPr>
          <p:cNvPr id="9" name="Rectangle 4"/>
          <p:cNvSpPr/>
          <p:nvPr/>
        </p:nvSpPr>
        <p:spPr>
          <a:xfrm>
            <a:off x="5880777" y="3509510"/>
            <a:ext cx="607859" cy="369332"/>
          </a:xfrm>
          <a:prstGeom prst="rect">
            <a:avLst/>
          </a:prstGeom>
        </p:spPr>
        <p:txBody>
          <a:bodyPr wrap="none">
            <a:spAutoFit/>
          </a:bodyPr>
          <a:lstStyle/>
          <a:p>
            <a:r>
              <a:rPr lang="en-US" altLang="zh-CN" baseline="30000" dirty="0">
                <a:solidFill>
                  <a:srgbClr val="0000FF"/>
                </a:solidFill>
                <a:latin typeface="Times New Roman" panose="02020603050405020304" pitchFamily="18" charset="0"/>
                <a:cs typeface="Times New Roman" panose="02020603050405020304" pitchFamily="18" charset="0"/>
              </a:rPr>
              <a:t>31</a:t>
            </a:r>
            <a:r>
              <a:rPr lang="en-US" altLang="zh-CN" dirty="0">
                <a:solidFill>
                  <a:srgbClr val="0000FF"/>
                </a:solidFill>
                <a:latin typeface="Times New Roman" panose="02020603050405020304" pitchFamily="18" charset="0"/>
                <a:cs typeface="Times New Roman" panose="02020603050405020304" pitchFamily="18" charset="0"/>
              </a:rPr>
              <a:t>Na</a:t>
            </a:r>
            <a:endParaRPr lang="zh-CN" altLang="en-US" dirty="0">
              <a:solidFill>
                <a:srgbClr val="0000FF"/>
              </a:solidFill>
              <a:latin typeface="Times New Roman" panose="02020603050405020304" pitchFamily="18" charset="0"/>
              <a:cs typeface="Times New Roman" panose="02020603050405020304" pitchFamily="18" charset="0"/>
            </a:endParaRPr>
          </a:p>
        </p:txBody>
      </p:sp>
      <p:cxnSp>
        <p:nvCxnSpPr>
          <p:cNvPr id="10" name="直接箭头连接符 9"/>
          <p:cNvCxnSpPr/>
          <p:nvPr/>
        </p:nvCxnSpPr>
        <p:spPr>
          <a:xfrm>
            <a:off x="5600700" y="2842308"/>
            <a:ext cx="0" cy="6672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5194300" y="2508707"/>
            <a:ext cx="0" cy="6672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4487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6857" y="4306620"/>
            <a:ext cx="3392418" cy="2546450"/>
          </a:xfrm>
          <a:prstGeom prst="rect">
            <a:avLst/>
          </a:prstGeom>
        </p:spPr>
      </p:pic>
      <p:pic>
        <p:nvPicPr>
          <p:cNvPr id="1026" name="图片 1" descr="imag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967351" cy="249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2" descr="image0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497054"/>
            <a:ext cx="1985356" cy="2279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978408" y="2546266"/>
            <a:ext cx="505267" cy="369332"/>
          </a:xfrm>
          <a:prstGeom prst="rect">
            <a:avLst/>
          </a:prstGeom>
        </p:spPr>
        <p:txBody>
          <a:bodyPr wrap="none">
            <a:spAutoFit/>
          </a:bodyPr>
          <a:lstStyle/>
          <a:p>
            <a:r>
              <a:rPr lang="en-US" altLang="zh-CN" baseline="30000" dirty="0">
                <a:solidFill>
                  <a:srgbClr val="0000FF"/>
                </a:solidFill>
                <a:latin typeface="Times New Roman" panose="02020603050405020304" pitchFamily="18" charset="0"/>
                <a:ea typeface="SimSun" panose="02010600030101010101" pitchFamily="2" charset="-122"/>
              </a:rPr>
              <a:t>18</a:t>
            </a:r>
            <a:r>
              <a:rPr lang="en-US" altLang="zh-CN" dirty="0">
                <a:solidFill>
                  <a:srgbClr val="0000FF"/>
                </a:solidFill>
                <a:latin typeface="Times New Roman" panose="02020603050405020304" pitchFamily="18" charset="0"/>
                <a:ea typeface="SimSun" panose="02010600030101010101" pitchFamily="2" charset="-122"/>
              </a:rPr>
              <a:t>N</a:t>
            </a:r>
            <a:endParaRPr lang="zh-CN" altLang="en-US" dirty="0">
              <a:solidFill>
                <a:srgbClr val="0000FF"/>
              </a:solidFill>
            </a:endParaRPr>
          </a:p>
        </p:txBody>
      </p:sp>
      <p:pic>
        <p:nvPicPr>
          <p:cNvPr id="5" name="Picture 4"/>
          <p:cNvPicPr>
            <a:picLocks noChangeAspect="1"/>
          </p:cNvPicPr>
          <p:nvPr/>
        </p:nvPicPr>
        <p:blipFill>
          <a:blip r:embed="rId5"/>
          <a:stretch>
            <a:fillRect/>
          </a:stretch>
        </p:blipFill>
        <p:spPr>
          <a:xfrm>
            <a:off x="3499670" y="0"/>
            <a:ext cx="1866900" cy="2076450"/>
          </a:xfrm>
          <a:prstGeom prst="rect">
            <a:avLst/>
          </a:prstGeom>
        </p:spPr>
      </p:pic>
      <p:sp>
        <p:nvSpPr>
          <p:cNvPr id="8" name="Rectangle 7"/>
          <p:cNvSpPr/>
          <p:nvPr/>
        </p:nvSpPr>
        <p:spPr>
          <a:xfrm>
            <a:off x="3409274" y="697246"/>
            <a:ext cx="466794" cy="369332"/>
          </a:xfrm>
          <a:prstGeom prst="rect">
            <a:avLst/>
          </a:prstGeom>
        </p:spPr>
        <p:txBody>
          <a:bodyPr wrap="none">
            <a:spAutoFit/>
          </a:bodyPr>
          <a:lstStyle/>
          <a:p>
            <a:r>
              <a:rPr lang="en-US" altLang="zh-CN" baseline="30000" dirty="0">
                <a:solidFill>
                  <a:srgbClr val="0000FF"/>
                </a:solidFill>
                <a:latin typeface="Times New Roman" panose="02020603050405020304" pitchFamily="18" charset="0"/>
                <a:ea typeface="SimSun" panose="02010600030101010101" pitchFamily="2" charset="-122"/>
              </a:rPr>
              <a:t>25</a:t>
            </a:r>
            <a:r>
              <a:rPr lang="en-US" altLang="zh-CN" dirty="0">
                <a:solidFill>
                  <a:srgbClr val="0000FF"/>
                </a:solidFill>
                <a:latin typeface="Times New Roman" panose="02020603050405020304" pitchFamily="18" charset="0"/>
                <a:ea typeface="SimSun" panose="02010600030101010101" pitchFamily="2" charset="-122"/>
              </a:rPr>
              <a:t>F</a:t>
            </a:r>
            <a:endParaRPr lang="zh-CN" altLang="en-US" dirty="0">
              <a:solidFill>
                <a:srgbClr val="0000FF"/>
              </a:solidFill>
            </a:endParaRPr>
          </a:p>
        </p:txBody>
      </p:sp>
      <p:pic>
        <p:nvPicPr>
          <p:cNvPr id="6" name="Picture 5"/>
          <p:cNvPicPr>
            <a:picLocks noChangeAspect="1"/>
          </p:cNvPicPr>
          <p:nvPr/>
        </p:nvPicPr>
        <p:blipFill>
          <a:blip r:embed="rId6"/>
          <a:stretch>
            <a:fillRect/>
          </a:stretch>
        </p:blipFill>
        <p:spPr>
          <a:xfrm>
            <a:off x="5629275" y="0"/>
            <a:ext cx="3514725" cy="6372225"/>
          </a:xfrm>
          <a:prstGeom prst="rect">
            <a:avLst/>
          </a:prstGeom>
        </p:spPr>
      </p:pic>
      <p:sp>
        <p:nvSpPr>
          <p:cNvPr id="10" name="Rectangle 9"/>
          <p:cNvSpPr/>
          <p:nvPr/>
        </p:nvSpPr>
        <p:spPr>
          <a:xfrm>
            <a:off x="6963914" y="347048"/>
            <a:ext cx="659155" cy="369332"/>
          </a:xfrm>
          <a:prstGeom prst="rect">
            <a:avLst/>
          </a:prstGeom>
        </p:spPr>
        <p:txBody>
          <a:bodyPr wrap="none">
            <a:spAutoFit/>
          </a:bodyPr>
          <a:lstStyle/>
          <a:p>
            <a:r>
              <a:rPr lang="en-US" altLang="zh-CN" baseline="30000" dirty="0">
                <a:solidFill>
                  <a:srgbClr val="0000FF"/>
                </a:solidFill>
                <a:latin typeface="Times New Roman" panose="02020603050405020304" pitchFamily="18" charset="0"/>
                <a:ea typeface="SimSun" panose="02010600030101010101" pitchFamily="2" charset="-122"/>
              </a:rPr>
              <a:t>31</a:t>
            </a:r>
            <a:r>
              <a:rPr lang="en-US" altLang="zh-CN" dirty="0">
                <a:solidFill>
                  <a:srgbClr val="0000FF"/>
                </a:solidFill>
                <a:latin typeface="Times New Roman" panose="02020603050405020304" pitchFamily="18" charset="0"/>
                <a:ea typeface="SimSun" panose="02010600030101010101" pitchFamily="2" charset="-122"/>
              </a:rPr>
              <a:t>Mg</a:t>
            </a:r>
            <a:endParaRPr lang="zh-CN" altLang="en-US" dirty="0">
              <a:solidFill>
                <a:srgbClr val="0000FF"/>
              </a:solidFill>
            </a:endParaRPr>
          </a:p>
        </p:txBody>
      </p:sp>
      <p:sp>
        <p:nvSpPr>
          <p:cNvPr id="11" name="Rectangle 10"/>
          <p:cNvSpPr/>
          <p:nvPr/>
        </p:nvSpPr>
        <p:spPr>
          <a:xfrm>
            <a:off x="740044" y="1517566"/>
            <a:ext cx="505267" cy="369332"/>
          </a:xfrm>
          <a:prstGeom prst="rect">
            <a:avLst/>
          </a:prstGeom>
        </p:spPr>
        <p:txBody>
          <a:bodyPr wrap="none">
            <a:spAutoFit/>
          </a:bodyPr>
          <a:lstStyle/>
          <a:p>
            <a:r>
              <a:rPr lang="en-US" altLang="zh-CN" baseline="30000" dirty="0">
                <a:solidFill>
                  <a:srgbClr val="0000FF"/>
                </a:solidFill>
                <a:latin typeface="Times New Roman" panose="02020603050405020304" pitchFamily="18" charset="0"/>
                <a:ea typeface="SimSun" panose="02010600030101010101" pitchFamily="2" charset="-122"/>
              </a:rPr>
              <a:t>18</a:t>
            </a:r>
            <a:r>
              <a:rPr lang="en-US" altLang="zh-CN" dirty="0">
                <a:solidFill>
                  <a:srgbClr val="0000FF"/>
                </a:solidFill>
                <a:latin typeface="Times New Roman" panose="02020603050405020304" pitchFamily="18" charset="0"/>
                <a:ea typeface="SimSun" panose="02010600030101010101" pitchFamily="2" charset="-122"/>
              </a:rPr>
              <a:t>N</a:t>
            </a:r>
            <a:endParaRPr lang="zh-CN" altLang="en-US" dirty="0">
              <a:solidFill>
                <a:srgbClr val="0000FF"/>
              </a:solidFill>
            </a:endParaRPr>
          </a:p>
        </p:txBody>
      </p:sp>
      <p:sp>
        <p:nvSpPr>
          <p:cNvPr id="12" name="Rectangle 11"/>
          <p:cNvSpPr/>
          <p:nvPr/>
        </p:nvSpPr>
        <p:spPr>
          <a:xfrm>
            <a:off x="1852543" y="5031954"/>
            <a:ext cx="607859" cy="369332"/>
          </a:xfrm>
          <a:prstGeom prst="rect">
            <a:avLst/>
          </a:prstGeom>
        </p:spPr>
        <p:txBody>
          <a:bodyPr wrap="none">
            <a:spAutoFit/>
          </a:bodyPr>
          <a:lstStyle/>
          <a:p>
            <a:r>
              <a:rPr lang="en-US" altLang="zh-CN" baseline="30000" dirty="0">
                <a:solidFill>
                  <a:srgbClr val="0000FF"/>
                </a:solidFill>
                <a:latin typeface="Times New Roman" panose="02020603050405020304" pitchFamily="18" charset="0"/>
                <a:ea typeface="SimSun" panose="02010600030101010101" pitchFamily="2" charset="-122"/>
              </a:rPr>
              <a:t>32</a:t>
            </a:r>
            <a:r>
              <a:rPr lang="en-US" altLang="zh-CN" dirty="0">
                <a:solidFill>
                  <a:srgbClr val="0000FF"/>
                </a:solidFill>
                <a:latin typeface="Times New Roman" panose="02020603050405020304" pitchFamily="18" charset="0"/>
                <a:ea typeface="SimSun" panose="02010600030101010101" pitchFamily="2" charset="-122"/>
              </a:rPr>
              <a:t>Na</a:t>
            </a:r>
            <a:endParaRPr lang="zh-CN" altLang="en-US" dirty="0">
              <a:solidFill>
                <a:srgbClr val="0000FF"/>
              </a:solidFill>
            </a:endParaRPr>
          </a:p>
        </p:txBody>
      </p:sp>
      <p:pic>
        <p:nvPicPr>
          <p:cNvPr id="3" name="Picture 2"/>
          <p:cNvPicPr>
            <a:picLocks noChangeAspect="1"/>
          </p:cNvPicPr>
          <p:nvPr/>
        </p:nvPicPr>
        <p:blipFill>
          <a:blip r:embed="rId7"/>
          <a:stretch>
            <a:fillRect/>
          </a:stretch>
        </p:blipFill>
        <p:spPr>
          <a:xfrm>
            <a:off x="3388581" y="4412260"/>
            <a:ext cx="2517398" cy="2411680"/>
          </a:xfrm>
          <a:prstGeom prst="rect">
            <a:avLst/>
          </a:prstGeom>
        </p:spPr>
      </p:pic>
      <p:sp>
        <p:nvSpPr>
          <p:cNvPr id="13" name="Rectangle 12"/>
          <p:cNvSpPr/>
          <p:nvPr/>
        </p:nvSpPr>
        <p:spPr>
          <a:xfrm>
            <a:off x="6963913" y="3159458"/>
            <a:ext cx="659155" cy="369332"/>
          </a:xfrm>
          <a:prstGeom prst="rect">
            <a:avLst/>
          </a:prstGeom>
        </p:spPr>
        <p:txBody>
          <a:bodyPr wrap="none">
            <a:spAutoFit/>
          </a:bodyPr>
          <a:lstStyle/>
          <a:p>
            <a:r>
              <a:rPr lang="en-US" altLang="zh-CN" baseline="30000" dirty="0">
                <a:solidFill>
                  <a:srgbClr val="0000FF"/>
                </a:solidFill>
                <a:latin typeface="Times New Roman" panose="02020603050405020304" pitchFamily="18" charset="0"/>
                <a:ea typeface="SimSun" panose="02010600030101010101" pitchFamily="2" charset="-122"/>
              </a:rPr>
              <a:t>31</a:t>
            </a:r>
            <a:r>
              <a:rPr lang="en-US" altLang="zh-CN" dirty="0">
                <a:solidFill>
                  <a:srgbClr val="0000FF"/>
                </a:solidFill>
                <a:latin typeface="Times New Roman" panose="02020603050405020304" pitchFamily="18" charset="0"/>
                <a:ea typeface="SimSun" panose="02010600030101010101" pitchFamily="2" charset="-122"/>
              </a:rPr>
              <a:t>Mg</a:t>
            </a:r>
            <a:endParaRPr lang="zh-CN" altLang="en-US" dirty="0">
              <a:solidFill>
                <a:srgbClr val="0000FF"/>
              </a:solidFill>
            </a:endParaRPr>
          </a:p>
        </p:txBody>
      </p:sp>
      <p:sp>
        <p:nvSpPr>
          <p:cNvPr id="14" name="Rectangle 13"/>
          <p:cNvSpPr/>
          <p:nvPr/>
        </p:nvSpPr>
        <p:spPr>
          <a:xfrm>
            <a:off x="4621391" y="4518917"/>
            <a:ext cx="607859" cy="369332"/>
          </a:xfrm>
          <a:prstGeom prst="rect">
            <a:avLst/>
          </a:prstGeom>
        </p:spPr>
        <p:txBody>
          <a:bodyPr wrap="none">
            <a:spAutoFit/>
          </a:bodyPr>
          <a:lstStyle/>
          <a:p>
            <a:r>
              <a:rPr lang="en-US" altLang="zh-CN" baseline="30000" dirty="0">
                <a:solidFill>
                  <a:srgbClr val="0000FF"/>
                </a:solidFill>
                <a:latin typeface="Times New Roman" panose="02020603050405020304" pitchFamily="18" charset="0"/>
                <a:ea typeface="SimSun" panose="02010600030101010101" pitchFamily="2" charset="-122"/>
              </a:rPr>
              <a:t>32</a:t>
            </a:r>
            <a:r>
              <a:rPr lang="en-US" altLang="zh-CN" dirty="0">
                <a:solidFill>
                  <a:srgbClr val="0000FF"/>
                </a:solidFill>
                <a:latin typeface="Times New Roman" panose="02020603050405020304" pitchFamily="18" charset="0"/>
                <a:ea typeface="SimSun" panose="02010600030101010101" pitchFamily="2" charset="-122"/>
              </a:rPr>
              <a:t>Na</a:t>
            </a:r>
            <a:endParaRPr lang="zh-CN" altLang="en-US" dirty="0">
              <a:solidFill>
                <a:srgbClr val="0000FF"/>
              </a:solidFill>
            </a:endParaRPr>
          </a:p>
        </p:txBody>
      </p:sp>
      <p:cxnSp>
        <p:nvCxnSpPr>
          <p:cNvPr id="15" name="直接箭头连接符 14"/>
          <p:cNvCxnSpPr/>
          <p:nvPr/>
        </p:nvCxnSpPr>
        <p:spPr>
          <a:xfrm>
            <a:off x="3914168" y="4198729"/>
            <a:ext cx="0" cy="5869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1662266" y="4992942"/>
            <a:ext cx="0" cy="5869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7373937" y="967775"/>
            <a:ext cx="0" cy="5869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7881937" y="1115329"/>
            <a:ext cx="0" cy="5869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4249737" y="238262"/>
            <a:ext cx="0" cy="5869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1594003" y="3087086"/>
            <a:ext cx="0" cy="5869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V="1">
            <a:off x="2430239" y="2226525"/>
            <a:ext cx="0" cy="5044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99496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 y="0"/>
            <a:ext cx="4490596" cy="3092116"/>
          </a:xfrm>
          <a:prstGeom prst="rect">
            <a:avLst/>
          </a:prstGeom>
        </p:spPr>
      </p:pic>
      <p:sp>
        <p:nvSpPr>
          <p:cNvPr id="5" name="TextBox 4"/>
          <p:cNvSpPr txBox="1"/>
          <p:nvPr/>
        </p:nvSpPr>
        <p:spPr>
          <a:xfrm>
            <a:off x="1744579" y="0"/>
            <a:ext cx="466794" cy="369332"/>
          </a:xfrm>
          <a:prstGeom prst="rect">
            <a:avLst/>
          </a:prstGeom>
          <a:noFill/>
        </p:spPr>
        <p:txBody>
          <a:bodyPr wrap="none" rtlCol="0">
            <a:spAutoFit/>
          </a:bodyPr>
          <a:lstStyle/>
          <a:p>
            <a:r>
              <a:rPr lang="en-US" altLang="zh-CN" baseline="30000" dirty="0">
                <a:solidFill>
                  <a:srgbClr val="FF0000"/>
                </a:solidFill>
                <a:latin typeface="Times New Roman" panose="02020603050405020304" pitchFamily="18" charset="0"/>
                <a:cs typeface="Times New Roman" panose="02020603050405020304" pitchFamily="18" charset="0"/>
              </a:rPr>
              <a:t>27</a:t>
            </a:r>
            <a:r>
              <a:rPr lang="en-US" altLang="zh-CN" dirty="0">
                <a:solidFill>
                  <a:srgbClr val="FF0000"/>
                </a:solidFill>
                <a:latin typeface="Times New Roman" panose="02020603050405020304" pitchFamily="18" charset="0"/>
                <a:cs typeface="Times New Roman" panose="02020603050405020304" pitchFamily="18" charset="0"/>
              </a:rPr>
              <a:t>P</a:t>
            </a:r>
            <a:endParaRPr lang="zh-CN" altLang="en-US" dirty="0">
              <a:solidFill>
                <a:srgbClr val="FF0000"/>
              </a:solidFill>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3"/>
          <a:stretch>
            <a:fillRect/>
          </a:stretch>
        </p:blipFill>
        <p:spPr>
          <a:xfrm>
            <a:off x="5524500" y="0"/>
            <a:ext cx="3619500" cy="3981450"/>
          </a:xfrm>
          <a:prstGeom prst="rect">
            <a:avLst/>
          </a:prstGeom>
        </p:spPr>
      </p:pic>
      <p:sp>
        <p:nvSpPr>
          <p:cNvPr id="7" name="TextBox 6"/>
          <p:cNvSpPr txBox="1"/>
          <p:nvPr/>
        </p:nvSpPr>
        <p:spPr>
          <a:xfrm>
            <a:off x="5524500" y="0"/>
            <a:ext cx="466794" cy="369332"/>
          </a:xfrm>
          <a:prstGeom prst="rect">
            <a:avLst/>
          </a:prstGeom>
          <a:noFill/>
        </p:spPr>
        <p:txBody>
          <a:bodyPr wrap="none" rtlCol="0">
            <a:spAutoFit/>
          </a:bodyPr>
          <a:lstStyle/>
          <a:p>
            <a:r>
              <a:rPr lang="en-US" altLang="zh-CN" baseline="30000" dirty="0">
                <a:solidFill>
                  <a:srgbClr val="FF0000"/>
                </a:solidFill>
                <a:latin typeface="Times New Roman" panose="02020603050405020304" pitchFamily="18" charset="0"/>
                <a:cs typeface="Times New Roman" panose="02020603050405020304" pitchFamily="18" charset="0"/>
              </a:rPr>
              <a:t>28</a:t>
            </a:r>
            <a:r>
              <a:rPr lang="en-US" altLang="zh-CN" dirty="0">
                <a:solidFill>
                  <a:srgbClr val="FF0000"/>
                </a:solidFill>
                <a:latin typeface="Times New Roman" panose="02020603050405020304" pitchFamily="18" charset="0"/>
                <a:cs typeface="Times New Roman" panose="02020603050405020304" pitchFamily="18" charset="0"/>
              </a:rPr>
              <a:t>P</a:t>
            </a:r>
            <a:endParaRPr lang="zh-CN" altLang="en-US" dirty="0">
              <a:solidFill>
                <a:srgbClr val="FF0000"/>
              </a:solidFill>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4"/>
          <a:stretch>
            <a:fillRect/>
          </a:stretch>
        </p:blipFill>
        <p:spPr>
          <a:xfrm>
            <a:off x="0" y="3678649"/>
            <a:ext cx="3056611" cy="3179351"/>
          </a:xfrm>
          <a:prstGeom prst="rect">
            <a:avLst/>
          </a:prstGeom>
        </p:spPr>
      </p:pic>
      <p:sp>
        <p:nvSpPr>
          <p:cNvPr id="9" name="TextBox 8"/>
          <p:cNvSpPr txBox="1"/>
          <p:nvPr/>
        </p:nvSpPr>
        <p:spPr>
          <a:xfrm>
            <a:off x="1407695" y="3786933"/>
            <a:ext cx="660758" cy="369332"/>
          </a:xfrm>
          <a:prstGeom prst="rect">
            <a:avLst/>
          </a:prstGeom>
          <a:noFill/>
        </p:spPr>
        <p:txBody>
          <a:bodyPr wrap="none" rtlCol="0">
            <a:spAutoFit/>
          </a:bodyPr>
          <a:lstStyle/>
          <a:p>
            <a:r>
              <a:rPr lang="en-US" altLang="zh-CN" baseline="30000" dirty="0">
                <a:solidFill>
                  <a:srgbClr val="FF0000"/>
                </a:solidFill>
                <a:latin typeface="Times New Roman" panose="02020603050405020304" pitchFamily="18" charset="0"/>
                <a:cs typeface="Times New Roman" panose="02020603050405020304" pitchFamily="18" charset="0"/>
              </a:rPr>
              <a:t>46</a:t>
            </a:r>
            <a:r>
              <a:rPr lang="en-US" altLang="zh-CN" dirty="0">
                <a:solidFill>
                  <a:srgbClr val="FF0000"/>
                </a:solidFill>
                <a:latin typeface="Times New Roman" panose="02020603050405020304" pitchFamily="18" charset="0"/>
                <a:cs typeface="Times New Roman" panose="02020603050405020304" pitchFamily="18" charset="0"/>
              </a:rPr>
              <a:t>Mn</a:t>
            </a:r>
            <a:endParaRPr lang="zh-CN" altLang="en-US" dirty="0">
              <a:solidFill>
                <a:srgbClr val="FF0000"/>
              </a:solidFill>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5"/>
          <a:stretch>
            <a:fillRect/>
          </a:stretch>
        </p:blipFill>
        <p:spPr>
          <a:xfrm>
            <a:off x="3784600" y="3797151"/>
            <a:ext cx="5359400" cy="3013761"/>
          </a:xfrm>
          <a:prstGeom prst="rect">
            <a:avLst/>
          </a:prstGeom>
        </p:spPr>
      </p:pic>
      <p:sp>
        <p:nvSpPr>
          <p:cNvPr id="10" name="TextBox 9"/>
          <p:cNvSpPr txBox="1"/>
          <p:nvPr/>
        </p:nvSpPr>
        <p:spPr>
          <a:xfrm>
            <a:off x="4696995" y="5514133"/>
            <a:ext cx="556563" cy="369332"/>
          </a:xfrm>
          <a:prstGeom prst="rect">
            <a:avLst/>
          </a:prstGeom>
          <a:noFill/>
        </p:spPr>
        <p:txBody>
          <a:bodyPr wrap="none" rtlCol="0">
            <a:spAutoFit/>
          </a:bodyPr>
          <a:lstStyle/>
          <a:p>
            <a:r>
              <a:rPr lang="en-US" altLang="zh-CN" baseline="30000" dirty="0">
                <a:solidFill>
                  <a:srgbClr val="FF0000"/>
                </a:solidFill>
                <a:latin typeface="Times New Roman" panose="02020603050405020304" pitchFamily="18" charset="0"/>
                <a:cs typeface="Times New Roman" panose="02020603050405020304" pitchFamily="18" charset="0"/>
              </a:rPr>
              <a:t>32</a:t>
            </a:r>
            <a:r>
              <a:rPr lang="en-US" altLang="zh-CN" dirty="0">
                <a:solidFill>
                  <a:srgbClr val="FF0000"/>
                </a:solidFill>
                <a:latin typeface="Times New Roman" panose="02020603050405020304" pitchFamily="18" charset="0"/>
                <a:cs typeface="Times New Roman" panose="02020603050405020304" pitchFamily="18" charset="0"/>
              </a:rPr>
              <a:t>Cl</a:t>
            </a:r>
            <a:endParaRPr lang="zh-CN" altLang="en-US" dirty="0">
              <a:solidFill>
                <a:srgbClr val="FF0000"/>
              </a:solidFill>
              <a:latin typeface="Times New Roman" panose="02020603050405020304" pitchFamily="18" charset="0"/>
              <a:cs typeface="Times New Roman" panose="02020603050405020304" pitchFamily="18" charset="0"/>
            </a:endParaRPr>
          </a:p>
        </p:txBody>
      </p:sp>
      <p:cxnSp>
        <p:nvCxnSpPr>
          <p:cNvPr id="11" name="直接箭头连接符 10"/>
          <p:cNvCxnSpPr/>
          <p:nvPr/>
        </p:nvCxnSpPr>
        <p:spPr>
          <a:xfrm>
            <a:off x="7805737" y="2003562"/>
            <a:ext cx="0" cy="5869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1189037" y="3385197"/>
            <a:ext cx="0" cy="5869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V="1">
            <a:off x="2092206" y="2261281"/>
            <a:ext cx="0" cy="5012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V="1">
            <a:off x="784106" y="2089184"/>
            <a:ext cx="0" cy="5012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0915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5243874" cy="3960000"/>
          </a:xfrm>
          <a:prstGeom prst="rect">
            <a:avLst/>
          </a:prstGeom>
        </p:spPr>
      </p:pic>
      <p:pic>
        <p:nvPicPr>
          <p:cNvPr id="4" name="图片 3"/>
          <p:cNvPicPr>
            <a:picLocks noChangeAspect="1"/>
          </p:cNvPicPr>
          <p:nvPr/>
        </p:nvPicPr>
        <p:blipFill rotWithShape="1">
          <a:blip r:embed="rId3"/>
          <a:srcRect r="12126"/>
          <a:stretch/>
        </p:blipFill>
        <p:spPr>
          <a:xfrm>
            <a:off x="0" y="3960000"/>
            <a:ext cx="5312583" cy="2880000"/>
          </a:xfrm>
          <a:prstGeom prst="rect">
            <a:avLst/>
          </a:prstGeom>
        </p:spPr>
      </p:pic>
      <p:sp>
        <p:nvSpPr>
          <p:cNvPr id="5" name="文本框 4"/>
          <p:cNvSpPr txBox="1"/>
          <p:nvPr/>
        </p:nvSpPr>
        <p:spPr>
          <a:xfrm>
            <a:off x="5435801" y="296591"/>
            <a:ext cx="2089803" cy="307777"/>
          </a:xfrm>
          <a:prstGeom prst="rect">
            <a:avLst/>
          </a:prstGeom>
          <a:noFill/>
        </p:spPr>
        <p:txBody>
          <a:bodyPr wrap="none" rtlCol="0">
            <a:spAutoFit/>
          </a:bodyPr>
          <a:lstStyle/>
          <a:p>
            <a:r>
              <a:rPr lang="en-US" sz="1400" dirty="0">
                <a:solidFill>
                  <a:srgbClr val="C00000"/>
                </a:solidFill>
              </a:rPr>
              <a:t>Observed </a:t>
            </a:r>
            <a:r>
              <a:rPr lang="en-US" altLang="zh-CN" sz="1400" dirty="0"/>
              <a:t>In coin with 493</a:t>
            </a:r>
            <a:endParaRPr lang="en-US" sz="1400" dirty="0"/>
          </a:p>
        </p:txBody>
      </p:sp>
      <p:sp>
        <p:nvSpPr>
          <p:cNvPr id="6" name="文本框 5"/>
          <p:cNvSpPr txBox="1"/>
          <p:nvPr/>
        </p:nvSpPr>
        <p:spPr>
          <a:xfrm>
            <a:off x="5435801" y="502555"/>
            <a:ext cx="2089803" cy="307777"/>
          </a:xfrm>
          <a:prstGeom prst="rect">
            <a:avLst/>
          </a:prstGeom>
          <a:noFill/>
        </p:spPr>
        <p:txBody>
          <a:bodyPr wrap="none" rtlCol="0">
            <a:spAutoFit/>
          </a:bodyPr>
          <a:lstStyle/>
          <a:p>
            <a:r>
              <a:rPr lang="en-US" sz="1400" dirty="0">
                <a:solidFill>
                  <a:srgbClr val="C00000"/>
                </a:solidFill>
              </a:rPr>
              <a:t>Observed </a:t>
            </a:r>
            <a:r>
              <a:rPr lang="en-US" altLang="zh-CN" sz="1400" dirty="0"/>
              <a:t>In coin with 452</a:t>
            </a:r>
            <a:endParaRPr lang="en-US" sz="1400" dirty="0"/>
          </a:p>
        </p:txBody>
      </p:sp>
      <p:sp>
        <p:nvSpPr>
          <p:cNvPr id="7" name="文本框 6"/>
          <p:cNvSpPr txBox="1"/>
          <p:nvPr/>
        </p:nvSpPr>
        <p:spPr>
          <a:xfrm>
            <a:off x="5435801" y="708519"/>
            <a:ext cx="861774" cy="307777"/>
          </a:xfrm>
          <a:prstGeom prst="rect">
            <a:avLst/>
          </a:prstGeom>
          <a:noFill/>
        </p:spPr>
        <p:txBody>
          <a:bodyPr wrap="none" rtlCol="0">
            <a:spAutoFit/>
          </a:bodyPr>
          <a:lstStyle/>
          <a:p>
            <a:r>
              <a:rPr lang="en-US" sz="1400" dirty="0">
                <a:solidFill>
                  <a:srgbClr val="C00000"/>
                </a:solidFill>
              </a:rPr>
              <a:t>observed</a:t>
            </a:r>
          </a:p>
        </p:txBody>
      </p:sp>
      <p:sp>
        <p:nvSpPr>
          <p:cNvPr id="8" name="文本框 7"/>
          <p:cNvSpPr txBox="1"/>
          <p:nvPr/>
        </p:nvSpPr>
        <p:spPr>
          <a:xfrm>
            <a:off x="5435801" y="914483"/>
            <a:ext cx="861774" cy="307777"/>
          </a:xfrm>
          <a:prstGeom prst="rect">
            <a:avLst/>
          </a:prstGeom>
          <a:noFill/>
        </p:spPr>
        <p:txBody>
          <a:bodyPr wrap="none" rtlCol="0">
            <a:spAutoFit/>
          </a:bodyPr>
          <a:lstStyle/>
          <a:p>
            <a:r>
              <a:rPr lang="en-US" sz="1400" dirty="0">
                <a:solidFill>
                  <a:srgbClr val="C00000"/>
                </a:solidFill>
              </a:rPr>
              <a:t>observed</a:t>
            </a:r>
          </a:p>
        </p:txBody>
      </p:sp>
      <p:sp>
        <p:nvSpPr>
          <p:cNvPr id="9" name="文本框 8"/>
          <p:cNvSpPr txBox="1"/>
          <p:nvPr/>
        </p:nvSpPr>
        <p:spPr>
          <a:xfrm>
            <a:off x="5435801" y="1120447"/>
            <a:ext cx="2807948" cy="307777"/>
          </a:xfrm>
          <a:prstGeom prst="rect">
            <a:avLst/>
          </a:prstGeom>
          <a:noFill/>
        </p:spPr>
        <p:txBody>
          <a:bodyPr wrap="none" rtlCol="0">
            <a:spAutoFit/>
          </a:bodyPr>
          <a:lstStyle/>
          <a:p>
            <a:r>
              <a:rPr lang="en-US" sz="1400" dirty="0">
                <a:solidFill>
                  <a:srgbClr val="C00000"/>
                </a:solidFill>
              </a:rPr>
              <a:t>Observed </a:t>
            </a:r>
            <a:r>
              <a:rPr lang="en-US" altLang="zh-CN" sz="1400" dirty="0"/>
              <a:t>In coin with 452, 493, 945</a:t>
            </a:r>
            <a:endParaRPr lang="en-US" sz="1400" dirty="0"/>
          </a:p>
        </p:txBody>
      </p:sp>
      <p:sp>
        <p:nvSpPr>
          <p:cNvPr id="10" name="文本框 9"/>
          <p:cNvSpPr txBox="1"/>
          <p:nvPr/>
        </p:nvSpPr>
        <p:spPr>
          <a:xfrm>
            <a:off x="5435801" y="1326413"/>
            <a:ext cx="2089803" cy="307777"/>
          </a:xfrm>
          <a:prstGeom prst="rect">
            <a:avLst/>
          </a:prstGeom>
          <a:noFill/>
        </p:spPr>
        <p:txBody>
          <a:bodyPr wrap="none" rtlCol="0">
            <a:spAutoFit/>
          </a:bodyPr>
          <a:lstStyle/>
          <a:p>
            <a:r>
              <a:rPr lang="en-US" sz="1400" dirty="0">
                <a:solidFill>
                  <a:srgbClr val="C00000"/>
                </a:solidFill>
              </a:rPr>
              <a:t>Observed </a:t>
            </a:r>
            <a:r>
              <a:rPr lang="en-US" altLang="zh-CN" sz="1400" dirty="0"/>
              <a:t>In coin with 452</a:t>
            </a:r>
            <a:endParaRPr lang="en-US" sz="1400" dirty="0"/>
          </a:p>
        </p:txBody>
      </p:sp>
      <p:sp>
        <p:nvSpPr>
          <p:cNvPr id="11" name="文本框 10"/>
          <p:cNvSpPr txBox="1"/>
          <p:nvPr/>
        </p:nvSpPr>
        <p:spPr>
          <a:xfrm>
            <a:off x="5435801" y="1713000"/>
            <a:ext cx="861774" cy="307777"/>
          </a:xfrm>
          <a:prstGeom prst="rect">
            <a:avLst/>
          </a:prstGeom>
          <a:noFill/>
        </p:spPr>
        <p:txBody>
          <a:bodyPr wrap="none" rtlCol="0">
            <a:spAutoFit/>
          </a:bodyPr>
          <a:lstStyle/>
          <a:p>
            <a:r>
              <a:rPr lang="en-US" sz="1400" dirty="0">
                <a:solidFill>
                  <a:srgbClr val="C00000"/>
                </a:solidFill>
              </a:rPr>
              <a:t>observed</a:t>
            </a:r>
          </a:p>
        </p:txBody>
      </p:sp>
      <p:sp>
        <p:nvSpPr>
          <p:cNvPr id="12" name="文本框 11"/>
          <p:cNvSpPr txBox="1"/>
          <p:nvPr/>
        </p:nvSpPr>
        <p:spPr>
          <a:xfrm>
            <a:off x="5435801" y="1906101"/>
            <a:ext cx="779637" cy="307777"/>
          </a:xfrm>
          <a:prstGeom prst="rect">
            <a:avLst/>
          </a:prstGeom>
          <a:noFill/>
        </p:spPr>
        <p:txBody>
          <a:bodyPr wrap="none" rtlCol="0">
            <a:spAutoFit/>
          </a:bodyPr>
          <a:lstStyle/>
          <a:p>
            <a:r>
              <a:rPr lang="en-US" altLang="zh-CN" sz="1400" dirty="0"/>
              <a:t>invisible</a:t>
            </a:r>
            <a:endParaRPr lang="en-US" sz="1400" dirty="0"/>
          </a:p>
        </p:txBody>
      </p:sp>
      <p:sp>
        <p:nvSpPr>
          <p:cNvPr id="13" name="文本框 12"/>
          <p:cNvSpPr txBox="1"/>
          <p:nvPr/>
        </p:nvSpPr>
        <p:spPr>
          <a:xfrm>
            <a:off x="5435801" y="2099202"/>
            <a:ext cx="779637" cy="307777"/>
          </a:xfrm>
          <a:prstGeom prst="rect">
            <a:avLst/>
          </a:prstGeom>
          <a:noFill/>
        </p:spPr>
        <p:txBody>
          <a:bodyPr wrap="none" rtlCol="0">
            <a:spAutoFit/>
          </a:bodyPr>
          <a:lstStyle/>
          <a:p>
            <a:r>
              <a:rPr lang="en-US" altLang="zh-CN" sz="1400" dirty="0"/>
              <a:t>invisible</a:t>
            </a:r>
            <a:endParaRPr lang="en-US" sz="1400" dirty="0"/>
          </a:p>
        </p:txBody>
      </p:sp>
      <p:sp>
        <p:nvSpPr>
          <p:cNvPr id="15" name="文本框 14"/>
          <p:cNvSpPr txBox="1"/>
          <p:nvPr/>
        </p:nvSpPr>
        <p:spPr>
          <a:xfrm>
            <a:off x="5435801" y="2485404"/>
            <a:ext cx="2448876" cy="307777"/>
          </a:xfrm>
          <a:prstGeom prst="rect">
            <a:avLst/>
          </a:prstGeom>
          <a:noFill/>
        </p:spPr>
        <p:txBody>
          <a:bodyPr wrap="none" rtlCol="0">
            <a:spAutoFit/>
          </a:bodyPr>
          <a:lstStyle/>
          <a:p>
            <a:r>
              <a:rPr lang="en-US" sz="1400" dirty="0">
                <a:solidFill>
                  <a:srgbClr val="C00000"/>
                </a:solidFill>
              </a:rPr>
              <a:t>Observed </a:t>
            </a:r>
            <a:r>
              <a:rPr lang="en-US" altLang="zh-CN" sz="1400" dirty="0"/>
              <a:t>In coin with 452, 945</a:t>
            </a:r>
            <a:endParaRPr lang="en-US" sz="1400" dirty="0"/>
          </a:p>
        </p:txBody>
      </p:sp>
      <p:sp>
        <p:nvSpPr>
          <p:cNvPr id="16" name="文本框 15"/>
          <p:cNvSpPr txBox="1"/>
          <p:nvPr/>
        </p:nvSpPr>
        <p:spPr>
          <a:xfrm>
            <a:off x="5435801" y="2678505"/>
            <a:ext cx="2407519" cy="307777"/>
          </a:xfrm>
          <a:prstGeom prst="rect">
            <a:avLst/>
          </a:prstGeom>
          <a:noFill/>
        </p:spPr>
        <p:txBody>
          <a:bodyPr wrap="none" rtlCol="0">
            <a:spAutoFit/>
          </a:bodyPr>
          <a:lstStyle/>
          <a:p>
            <a:r>
              <a:rPr lang="en-US" sz="1400" dirty="0"/>
              <a:t>Swamped by a 1729.6-keV </a:t>
            </a:r>
            <a:r>
              <a:rPr lang="en-US" sz="1400" dirty="0" err="1"/>
              <a:t>bkg</a:t>
            </a:r>
            <a:endParaRPr lang="en-US" sz="1400" dirty="0"/>
          </a:p>
        </p:txBody>
      </p:sp>
      <p:sp>
        <p:nvSpPr>
          <p:cNvPr id="17" name="文本框 16"/>
          <p:cNvSpPr txBox="1"/>
          <p:nvPr/>
        </p:nvSpPr>
        <p:spPr>
          <a:xfrm>
            <a:off x="5435801" y="2871607"/>
            <a:ext cx="2089803" cy="307777"/>
          </a:xfrm>
          <a:prstGeom prst="rect">
            <a:avLst/>
          </a:prstGeom>
          <a:noFill/>
        </p:spPr>
        <p:txBody>
          <a:bodyPr wrap="none" rtlCol="0">
            <a:spAutoFit/>
          </a:bodyPr>
          <a:lstStyle/>
          <a:p>
            <a:r>
              <a:rPr lang="en-US" sz="1400" dirty="0">
                <a:solidFill>
                  <a:srgbClr val="C00000"/>
                </a:solidFill>
              </a:rPr>
              <a:t>Observed </a:t>
            </a:r>
            <a:r>
              <a:rPr lang="en-US" altLang="zh-CN" sz="1400" dirty="0"/>
              <a:t>In coin with 452</a:t>
            </a:r>
            <a:endParaRPr lang="en-US" sz="1400" dirty="0">
              <a:solidFill>
                <a:srgbClr val="C00000"/>
              </a:solidFill>
            </a:endParaRPr>
          </a:p>
        </p:txBody>
      </p:sp>
      <p:sp>
        <p:nvSpPr>
          <p:cNvPr id="18" name="文本框 17"/>
          <p:cNvSpPr txBox="1"/>
          <p:nvPr/>
        </p:nvSpPr>
        <p:spPr>
          <a:xfrm>
            <a:off x="5435801" y="3271638"/>
            <a:ext cx="861774" cy="307777"/>
          </a:xfrm>
          <a:prstGeom prst="rect">
            <a:avLst/>
          </a:prstGeom>
          <a:noFill/>
        </p:spPr>
        <p:txBody>
          <a:bodyPr wrap="none" rtlCol="0">
            <a:spAutoFit/>
          </a:bodyPr>
          <a:lstStyle/>
          <a:p>
            <a:r>
              <a:rPr lang="en-US" sz="1400" dirty="0">
                <a:solidFill>
                  <a:srgbClr val="C00000"/>
                </a:solidFill>
              </a:rPr>
              <a:t>observed</a:t>
            </a:r>
          </a:p>
        </p:txBody>
      </p:sp>
      <p:sp>
        <p:nvSpPr>
          <p:cNvPr id="20" name="文本框 19"/>
          <p:cNvSpPr txBox="1"/>
          <p:nvPr/>
        </p:nvSpPr>
        <p:spPr>
          <a:xfrm>
            <a:off x="5435801" y="2296624"/>
            <a:ext cx="779637" cy="307777"/>
          </a:xfrm>
          <a:prstGeom prst="rect">
            <a:avLst/>
          </a:prstGeom>
          <a:noFill/>
        </p:spPr>
        <p:txBody>
          <a:bodyPr wrap="none" rtlCol="0">
            <a:spAutoFit/>
          </a:bodyPr>
          <a:lstStyle/>
          <a:p>
            <a:r>
              <a:rPr lang="en-US" altLang="zh-CN" sz="1400" dirty="0"/>
              <a:t>invisible</a:t>
            </a:r>
            <a:endParaRPr lang="en-US" sz="1400" dirty="0"/>
          </a:p>
        </p:txBody>
      </p:sp>
      <p:sp>
        <p:nvSpPr>
          <p:cNvPr id="21" name="文本框 20"/>
          <p:cNvSpPr txBox="1"/>
          <p:nvPr/>
        </p:nvSpPr>
        <p:spPr>
          <a:xfrm>
            <a:off x="5435801" y="3466373"/>
            <a:ext cx="779637" cy="307777"/>
          </a:xfrm>
          <a:prstGeom prst="rect">
            <a:avLst/>
          </a:prstGeom>
          <a:noFill/>
        </p:spPr>
        <p:txBody>
          <a:bodyPr wrap="none" rtlCol="0">
            <a:spAutoFit/>
          </a:bodyPr>
          <a:lstStyle/>
          <a:p>
            <a:r>
              <a:rPr lang="en-US" altLang="zh-CN" sz="1400" dirty="0"/>
              <a:t>invisible</a:t>
            </a:r>
            <a:endParaRPr lang="en-US" sz="1400" dirty="0"/>
          </a:p>
        </p:txBody>
      </p:sp>
      <p:sp>
        <p:nvSpPr>
          <p:cNvPr id="22" name="文本框 21"/>
          <p:cNvSpPr txBox="1"/>
          <p:nvPr/>
        </p:nvSpPr>
        <p:spPr>
          <a:xfrm>
            <a:off x="5435801" y="3855843"/>
            <a:ext cx="779637" cy="307777"/>
          </a:xfrm>
          <a:prstGeom prst="rect">
            <a:avLst/>
          </a:prstGeom>
          <a:noFill/>
        </p:spPr>
        <p:txBody>
          <a:bodyPr wrap="none" rtlCol="0">
            <a:spAutoFit/>
          </a:bodyPr>
          <a:lstStyle/>
          <a:p>
            <a:r>
              <a:rPr lang="en-US" altLang="zh-CN" sz="1400" dirty="0"/>
              <a:t>invisible</a:t>
            </a:r>
            <a:endParaRPr lang="en-US" sz="1400" dirty="0"/>
          </a:p>
        </p:txBody>
      </p:sp>
      <p:sp>
        <p:nvSpPr>
          <p:cNvPr id="23" name="文本框 22"/>
          <p:cNvSpPr txBox="1"/>
          <p:nvPr/>
        </p:nvSpPr>
        <p:spPr>
          <a:xfrm>
            <a:off x="5435801" y="3661108"/>
            <a:ext cx="779637" cy="307777"/>
          </a:xfrm>
          <a:prstGeom prst="rect">
            <a:avLst/>
          </a:prstGeom>
          <a:noFill/>
        </p:spPr>
        <p:txBody>
          <a:bodyPr wrap="none" rtlCol="0">
            <a:spAutoFit/>
          </a:bodyPr>
          <a:lstStyle/>
          <a:p>
            <a:r>
              <a:rPr lang="en-US" altLang="zh-CN" sz="1400" dirty="0"/>
              <a:t>invisible</a:t>
            </a:r>
            <a:endParaRPr lang="en-US" sz="1400" dirty="0"/>
          </a:p>
        </p:txBody>
      </p:sp>
      <p:sp>
        <p:nvSpPr>
          <p:cNvPr id="24" name="文本框 23"/>
          <p:cNvSpPr txBox="1"/>
          <p:nvPr/>
        </p:nvSpPr>
        <p:spPr>
          <a:xfrm>
            <a:off x="5435801" y="4050578"/>
            <a:ext cx="779637" cy="307777"/>
          </a:xfrm>
          <a:prstGeom prst="rect">
            <a:avLst/>
          </a:prstGeom>
          <a:noFill/>
        </p:spPr>
        <p:txBody>
          <a:bodyPr wrap="none" rtlCol="0">
            <a:spAutoFit/>
          </a:bodyPr>
          <a:lstStyle/>
          <a:p>
            <a:r>
              <a:rPr lang="en-US" altLang="zh-CN" sz="1400" dirty="0"/>
              <a:t>invisible</a:t>
            </a:r>
            <a:endParaRPr lang="en-US" sz="1400" dirty="0"/>
          </a:p>
        </p:txBody>
      </p:sp>
      <p:sp>
        <p:nvSpPr>
          <p:cNvPr id="25" name="文本框 24"/>
          <p:cNvSpPr txBox="1"/>
          <p:nvPr/>
        </p:nvSpPr>
        <p:spPr>
          <a:xfrm>
            <a:off x="5435801" y="4245313"/>
            <a:ext cx="779637" cy="307777"/>
          </a:xfrm>
          <a:prstGeom prst="rect">
            <a:avLst/>
          </a:prstGeom>
          <a:noFill/>
        </p:spPr>
        <p:txBody>
          <a:bodyPr wrap="none" rtlCol="0">
            <a:spAutoFit/>
          </a:bodyPr>
          <a:lstStyle/>
          <a:p>
            <a:r>
              <a:rPr lang="en-US" altLang="zh-CN" sz="1400" dirty="0"/>
              <a:t>invisible</a:t>
            </a:r>
            <a:endParaRPr lang="en-US" sz="1400" dirty="0"/>
          </a:p>
        </p:txBody>
      </p:sp>
      <p:sp>
        <p:nvSpPr>
          <p:cNvPr id="26" name="文本框 25"/>
          <p:cNvSpPr txBox="1"/>
          <p:nvPr/>
        </p:nvSpPr>
        <p:spPr>
          <a:xfrm>
            <a:off x="5435801" y="4440048"/>
            <a:ext cx="779637" cy="307777"/>
          </a:xfrm>
          <a:prstGeom prst="rect">
            <a:avLst/>
          </a:prstGeom>
          <a:noFill/>
        </p:spPr>
        <p:txBody>
          <a:bodyPr wrap="none" rtlCol="0">
            <a:spAutoFit/>
          </a:bodyPr>
          <a:lstStyle/>
          <a:p>
            <a:r>
              <a:rPr lang="en-US" altLang="zh-CN" sz="1400" dirty="0"/>
              <a:t>invisible</a:t>
            </a:r>
            <a:endParaRPr lang="en-US" sz="1400" dirty="0"/>
          </a:p>
        </p:txBody>
      </p:sp>
      <p:sp>
        <p:nvSpPr>
          <p:cNvPr id="27" name="文本框 26"/>
          <p:cNvSpPr txBox="1"/>
          <p:nvPr/>
        </p:nvSpPr>
        <p:spPr>
          <a:xfrm>
            <a:off x="5435801" y="4634780"/>
            <a:ext cx="779637" cy="307777"/>
          </a:xfrm>
          <a:prstGeom prst="rect">
            <a:avLst/>
          </a:prstGeom>
          <a:noFill/>
        </p:spPr>
        <p:txBody>
          <a:bodyPr wrap="none" rtlCol="0">
            <a:spAutoFit/>
          </a:bodyPr>
          <a:lstStyle/>
          <a:p>
            <a:r>
              <a:rPr lang="en-US" altLang="zh-CN" sz="1400" dirty="0"/>
              <a:t>invisible</a:t>
            </a:r>
            <a:endParaRPr lang="en-US" sz="1400" dirty="0"/>
          </a:p>
        </p:txBody>
      </p:sp>
      <p:sp>
        <p:nvSpPr>
          <p:cNvPr id="28" name="文本框 27"/>
          <p:cNvSpPr txBox="1"/>
          <p:nvPr/>
        </p:nvSpPr>
        <p:spPr>
          <a:xfrm>
            <a:off x="5435801" y="5008822"/>
            <a:ext cx="779637" cy="307777"/>
          </a:xfrm>
          <a:prstGeom prst="rect">
            <a:avLst/>
          </a:prstGeom>
          <a:noFill/>
        </p:spPr>
        <p:txBody>
          <a:bodyPr wrap="none" rtlCol="0">
            <a:spAutoFit/>
          </a:bodyPr>
          <a:lstStyle/>
          <a:p>
            <a:r>
              <a:rPr lang="en-US" altLang="zh-CN" sz="1400" dirty="0"/>
              <a:t>invisible</a:t>
            </a:r>
            <a:endParaRPr lang="en-US" sz="1400" dirty="0"/>
          </a:p>
        </p:txBody>
      </p:sp>
      <p:sp>
        <p:nvSpPr>
          <p:cNvPr id="29" name="文本框 28"/>
          <p:cNvSpPr txBox="1"/>
          <p:nvPr/>
        </p:nvSpPr>
        <p:spPr>
          <a:xfrm>
            <a:off x="5435801" y="5193611"/>
            <a:ext cx="779637" cy="307777"/>
          </a:xfrm>
          <a:prstGeom prst="rect">
            <a:avLst/>
          </a:prstGeom>
          <a:noFill/>
        </p:spPr>
        <p:txBody>
          <a:bodyPr wrap="none" rtlCol="0">
            <a:spAutoFit/>
          </a:bodyPr>
          <a:lstStyle/>
          <a:p>
            <a:r>
              <a:rPr lang="en-US" altLang="zh-CN" sz="1400" dirty="0"/>
              <a:t>invisible</a:t>
            </a:r>
            <a:endParaRPr lang="en-US" sz="1400" dirty="0"/>
          </a:p>
        </p:txBody>
      </p:sp>
      <p:sp>
        <p:nvSpPr>
          <p:cNvPr id="30" name="文本框 29"/>
          <p:cNvSpPr txBox="1"/>
          <p:nvPr/>
        </p:nvSpPr>
        <p:spPr>
          <a:xfrm>
            <a:off x="5435801" y="5514730"/>
            <a:ext cx="779637" cy="307777"/>
          </a:xfrm>
          <a:prstGeom prst="rect">
            <a:avLst/>
          </a:prstGeom>
          <a:noFill/>
        </p:spPr>
        <p:txBody>
          <a:bodyPr wrap="none" rtlCol="0">
            <a:spAutoFit/>
          </a:bodyPr>
          <a:lstStyle/>
          <a:p>
            <a:r>
              <a:rPr lang="en-US" altLang="zh-CN" sz="1400" dirty="0"/>
              <a:t>invisible</a:t>
            </a:r>
            <a:endParaRPr lang="en-US" sz="1400" dirty="0"/>
          </a:p>
        </p:txBody>
      </p:sp>
      <p:sp>
        <p:nvSpPr>
          <p:cNvPr id="31" name="文本框 30"/>
          <p:cNvSpPr txBox="1"/>
          <p:nvPr/>
        </p:nvSpPr>
        <p:spPr>
          <a:xfrm>
            <a:off x="5435801" y="5878026"/>
            <a:ext cx="779637" cy="307777"/>
          </a:xfrm>
          <a:prstGeom prst="rect">
            <a:avLst/>
          </a:prstGeom>
          <a:noFill/>
        </p:spPr>
        <p:txBody>
          <a:bodyPr wrap="none" rtlCol="0">
            <a:spAutoFit/>
          </a:bodyPr>
          <a:lstStyle/>
          <a:p>
            <a:r>
              <a:rPr lang="en-US" altLang="zh-CN" sz="1400" dirty="0"/>
              <a:t>invisible</a:t>
            </a:r>
            <a:endParaRPr lang="en-US" sz="1400" dirty="0"/>
          </a:p>
        </p:txBody>
      </p:sp>
      <p:sp>
        <p:nvSpPr>
          <p:cNvPr id="32" name="文本框 31"/>
          <p:cNvSpPr txBox="1"/>
          <p:nvPr/>
        </p:nvSpPr>
        <p:spPr>
          <a:xfrm>
            <a:off x="5435801" y="6219673"/>
            <a:ext cx="779637" cy="307777"/>
          </a:xfrm>
          <a:prstGeom prst="rect">
            <a:avLst/>
          </a:prstGeom>
          <a:noFill/>
        </p:spPr>
        <p:txBody>
          <a:bodyPr wrap="none" rtlCol="0">
            <a:spAutoFit/>
          </a:bodyPr>
          <a:lstStyle/>
          <a:p>
            <a:r>
              <a:rPr lang="en-US" altLang="zh-CN" sz="1400" dirty="0"/>
              <a:t>invisible</a:t>
            </a:r>
            <a:endParaRPr lang="en-US" sz="1400" dirty="0"/>
          </a:p>
        </p:txBody>
      </p:sp>
      <p:sp>
        <p:nvSpPr>
          <p:cNvPr id="33" name="文本框 32"/>
          <p:cNvSpPr txBox="1"/>
          <p:nvPr/>
        </p:nvSpPr>
        <p:spPr>
          <a:xfrm>
            <a:off x="5435801" y="6391667"/>
            <a:ext cx="779637" cy="307777"/>
          </a:xfrm>
          <a:prstGeom prst="rect">
            <a:avLst/>
          </a:prstGeom>
          <a:noFill/>
        </p:spPr>
        <p:txBody>
          <a:bodyPr wrap="none" rtlCol="0">
            <a:spAutoFit/>
          </a:bodyPr>
          <a:lstStyle/>
          <a:p>
            <a:r>
              <a:rPr lang="en-US" altLang="zh-CN" sz="1400" dirty="0"/>
              <a:t>invisible</a:t>
            </a:r>
            <a:endParaRPr lang="en-US" sz="1400" dirty="0"/>
          </a:p>
        </p:txBody>
      </p:sp>
      <p:sp>
        <p:nvSpPr>
          <p:cNvPr id="34" name="文本框 33"/>
          <p:cNvSpPr txBox="1"/>
          <p:nvPr/>
        </p:nvSpPr>
        <p:spPr>
          <a:xfrm>
            <a:off x="5435801" y="6583432"/>
            <a:ext cx="779637" cy="307777"/>
          </a:xfrm>
          <a:prstGeom prst="rect">
            <a:avLst/>
          </a:prstGeom>
          <a:noFill/>
        </p:spPr>
        <p:txBody>
          <a:bodyPr wrap="none" rtlCol="0">
            <a:spAutoFit/>
          </a:bodyPr>
          <a:lstStyle/>
          <a:p>
            <a:r>
              <a:rPr lang="en-US" altLang="zh-CN" sz="1400" dirty="0"/>
              <a:t>invisible</a:t>
            </a:r>
            <a:endParaRPr lang="en-US" sz="1400" dirty="0"/>
          </a:p>
        </p:txBody>
      </p:sp>
    </p:spTree>
    <p:extLst>
      <p:ext uri="{BB962C8B-B14F-4D97-AF65-F5344CB8AC3E}">
        <p14:creationId xmlns:p14="http://schemas.microsoft.com/office/powerpoint/2010/main" val="22416085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 y="-1"/>
            <a:ext cx="9144000" cy="3566445"/>
          </a:xfrm>
          <a:prstGeom prst="rect">
            <a:avLst/>
          </a:prstGeom>
        </p:spPr>
      </p:pic>
      <p:sp>
        <p:nvSpPr>
          <p:cNvPr id="9" name="下箭头 8"/>
          <p:cNvSpPr/>
          <p:nvPr/>
        </p:nvSpPr>
        <p:spPr>
          <a:xfrm rot="8100000">
            <a:off x="5472352" y="1851259"/>
            <a:ext cx="216000" cy="360000"/>
          </a:xfrm>
          <a:prstGeom prst="downArrow">
            <a:avLst/>
          </a:prstGeom>
          <a:solidFill>
            <a:srgbClr val="FF4FFF">
              <a:alpha val="40000"/>
            </a:srgbClr>
          </a:solidFill>
          <a:ln>
            <a:solidFill>
              <a:srgbClr val="FF4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下箭头 9"/>
          <p:cNvSpPr/>
          <p:nvPr/>
        </p:nvSpPr>
        <p:spPr>
          <a:xfrm rot="5400000">
            <a:off x="4966863" y="1603221"/>
            <a:ext cx="216000" cy="360000"/>
          </a:xfrm>
          <a:prstGeom prst="downArrow">
            <a:avLst/>
          </a:prstGeom>
          <a:solidFill>
            <a:srgbClr val="00CC99">
              <a:alpha val="40000"/>
            </a:srgbClr>
          </a:solidFill>
          <a:ln>
            <a:solidFill>
              <a:srgbClr val="00C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13" name="下箭头 8"/>
          <p:cNvSpPr/>
          <p:nvPr/>
        </p:nvSpPr>
        <p:spPr>
          <a:xfrm rot="8100000">
            <a:off x="5992610" y="1851258"/>
            <a:ext cx="216000" cy="360000"/>
          </a:xfrm>
          <a:prstGeom prst="downArrow">
            <a:avLst/>
          </a:prstGeom>
          <a:solidFill>
            <a:srgbClr val="FF4FFF">
              <a:alpha val="40000"/>
            </a:srgbClr>
          </a:solidFill>
          <a:ln>
            <a:solidFill>
              <a:srgbClr val="FF4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下箭头 9"/>
          <p:cNvSpPr/>
          <p:nvPr/>
        </p:nvSpPr>
        <p:spPr>
          <a:xfrm rot="5400000">
            <a:off x="5487121" y="1603220"/>
            <a:ext cx="216000" cy="360000"/>
          </a:xfrm>
          <a:prstGeom prst="downArrow">
            <a:avLst/>
          </a:prstGeom>
          <a:solidFill>
            <a:srgbClr val="00CC99">
              <a:alpha val="40000"/>
            </a:srgbClr>
          </a:solidFill>
          <a:ln>
            <a:solidFill>
              <a:srgbClr val="00C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15" name="下箭头 8"/>
          <p:cNvSpPr/>
          <p:nvPr/>
        </p:nvSpPr>
        <p:spPr>
          <a:xfrm rot="8100000">
            <a:off x="4952093" y="1330561"/>
            <a:ext cx="216000" cy="360000"/>
          </a:xfrm>
          <a:prstGeom prst="downArrow">
            <a:avLst/>
          </a:prstGeom>
          <a:solidFill>
            <a:srgbClr val="FF4FFF">
              <a:alpha val="40000"/>
            </a:srgbClr>
          </a:solidFill>
          <a:ln>
            <a:solidFill>
              <a:srgbClr val="FF4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下箭头 8"/>
          <p:cNvSpPr/>
          <p:nvPr/>
        </p:nvSpPr>
        <p:spPr>
          <a:xfrm rot="8100000">
            <a:off x="5472351" y="1330560"/>
            <a:ext cx="216000" cy="360000"/>
          </a:xfrm>
          <a:prstGeom prst="downArrow">
            <a:avLst/>
          </a:prstGeom>
          <a:solidFill>
            <a:srgbClr val="FF4FFF">
              <a:alpha val="40000"/>
            </a:srgbClr>
          </a:solidFill>
          <a:ln>
            <a:solidFill>
              <a:srgbClr val="FF4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下箭头 8"/>
          <p:cNvSpPr/>
          <p:nvPr/>
        </p:nvSpPr>
        <p:spPr>
          <a:xfrm rot="8100000">
            <a:off x="4440713" y="826014"/>
            <a:ext cx="216000" cy="360000"/>
          </a:xfrm>
          <a:prstGeom prst="downArrow">
            <a:avLst/>
          </a:prstGeom>
          <a:solidFill>
            <a:srgbClr val="FF4FFF">
              <a:alpha val="40000"/>
            </a:srgbClr>
          </a:solidFill>
          <a:ln>
            <a:solidFill>
              <a:srgbClr val="FF4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下箭头 8"/>
          <p:cNvSpPr/>
          <p:nvPr/>
        </p:nvSpPr>
        <p:spPr>
          <a:xfrm rot="8100000">
            <a:off x="4960971" y="826013"/>
            <a:ext cx="216000" cy="360000"/>
          </a:xfrm>
          <a:prstGeom prst="downArrow">
            <a:avLst/>
          </a:prstGeom>
          <a:solidFill>
            <a:srgbClr val="FF4FFF">
              <a:alpha val="40000"/>
            </a:srgbClr>
          </a:solidFill>
          <a:ln>
            <a:solidFill>
              <a:srgbClr val="FF4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下箭头 8"/>
          <p:cNvSpPr/>
          <p:nvPr/>
        </p:nvSpPr>
        <p:spPr>
          <a:xfrm rot="8100000">
            <a:off x="4458518" y="1330561"/>
            <a:ext cx="216000" cy="360000"/>
          </a:xfrm>
          <a:prstGeom prst="downArrow">
            <a:avLst/>
          </a:prstGeom>
          <a:solidFill>
            <a:srgbClr val="FF4FFF">
              <a:alpha val="40000"/>
            </a:srgbClr>
          </a:solidFill>
          <a:ln>
            <a:solidFill>
              <a:srgbClr val="FF4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下箭头 8"/>
          <p:cNvSpPr/>
          <p:nvPr/>
        </p:nvSpPr>
        <p:spPr>
          <a:xfrm rot="8100000">
            <a:off x="3950303" y="826012"/>
            <a:ext cx="216000" cy="360000"/>
          </a:xfrm>
          <a:prstGeom prst="downArrow">
            <a:avLst/>
          </a:prstGeom>
          <a:solidFill>
            <a:srgbClr val="FF4FFF">
              <a:alpha val="40000"/>
            </a:srgbClr>
          </a:solidFill>
          <a:ln>
            <a:solidFill>
              <a:srgbClr val="FF4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0" y="3566444"/>
            <a:ext cx="5788764" cy="1200329"/>
          </a:xfrm>
          <a:prstGeom prst="rect">
            <a:avLst/>
          </a:prstGeom>
          <a:noFill/>
        </p:spPr>
        <p:txBody>
          <a:bodyPr wrap="none" rtlCol="0">
            <a:spAutoFit/>
          </a:bodyPr>
          <a:lstStyle/>
          <a:p>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rays are from </a:t>
            </a:r>
            <a:r>
              <a:rPr lang="en-US" altLang="zh-CN" baseline="30000" dirty="0">
                <a:solidFill>
                  <a:srgbClr val="0000FF"/>
                </a:solidFill>
                <a:latin typeface="Times New Roman" panose="02020603050405020304" pitchFamily="18" charset="0"/>
                <a:cs typeface="Times New Roman" panose="02020603050405020304" pitchFamily="18" charset="0"/>
              </a:rPr>
              <a:t>29</a:t>
            </a:r>
            <a:r>
              <a:rPr lang="en-US" altLang="zh-CN" dirty="0">
                <a:solidFill>
                  <a:srgbClr val="0000FF"/>
                </a:solidFill>
                <a:latin typeface="Times New Roman" panose="02020603050405020304" pitchFamily="18" charset="0"/>
                <a:cs typeface="Times New Roman" panose="02020603050405020304" pitchFamily="18" charset="0"/>
              </a:rPr>
              <a:t>Na </a:t>
            </a:r>
            <a:r>
              <a:rPr lang="en-US" altLang="zh-CN" i="1" dirty="0">
                <a:solidFill>
                  <a:srgbClr val="0000FF"/>
                </a:solidFill>
                <a:latin typeface="Times New Roman" panose="02020603050405020304" pitchFamily="18" charset="0"/>
                <a:cs typeface="Times New Roman" panose="02020603050405020304" pitchFamily="18" charset="0"/>
              </a:rPr>
              <a:t>β</a:t>
            </a:r>
            <a:r>
              <a:rPr lang="en-US" altLang="zh-CN" baseline="30000" dirty="0">
                <a:solidFill>
                  <a:srgbClr val="0000FF"/>
                </a:solidFill>
                <a:latin typeface="Times New Roman" panose="02020603050405020304" pitchFamily="18" charset="0"/>
                <a:cs typeface="Times New Roman" panose="02020603050405020304" pitchFamily="18" charset="0"/>
              </a:rPr>
              <a:t>–</a:t>
            </a:r>
            <a:r>
              <a:rPr lang="en-US" altLang="zh-CN" dirty="0">
                <a:solidFill>
                  <a:srgbClr val="0000FF"/>
                </a:solidFill>
                <a:latin typeface="Times New Roman" panose="02020603050405020304" pitchFamily="18" charset="0"/>
                <a:cs typeface="Times New Roman" panose="02020603050405020304" pitchFamily="18" charset="0"/>
              </a:rPr>
              <a:t> </a:t>
            </a:r>
            <a:r>
              <a:rPr lang="en-US" altLang="zh-CN" baseline="30000" dirty="0">
                <a:solidFill>
                  <a:srgbClr val="0000FF"/>
                </a:solidFill>
                <a:latin typeface="Times New Roman" panose="02020603050405020304" pitchFamily="18" charset="0"/>
                <a:cs typeface="Times New Roman" panose="02020603050405020304" pitchFamily="18" charset="0"/>
              </a:rPr>
              <a:t>29</a:t>
            </a:r>
            <a:r>
              <a:rPr lang="en-US" altLang="zh-CN" dirty="0">
                <a:solidFill>
                  <a:srgbClr val="0000FF"/>
                </a:solidFill>
                <a:latin typeface="Times New Roman" panose="02020603050405020304" pitchFamily="18" charset="0"/>
                <a:cs typeface="Times New Roman" panose="02020603050405020304" pitchFamily="18" charset="0"/>
              </a:rPr>
              <a:t>Mg</a:t>
            </a:r>
            <a:r>
              <a:rPr lang="zh-CN" altLang="en-US" baseline="30000" dirty="0">
                <a:solidFill>
                  <a:srgbClr val="0000FF"/>
                </a:solidFill>
                <a:latin typeface="Times New Roman" panose="02020603050405020304" pitchFamily="18" charset="0"/>
                <a:cs typeface="Times New Roman" panose="02020603050405020304" pitchFamily="18" charset="0"/>
              </a:rPr>
              <a:t>*</a:t>
            </a:r>
            <a:r>
              <a:rPr lang="en-US" altLang="zh-CN" dirty="0">
                <a:solidFill>
                  <a:srgbClr val="0000FF"/>
                </a:solidFill>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baseline="30000" dirty="0">
                <a:solidFill>
                  <a:srgbClr val="FF0000"/>
                </a:solidFill>
                <a:latin typeface="Times New Roman" panose="02020603050405020304" pitchFamily="18" charset="0"/>
                <a:cs typeface="Times New Roman" panose="02020603050405020304" pitchFamily="18" charset="0"/>
              </a:rPr>
              <a:t>29</a:t>
            </a:r>
            <a:r>
              <a:rPr lang="en-US" altLang="zh-CN" dirty="0">
                <a:solidFill>
                  <a:srgbClr val="FF0000"/>
                </a:solidFill>
                <a:latin typeface="Times New Roman" panose="02020603050405020304" pitchFamily="18" charset="0"/>
                <a:cs typeface="Times New Roman" panose="02020603050405020304" pitchFamily="18" charset="0"/>
              </a:rPr>
              <a:t>Mg </a:t>
            </a:r>
            <a:r>
              <a:rPr lang="en-US" altLang="zh-CN" i="1" dirty="0">
                <a:solidFill>
                  <a:srgbClr val="FF0000"/>
                </a:solidFill>
                <a:latin typeface="Times New Roman" panose="02020603050405020304" pitchFamily="18" charset="0"/>
                <a:cs typeface="Times New Roman" panose="02020603050405020304" pitchFamily="18" charset="0"/>
              </a:rPr>
              <a:t>β</a:t>
            </a:r>
            <a:r>
              <a:rPr lang="en-US" altLang="zh-CN" baseline="30000"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 </a:t>
            </a:r>
            <a:r>
              <a:rPr lang="en-US" altLang="zh-CN" baseline="30000" dirty="0">
                <a:solidFill>
                  <a:srgbClr val="FF0000"/>
                </a:solidFill>
                <a:latin typeface="Times New Roman" panose="02020603050405020304" pitchFamily="18" charset="0"/>
                <a:cs typeface="Times New Roman" panose="02020603050405020304" pitchFamily="18" charset="0"/>
              </a:rPr>
              <a:t>29</a:t>
            </a:r>
            <a:r>
              <a:rPr lang="en-US" altLang="zh-CN" dirty="0">
                <a:solidFill>
                  <a:srgbClr val="FF0000"/>
                </a:solidFill>
                <a:latin typeface="Times New Roman" panose="02020603050405020304" pitchFamily="18" charset="0"/>
                <a:cs typeface="Times New Roman" panose="02020603050405020304" pitchFamily="18" charset="0"/>
              </a:rPr>
              <a:t>Al</a:t>
            </a:r>
            <a:r>
              <a:rPr lang="zh-CN" altLang="en-US" baseline="30000"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 </a:t>
            </a:r>
            <a:r>
              <a:rPr lang="en-US" altLang="zh-CN" baseline="30000" dirty="0">
                <a:solidFill>
                  <a:srgbClr val="FF0000"/>
                </a:solidFill>
                <a:latin typeface="Times New Roman" panose="02020603050405020304" pitchFamily="18" charset="0"/>
                <a:cs typeface="Times New Roman" panose="02020603050405020304" pitchFamily="18" charset="0"/>
              </a:rPr>
              <a:t>29</a:t>
            </a:r>
            <a:r>
              <a:rPr lang="en-US" altLang="zh-CN" dirty="0">
                <a:solidFill>
                  <a:srgbClr val="FF0000"/>
                </a:solidFill>
                <a:latin typeface="Times New Roman" panose="02020603050405020304" pitchFamily="18" charset="0"/>
                <a:cs typeface="Times New Roman" panose="02020603050405020304" pitchFamily="18" charset="0"/>
              </a:rPr>
              <a:t>Al </a:t>
            </a:r>
            <a:r>
              <a:rPr lang="en-US" altLang="zh-CN" i="1" dirty="0">
                <a:solidFill>
                  <a:srgbClr val="FF0000"/>
                </a:solidFill>
                <a:latin typeface="Times New Roman" panose="02020603050405020304" pitchFamily="18" charset="0"/>
                <a:cs typeface="Times New Roman" panose="02020603050405020304" pitchFamily="18" charset="0"/>
              </a:rPr>
              <a:t>β</a:t>
            </a:r>
            <a:r>
              <a:rPr lang="en-US" altLang="zh-CN" baseline="30000"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 </a:t>
            </a:r>
            <a:r>
              <a:rPr lang="en-US" altLang="zh-CN" baseline="30000" dirty="0">
                <a:solidFill>
                  <a:srgbClr val="FF0000"/>
                </a:solidFill>
                <a:latin typeface="Times New Roman" panose="02020603050405020304" pitchFamily="18" charset="0"/>
                <a:cs typeface="Times New Roman" panose="02020603050405020304" pitchFamily="18" charset="0"/>
              </a:rPr>
              <a:t>29</a:t>
            </a:r>
            <a:r>
              <a:rPr lang="en-US" altLang="zh-CN" dirty="0">
                <a:solidFill>
                  <a:srgbClr val="FF0000"/>
                </a:solidFill>
                <a:latin typeface="Times New Roman" panose="02020603050405020304" pitchFamily="18" charset="0"/>
                <a:cs typeface="Times New Roman" panose="02020603050405020304" pitchFamily="18" charset="0"/>
              </a:rPr>
              <a:t>Si</a:t>
            </a:r>
            <a:r>
              <a:rPr lang="zh-CN" altLang="en-US" baseline="30000"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a:t>
            </a:r>
          </a:p>
          <a:p>
            <a:r>
              <a:rPr lang="en-US" altLang="zh-CN" baseline="30000" dirty="0">
                <a:latin typeface="Times New Roman" panose="02020603050405020304" pitchFamily="18" charset="0"/>
                <a:cs typeface="Times New Roman" panose="02020603050405020304" pitchFamily="18" charset="0"/>
              </a:rPr>
              <a:t>                                      </a:t>
            </a:r>
            <a:r>
              <a:rPr lang="en-US" altLang="zh-CN" baseline="30000" dirty="0">
                <a:solidFill>
                  <a:srgbClr val="0000FF"/>
                </a:solidFill>
                <a:latin typeface="Times New Roman" panose="02020603050405020304" pitchFamily="18" charset="0"/>
                <a:cs typeface="Times New Roman" panose="02020603050405020304" pitchFamily="18" charset="0"/>
              </a:rPr>
              <a:t>29</a:t>
            </a:r>
            <a:r>
              <a:rPr lang="en-US" altLang="zh-CN" dirty="0">
                <a:solidFill>
                  <a:srgbClr val="0000FF"/>
                </a:solidFill>
                <a:latin typeface="Times New Roman" panose="02020603050405020304" pitchFamily="18" charset="0"/>
                <a:cs typeface="Times New Roman" panose="02020603050405020304" pitchFamily="18" charset="0"/>
              </a:rPr>
              <a:t>Na </a:t>
            </a:r>
            <a:r>
              <a:rPr lang="en-US" altLang="zh-CN" i="1" dirty="0">
                <a:solidFill>
                  <a:srgbClr val="0000FF"/>
                </a:solidFill>
                <a:latin typeface="Times New Roman" panose="02020603050405020304" pitchFamily="18" charset="0"/>
                <a:cs typeface="Times New Roman" panose="02020603050405020304" pitchFamily="18" charset="0"/>
              </a:rPr>
              <a:t>β</a:t>
            </a:r>
            <a:r>
              <a:rPr lang="en-US" altLang="zh-CN" baseline="30000" dirty="0">
                <a:solidFill>
                  <a:srgbClr val="0000FF"/>
                </a:solidFill>
                <a:latin typeface="Times New Roman" panose="02020603050405020304" pitchFamily="18" charset="0"/>
                <a:cs typeface="Times New Roman" panose="02020603050405020304" pitchFamily="18" charset="0"/>
              </a:rPr>
              <a:t>–</a:t>
            </a:r>
            <a:r>
              <a:rPr lang="en-US" altLang="zh-CN" i="1" dirty="0">
                <a:solidFill>
                  <a:srgbClr val="0000FF"/>
                </a:solidFill>
                <a:latin typeface="Times New Roman" panose="02020603050405020304" pitchFamily="18" charset="0"/>
                <a:cs typeface="Times New Roman" panose="02020603050405020304" pitchFamily="18" charset="0"/>
              </a:rPr>
              <a:t>n</a:t>
            </a:r>
            <a:r>
              <a:rPr lang="en-US" altLang="zh-CN" dirty="0">
                <a:solidFill>
                  <a:srgbClr val="0000FF"/>
                </a:solidFill>
                <a:latin typeface="Times New Roman" panose="02020603050405020304" pitchFamily="18" charset="0"/>
                <a:cs typeface="Times New Roman" panose="02020603050405020304" pitchFamily="18" charset="0"/>
              </a:rPr>
              <a:t> </a:t>
            </a:r>
            <a:r>
              <a:rPr lang="en-US" altLang="zh-CN" baseline="30000" dirty="0">
                <a:solidFill>
                  <a:srgbClr val="0000FF"/>
                </a:solidFill>
                <a:latin typeface="Times New Roman" panose="02020603050405020304" pitchFamily="18" charset="0"/>
                <a:cs typeface="Times New Roman" panose="02020603050405020304" pitchFamily="18" charset="0"/>
              </a:rPr>
              <a:t>28</a:t>
            </a:r>
            <a:r>
              <a:rPr lang="en-US" altLang="zh-CN" dirty="0">
                <a:solidFill>
                  <a:srgbClr val="0000FF"/>
                </a:solidFill>
                <a:latin typeface="Times New Roman" panose="02020603050405020304" pitchFamily="18" charset="0"/>
                <a:cs typeface="Times New Roman" panose="02020603050405020304" pitchFamily="18" charset="0"/>
              </a:rPr>
              <a:t>Mg</a:t>
            </a:r>
            <a:r>
              <a:rPr lang="zh-CN" altLang="en-US" baseline="30000" dirty="0">
                <a:solidFill>
                  <a:srgbClr val="0000FF"/>
                </a:solidFill>
                <a:latin typeface="Times New Roman" panose="02020603050405020304" pitchFamily="18" charset="0"/>
                <a:cs typeface="Times New Roman" panose="02020603050405020304" pitchFamily="18" charset="0"/>
              </a:rPr>
              <a:t>*</a:t>
            </a:r>
            <a:r>
              <a:rPr lang="en-US" altLang="zh-CN" dirty="0">
                <a:solidFill>
                  <a:srgbClr val="0000FF"/>
                </a:solidFill>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baseline="30000" dirty="0">
                <a:solidFill>
                  <a:srgbClr val="FF0000"/>
                </a:solidFill>
                <a:latin typeface="Times New Roman" panose="02020603050405020304" pitchFamily="18" charset="0"/>
                <a:cs typeface="Times New Roman" panose="02020603050405020304" pitchFamily="18" charset="0"/>
              </a:rPr>
              <a:t>28</a:t>
            </a:r>
            <a:r>
              <a:rPr lang="en-US" altLang="zh-CN" dirty="0">
                <a:solidFill>
                  <a:srgbClr val="FF0000"/>
                </a:solidFill>
                <a:latin typeface="Times New Roman" panose="02020603050405020304" pitchFamily="18" charset="0"/>
                <a:cs typeface="Times New Roman" panose="02020603050405020304" pitchFamily="18" charset="0"/>
              </a:rPr>
              <a:t>Mg </a:t>
            </a:r>
            <a:r>
              <a:rPr lang="en-US" altLang="zh-CN" i="1" dirty="0">
                <a:solidFill>
                  <a:srgbClr val="FF0000"/>
                </a:solidFill>
                <a:latin typeface="Times New Roman" panose="02020603050405020304" pitchFamily="18" charset="0"/>
                <a:cs typeface="Times New Roman" panose="02020603050405020304" pitchFamily="18" charset="0"/>
              </a:rPr>
              <a:t>β</a:t>
            </a:r>
            <a:r>
              <a:rPr lang="en-US" altLang="zh-CN" baseline="30000"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 </a:t>
            </a:r>
            <a:r>
              <a:rPr lang="en-US" altLang="zh-CN" baseline="30000" dirty="0">
                <a:solidFill>
                  <a:srgbClr val="FF0000"/>
                </a:solidFill>
                <a:latin typeface="Times New Roman" panose="02020603050405020304" pitchFamily="18" charset="0"/>
                <a:cs typeface="Times New Roman" panose="02020603050405020304" pitchFamily="18" charset="0"/>
              </a:rPr>
              <a:t>28</a:t>
            </a:r>
            <a:r>
              <a:rPr lang="en-US" altLang="zh-CN" dirty="0">
                <a:solidFill>
                  <a:srgbClr val="FF0000"/>
                </a:solidFill>
                <a:latin typeface="Times New Roman" panose="02020603050405020304" pitchFamily="18" charset="0"/>
                <a:cs typeface="Times New Roman" panose="02020603050405020304" pitchFamily="18" charset="0"/>
              </a:rPr>
              <a:t>Al</a:t>
            </a:r>
            <a:r>
              <a:rPr lang="zh-CN" altLang="en-US" baseline="30000"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 </a:t>
            </a:r>
            <a:r>
              <a:rPr lang="en-US" altLang="zh-CN" baseline="30000" dirty="0">
                <a:solidFill>
                  <a:srgbClr val="FF0000"/>
                </a:solidFill>
                <a:latin typeface="Times New Roman" panose="02020603050405020304" pitchFamily="18" charset="0"/>
                <a:cs typeface="Times New Roman" panose="02020603050405020304" pitchFamily="18" charset="0"/>
              </a:rPr>
              <a:t>28</a:t>
            </a:r>
            <a:r>
              <a:rPr lang="en-US" altLang="zh-CN" dirty="0">
                <a:solidFill>
                  <a:srgbClr val="FF0000"/>
                </a:solidFill>
                <a:latin typeface="Times New Roman" panose="02020603050405020304" pitchFamily="18" charset="0"/>
                <a:cs typeface="Times New Roman" panose="02020603050405020304" pitchFamily="18" charset="0"/>
              </a:rPr>
              <a:t>Al </a:t>
            </a:r>
            <a:r>
              <a:rPr lang="en-US" altLang="zh-CN" i="1" dirty="0">
                <a:solidFill>
                  <a:srgbClr val="FF0000"/>
                </a:solidFill>
                <a:latin typeface="Times New Roman" panose="02020603050405020304" pitchFamily="18" charset="0"/>
                <a:cs typeface="Times New Roman" panose="02020603050405020304" pitchFamily="18" charset="0"/>
              </a:rPr>
              <a:t>β</a:t>
            </a:r>
            <a:r>
              <a:rPr lang="en-US" altLang="zh-CN" baseline="30000"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 </a:t>
            </a:r>
            <a:r>
              <a:rPr lang="en-US" altLang="zh-CN" baseline="30000" dirty="0">
                <a:solidFill>
                  <a:srgbClr val="FF0000"/>
                </a:solidFill>
                <a:latin typeface="Times New Roman" panose="02020603050405020304" pitchFamily="18" charset="0"/>
                <a:cs typeface="Times New Roman" panose="02020603050405020304" pitchFamily="18" charset="0"/>
              </a:rPr>
              <a:t>28</a:t>
            </a:r>
            <a:r>
              <a:rPr lang="en-US" altLang="zh-CN" dirty="0">
                <a:solidFill>
                  <a:srgbClr val="FF0000"/>
                </a:solidFill>
                <a:latin typeface="Times New Roman" panose="02020603050405020304" pitchFamily="18" charset="0"/>
                <a:cs typeface="Times New Roman" panose="02020603050405020304" pitchFamily="18" charset="0"/>
              </a:rPr>
              <a:t>Si</a:t>
            </a:r>
            <a:r>
              <a:rPr lang="zh-CN" altLang="en-US" baseline="30000"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a:t>
            </a:r>
          </a:p>
          <a:p>
            <a:r>
              <a:rPr lang="en-US" altLang="zh-CN" i="1" dirty="0">
                <a:latin typeface="Times New Roman" panose="02020603050405020304" pitchFamily="18" charset="0"/>
                <a:cs typeface="Times New Roman" panose="02020603050405020304" pitchFamily="18" charset="0"/>
              </a:rPr>
              <a:t>T</a:t>
            </a:r>
            <a:r>
              <a:rPr lang="en-US" altLang="zh-CN" baseline="-25000" dirty="0">
                <a:latin typeface="Times New Roman" panose="02020603050405020304" pitchFamily="18" charset="0"/>
                <a:cs typeface="Times New Roman" panose="02020603050405020304" pitchFamily="18" charset="0"/>
              </a:rPr>
              <a:t>1/2</a:t>
            </a:r>
            <a:r>
              <a:rPr lang="en-US" altLang="zh-CN" dirty="0">
                <a:latin typeface="Times New Roman" panose="02020603050405020304" pitchFamily="18" charset="0"/>
                <a:cs typeface="Times New Roman" panose="02020603050405020304" pitchFamily="18" charset="0"/>
              </a:rPr>
              <a:t>: </a:t>
            </a:r>
            <a:r>
              <a:rPr lang="en-US" altLang="zh-CN" baseline="30000" dirty="0">
                <a:latin typeface="Times New Roman" panose="02020603050405020304" pitchFamily="18" charset="0"/>
                <a:cs typeface="Times New Roman" panose="02020603050405020304" pitchFamily="18" charset="0"/>
              </a:rPr>
              <a:t>29</a:t>
            </a:r>
            <a:r>
              <a:rPr lang="en-US" altLang="zh-CN" dirty="0">
                <a:latin typeface="Times New Roman" panose="02020603050405020304" pitchFamily="18" charset="0"/>
                <a:cs typeface="Times New Roman" panose="02020603050405020304" pitchFamily="18" charset="0"/>
              </a:rPr>
              <a:t>Na = 43.6 </a:t>
            </a:r>
            <a:r>
              <a:rPr lang="en-US" altLang="zh-CN" dirty="0" err="1">
                <a:latin typeface="Times New Roman" panose="02020603050405020304" pitchFamily="18" charset="0"/>
                <a:cs typeface="Times New Roman" panose="02020603050405020304" pitchFamily="18" charset="0"/>
              </a:rPr>
              <a:t>ms</a:t>
            </a:r>
            <a:r>
              <a:rPr lang="en-US" altLang="zh-CN" dirty="0">
                <a:latin typeface="Times New Roman" panose="02020603050405020304" pitchFamily="18" charset="0"/>
                <a:cs typeface="Times New Roman" panose="02020603050405020304" pitchFamily="18" charset="0"/>
              </a:rPr>
              <a:t>,</a:t>
            </a:r>
            <a:r>
              <a:rPr lang="en-US" altLang="zh-CN" baseline="30000" dirty="0">
                <a:latin typeface="Times New Roman" panose="02020603050405020304" pitchFamily="18" charset="0"/>
                <a:cs typeface="Times New Roman" panose="02020603050405020304" pitchFamily="18" charset="0"/>
              </a:rPr>
              <a:t> 29</a:t>
            </a:r>
            <a:r>
              <a:rPr lang="en-US" altLang="zh-CN" dirty="0">
                <a:latin typeface="Times New Roman" panose="02020603050405020304" pitchFamily="18" charset="0"/>
                <a:cs typeface="Times New Roman" panose="02020603050405020304" pitchFamily="18" charset="0"/>
              </a:rPr>
              <a:t>Mg = 1.30 s,</a:t>
            </a:r>
            <a:r>
              <a:rPr lang="en-US" altLang="zh-CN" baseline="30000" dirty="0">
                <a:latin typeface="Times New Roman" panose="02020603050405020304" pitchFamily="18" charset="0"/>
                <a:cs typeface="Times New Roman" panose="02020603050405020304" pitchFamily="18" charset="0"/>
              </a:rPr>
              <a:t> 29</a:t>
            </a:r>
            <a:r>
              <a:rPr lang="en-US" altLang="zh-CN" dirty="0">
                <a:latin typeface="Times New Roman" panose="02020603050405020304" pitchFamily="18" charset="0"/>
                <a:cs typeface="Times New Roman" panose="02020603050405020304" pitchFamily="18" charset="0"/>
              </a:rPr>
              <a:t>Al = 6.56 m,</a:t>
            </a:r>
          </a:p>
          <a:p>
            <a:r>
              <a:rPr lang="en-US" altLang="zh-CN" dirty="0">
                <a:latin typeface="Times New Roman" panose="02020603050405020304" pitchFamily="18" charset="0"/>
                <a:cs typeface="Times New Roman" panose="02020603050405020304" pitchFamily="18" charset="0"/>
              </a:rPr>
              <a:t>        </a:t>
            </a:r>
            <a:r>
              <a:rPr lang="en-US" altLang="zh-CN" baseline="30000" dirty="0">
                <a:latin typeface="Times New Roman" panose="02020603050405020304" pitchFamily="18" charset="0"/>
                <a:cs typeface="Times New Roman" panose="02020603050405020304" pitchFamily="18" charset="0"/>
              </a:rPr>
              <a:t>28</a:t>
            </a:r>
            <a:r>
              <a:rPr lang="en-US" altLang="zh-CN" dirty="0">
                <a:latin typeface="Times New Roman" panose="02020603050405020304" pitchFamily="18" charset="0"/>
                <a:cs typeface="Times New Roman" panose="02020603050405020304" pitchFamily="18" charset="0"/>
              </a:rPr>
              <a:t>Mg</a:t>
            </a:r>
            <a:r>
              <a:rPr lang="en-US" altLang="zh-CN" baseline="30000"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 20.915 h, </a:t>
            </a:r>
            <a:r>
              <a:rPr lang="en-US" altLang="zh-CN" baseline="30000" dirty="0">
                <a:latin typeface="Times New Roman" panose="02020603050405020304" pitchFamily="18" charset="0"/>
                <a:cs typeface="Times New Roman" panose="02020603050405020304" pitchFamily="18" charset="0"/>
              </a:rPr>
              <a:t>28</a:t>
            </a:r>
            <a:r>
              <a:rPr lang="en-US" altLang="zh-CN" dirty="0">
                <a:latin typeface="Times New Roman" panose="02020603050405020304" pitchFamily="18" charset="0"/>
                <a:cs typeface="Times New Roman" panose="02020603050405020304" pitchFamily="18" charset="0"/>
              </a:rPr>
              <a:t>Al = 2.245 m</a:t>
            </a:r>
            <a:endParaRPr lang="zh-CN" altLang="en-US" dirty="0">
              <a:latin typeface="Times New Roman" panose="02020603050405020304" pitchFamily="18" charset="0"/>
              <a:cs typeface="Times New Roman" panose="02020603050405020304" pitchFamily="18" charset="0"/>
            </a:endParaRPr>
          </a:p>
        </p:txBody>
      </p:sp>
      <p:sp>
        <p:nvSpPr>
          <p:cNvPr id="21" name="TextBox 28"/>
          <p:cNvSpPr txBox="1"/>
          <p:nvPr/>
        </p:nvSpPr>
        <p:spPr>
          <a:xfrm>
            <a:off x="-18" y="4719001"/>
            <a:ext cx="5865708" cy="1477328"/>
          </a:xfrm>
          <a:prstGeom prst="rect">
            <a:avLst/>
          </a:prstGeom>
          <a:noFill/>
        </p:spPr>
        <p:txBody>
          <a:bodyPr wrap="none" rtlCol="0">
            <a:spAutoFit/>
          </a:bodyPr>
          <a:lstStyle/>
          <a:p>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rays are from </a:t>
            </a:r>
            <a:r>
              <a:rPr lang="en-US" altLang="zh-CN" baseline="30000" dirty="0">
                <a:solidFill>
                  <a:srgbClr val="0000FF"/>
                </a:solidFill>
                <a:latin typeface="Times New Roman" panose="02020603050405020304" pitchFamily="18" charset="0"/>
                <a:cs typeface="Times New Roman" panose="02020603050405020304" pitchFamily="18" charset="0"/>
              </a:rPr>
              <a:t>30</a:t>
            </a:r>
            <a:r>
              <a:rPr lang="en-US" altLang="zh-CN" dirty="0">
                <a:solidFill>
                  <a:srgbClr val="0000FF"/>
                </a:solidFill>
                <a:latin typeface="Times New Roman" panose="02020603050405020304" pitchFamily="18" charset="0"/>
                <a:cs typeface="Times New Roman" panose="02020603050405020304" pitchFamily="18" charset="0"/>
              </a:rPr>
              <a:t>Na </a:t>
            </a:r>
            <a:r>
              <a:rPr lang="en-US" altLang="zh-CN" i="1" dirty="0">
                <a:solidFill>
                  <a:srgbClr val="0000FF"/>
                </a:solidFill>
                <a:latin typeface="Times New Roman" panose="02020603050405020304" pitchFamily="18" charset="0"/>
                <a:cs typeface="Times New Roman" panose="02020603050405020304" pitchFamily="18" charset="0"/>
              </a:rPr>
              <a:t>β</a:t>
            </a:r>
            <a:r>
              <a:rPr lang="en-US" altLang="zh-CN" baseline="30000" dirty="0">
                <a:solidFill>
                  <a:srgbClr val="0000FF"/>
                </a:solidFill>
                <a:latin typeface="Times New Roman" panose="02020603050405020304" pitchFamily="18" charset="0"/>
                <a:cs typeface="Times New Roman" panose="02020603050405020304" pitchFamily="18" charset="0"/>
              </a:rPr>
              <a:t>–</a:t>
            </a:r>
            <a:r>
              <a:rPr lang="en-US" altLang="zh-CN" dirty="0">
                <a:solidFill>
                  <a:srgbClr val="0000FF"/>
                </a:solidFill>
                <a:latin typeface="Times New Roman" panose="02020603050405020304" pitchFamily="18" charset="0"/>
                <a:cs typeface="Times New Roman" panose="02020603050405020304" pitchFamily="18" charset="0"/>
              </a:rPr>
              <a:t> </a:t>
            </a:r>
            <a:r>
              <a:rPr lang="en-US" altLang="zh-CN" baseline="30000" dirty="0">
                <a:solidFill>
                  <a:srgbClr val="0000FF"/>
                </a:solidFill>
                <a:latin typeface="Times New Roman" panose="02020603050405020304" pitchFamily="18" charset="0"/>
                <a:cs typeface="Times New Roman" panose="02020603050405020304" pitchFamily="18" charset="0"/>
              </a:rPr>
              <a:t>30</a:t>
            </a:r>
            <a:r>
              <a:rPr lang="en-US" altLang="zh-CN" dirty="0">
                <a:solidFill>
                  <a:srgbClr val="0000FF"/>
                </a:solidFill>
                <a:latin typeface="Times New Roman" panose="02020603050405020304" pitchFamily="18" charset="0"/>
                <a:cs typeface="Times New Roman" panose="02020603050405020304" pitchFamily="18" charset="0"/>
              </a:rPr>
              <a:t>Mg</a:t>
            </a:r>
            <a:r>
              <a:rPr lang="zh-CN" altLang="en-US" baseline="30000" dirty="0">
                <a:solidFill>
                  <a:srgbClr val="0000FF"/>
                </a:solidFill>
                <a:latin typeface="Times New Roman" panose="02020603050405020304" pitchFamily="18" charset="0"/>
                <a:cs typeface="Times New Roman" panose="02020603050405020304" pitchFamily="18" charset="0"/>
              </a:rPr>
              <a:t>*</a:t>
            </a:r>
            <a:r>
              <a:rPr lang="en-US" altLang="zh-CN" dirty="0">
                <a:solidFill>
                  <a:srgbClr val="0000FF"/>
                </a:solidFill>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baseline="30000" dirty="0">
                <a:solidFill>
                  <a:srgbClr val="FF0000"/>
                </a:solidFill>
                <a:latin typeface="Times New Roman" panose="02020603050405020304" pitchFamily="18" charset="0"/>
                <a:cs typeface="Times New Roman" panose="02020603050405020304" pitchFamily="18" charset="0"/>
              </a:rPr>
              <a:t>30</a:t>
            </a:r>
            <a:r>
              <a:rPr lang="en-US" altLang="zh-CN" dirty="0">
                <a:solidFill>
                  <a:srgbClr val="FF0000"/>
                </a:solidFill>
                <a:latin typeface="Times New Roman" panose="02020603050405020304" pitchFamily="18" charset="0"/>
                <a:cs typeface="Times New Roman" panose="02020603050405020304" pitchFamily="18" charset="0"/>
              </a:rPr>
              <a:t>Mg </a:t>
            </a:r>
            <a:r>
              <a:rPr lang="en-US" altLang="zh-CN" i="1" dirty="0">
                <a:solidFill>
                  <a:srgbClr val="FF0000"/>
                </a:solidFill>
                <a:latin typeface="Times New Roman" panose="02020603050405020304" pitchFamily="18" charset="0"/>
                <a:cs typeface="Times New Roman" panose="02020603050405020304" pitchFamily="18" charset="0"/>
              </a:rPr>
              <a:t>β</a:t>
            </a:r>
            <a:r>
              <a:rPr lang="en-US" altLang="zh-CN" baseline="30000"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 </a:t>
            </a:r>
            <a:r>
              <a:rPr lang="en-US" altLang="zh-CN" baseline="30000" dirty="0">
                <a:solidFill>
                  <a:srgbClr val="FF0000"/>
                </a:solidFill>
                <a:latin typeface="Times New Roman" panose="02020603050405020304" pitchFamily="18" charset="0"/>
                <a:cs typeface="Times New Roman" panose="02020603050405020304" pitchFamily="18" charset="0"/>
              </a:rPr>
              <a:t>30</a:t>
            </a:r>
            <a:r>
              <a:rPr lang="en-US" altLang="zh-CN" dirty="0">
                <a:solidFill>
                  <a:srgbClr val="FF0000"/>
                </a:solidFill>
                <a:latin typeface="Times New Roman" panose="02020603050405020304" pitchFamily="18" charset="0"/>
                <a:cs typeface="Times New Roman" panose="02020603050405020304" pitchFamily="18" charset="0"/>
              </a:rPr>
              <a:t>Al</a:t>
            </a:r>
            <a:r>
              <a:rPr lang="zh-CN" altLang="en-US" baseline="30000"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 </a:t>
            </a:r>
            <a:r>
              <a:rPr lang="en-US" altLang="zh-CN" baseline="30000" dirty="0">
                <a:solidFill>
                  <a:srgbClr val="FF0000"/>
                </a:solidFill>
                <a:latin typeface="Times New Roman" panose="02020603050405020304" pitchFamily="18" charset="0"/>
                <a:cs typeface="Times New Roman" panose="02020603050405020304" pitchFamily="18" charset="0"/>
              </a:rPr>
              <a:t>30</a:t>
            </a:r>
            <a:r>
              <a:rPr lang="en-US" altLang="zh-CN" dirty="0">
                <a:solidFill>
                  <a:srgbClr val="FF0000"/>
                </a:solidFill>
                <a:latin typeface="Times New Roman" panose="02020603050405020304" pitchFamily="18" charset="0"/>
                <a:cs typeface="Times New Roman" panose="02020603050405020304" pitchFamily="18" charset="0"/>
              </a:rPr>
              <a:t>Al </a:t>
            </a:r>
            <a:r>
              <a:rPr lang="en-US" altLang="zh-CN" i="1" dirty="0">
                <a:solidFill>
                  <a:srgbClr val="FF0000"/>
                </a:solidFill>
                <a:latin typeface="Times New Roman" panose="02020603050405020304" pitchFamily="18" charset="0"/>
                <a:cs typeface="Times New Roman" panose="02020603050405020304" pitchFamily="18" charset="0"/>
              </a:rPr>
              <a:t>β</a:t>
            </a:r>
            <a:r>
              <a:rPr lang="en-US" altLang="zh-CN" baseline="30000"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 </a:t>
            </a:r>
            <a:r>
              <a:rPr lang="en-US" altLang="zh-CN" baseline="30000" dirty="0">
                <a:solidFill>
                  <a:srgbClr val="FF0000"/>
                </a:solidFill>
                <a:latin typeface="Times New Roman" panose="02020603050405020304" pitchFamily="18" charset="0"/>
                <a:cs typeface="Times New Roman" panose="02020603050405020304" pitchFamily="18" charset="0"/>
              </a:rPr>
              <a:t>30</a:t>
            </a:r>
            <a:r>
              <a:rPr lang="en-US" altLang="zh-CN" dirty="0">
                <a:solidFill>
                  <a:srgbClr val="FF0000"/>
                </a:solidFill>
                <a:latin typeface="Times New Roman" panose="02020603050405020304" pitchFamily="18" charset="0"/>
                <a:cs typeface="Times New Roman" panose="02020603050405020304" pitchFamily="18" charset="0"/>
              </a:rPr>
              <a:t>Si</a:t>
            </a:r>
            <a:r>
              <a:rPr lang="zh-CN" altLang="en-US" baseline="30000"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a:t>
            </a:r>
          </a:p>
          <a:p>
            <a:r>
              <a:rPr lang="en-US" altLang="zh-CN" baseline="30000" dirty="0">
                <a:latin typeface="Times New Roman" panose="02020603050405020304" pitchFamily="18" charset="0"/>
                <a:cs typeface="Times New Roman" panose="02020603050405020304" pitchFamily="18" charset="0"/>
              </a:rPr>
              <a:t>                                      </a:t>
            </a:r>
            <a:r>
              <a:rPr lang="en-US" altLang="zh-CN" baseline="30000" dirty="0">
                <a:solidFill>
                  <a:srgbClr val="0000FF"/>
                </a:solidFill>
                <a:latin typeface="Times New Roman" panose="02020603050405020304" pitchFamily="18" charset="0"/>
                <a:cs typeface="Times New Roman" panose="02020603050405020304" pitchFamily="18" charset="0"/>
              </a:rPr>
              <a:t>30</a:t>
            </a:r>
            <a:r>
              <a:rPr lang="en-US" altLang="zh-CN" dirty="0">
                <a:solidFill>
                  <a:srgbClr val="0000FF"/>
                </a:solidFill>
                <a:latin typeface="Times New Roman" panose="02020603050405020304" pitchFamily="18" charset="0"/>
                <a:cs typeface="Times New Roman" panose="02020603050405020304" pitchFamily="18" charset="0"/>
              </a:rPr>
              <a:t>Na </a:t>
            </a:r>
            <a:r>
              <a:rPr lang="en-US" altLang="zh-CN" i="1" dirty="0">
                <a:solidFill>
                  <a:srgbClr val="0000FF"/>
                </a:solidFill>
                <a:latin typeface="Times New Roman" panose="02020603050405020304" pitchFamily="18" charset="0"/>
                <a:cs typeface="Times New Roman" panose="02020603050405020304" pitchFamily="18" charset="0"/>
              </a:rPr>
              <a:t>β</a:t>
            </a:r>
            <a:r>
              <a:rPr lang="en-US" altLang="zh-CN" baseline="30000" dirty="0">
                <a:solidFill>
                  <a:srgbClr val="0000FF"/>
                </a:solidFill>
                <a:latin typeface="Times New Roman" panose="02020603050405020304" pitchFamily="18" charset="0"/>
                <a:cs typeface="Times New Roman" panose="02020603050405020304" pitchFamily="18" charset="0"/>
              </a:rPr>
              <a:t>–</a:t>
            </a:r>
            <a:r>
              <a:rPr lang="en-US" altLang="zh-CN" i="1" dirty="0">
                <a:solidFill>
                  <a:srgbClr val="0000FF"/>
                </a:solidFill>
                <a:latin typeface="Times New Roman" panose="02020603050405020304" pitchFamily="18" charset="0"/>
                <a:cs typeface="Times New Roman" panose="02020603050405020304" pitchFamily="18" charset="0"/>
              </a:rPr>
              <a:t>n</a:t>
            </a:r>
            <a:r>
              <a:rPr lang="en-US" altLang="zh-CN" dirty="0">
                <a:solidFill>
                  <a:srgbClr val="0000FF"/>
                </a:solidFill>
                <a:latin typeface="Times New Roman" panose="02020603050405020304" pitchFamily="18" charset="0"/>
                <a:cs typeface="Times New Roman" panose="02020603050405020304" pitchFamily="18" charset="0"/>
              </a:rPr>
              <a:t> </a:t>
            </a:r>
            <a:r>
              <a:rPr lang="en-US" altLang="zh-CN" baseline="30000" dirty="0">
                <a:solidFill>
                  <a:srgbClr val="0000FF"/>
                </a:solidFill>
                <a:latin typeface="Times New Roman" panose="02020603050405020304" pitchFamily="18" charset="0"/>
                <a:cs typeface="Times New Roman" panose="02020603050405020304" pitchFamily="18" charset="0"/>
              </a:rPr>
              <a:t>29</a:t>
            </a:r>
            <a:r>
              <a:rPr lang="en-US" altLang="zh-CN" dirty="0">
                <a:solidFill>
                  <a:srgbClr val="0000FF"/>
                </a:solidFill>
                <a:latin typeface="Times New Roman" panose="02020603050405020304" pitchFamily="18" charset="0"/>
                <a:cs typeface="Times New Roman" panose="02020603050405020304" pitchFamily="18" charset="0"/>
              </a:rPr>
              <a:t>Mg</a:t>
            </a:r>
            <a:r>
              <a:rPr lang="zh-CN" altLang="en-US" baseline="30000" dirty="0">
                <a:solidFill>
                  <a:srgbClr val="0000FF"/>
                </a:solidFill>
                <a:latin typeface="Times New Roman" panose="02020603050405020304" pitchFamily="18" charset="0"/>
                <a:cs typeface="Times New Roman" panose="02020603050405020304" pitchFamily="18" charset="0"/>
              </a:rPr>
              <a:t>*</a:t>
            </a:r>
            <a:r>
              <a:rPr lang="en-US" altLang="zh-CN" dirty="0">
                <a:solidFill>
                  <a:srgbClr val="0000FF"/>
                </a:solidFill>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baseline="30000" dirty="0">
                <a:solidFill>
                  <a:srgbClr val="FF0000"/>
                </a:solidFill>
                <a:latin typeface="Times New Roman" panose="02020603050405020304" pitchFamily="18" charset="0"/>
                <a:cs typeface="Times New Roman" panose="02020603050405020304" pitchFamily="18" charset="0"/>
              </a:rPr>
              <a:t>29</a:t>
            </a:r>
            <a:r>
              <a:rPr lang="en-US" altLang="zh-CN" dirty="0">
                <a:solidFill>
                  <a:srgbClr val="FF0000"/>
                </a:solidFill>
                <a:latin typeface="Times New Roman" panose="02020603050405020304" pitchFamily="18" charset="0"/>
                <a:cs typeface="Times New Roman" panose="02020603050405020304" pitchFamily="18" charset="0"/>
              </a:rPr>
              <a:t>Mg </a:t>
            </a:r>
            <a:r>
              <a:rPr lang="en-US" altLang="zh-CN" i="1" dirty="0">
                <a:solidFill>
                  <a:srgbClr val="FF0000"/>
                </a:solidFill>
                <a:latin typeface="Times New Roman" panose="02020603050405020304" pitchFamily="18" charset="0"/>
                <a:cs typeface="Times New Roman" panose="02020603050405020304" pitchFamily="18" charset="0"/>
              </a:rPr>
              <a:t>β</a:t>
            </a:r>
            <a:r>
              <a:rPr lang="en-US" altLang="zh-CN" baseline="30000"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 </a:t>
            </a:r>
            <a:r>
              <a:rPr lang="en-US" altLang="zh-CN" baseline="30000" dirty="0">
                <a:solidFill>
                  <a:srgbClr val="FF0000"/>
                </a:solidFill>
                <a:latin typeface="Times New Roman" panose="02020603050405020304" pitchFamily="18" charset="0"/>
                <a:cs typeface="Times New Roman" panose="02020603050405020304" pitchFamily="18" charset="0"/>
              </a:rPr>
              <a:t>29</a:t>
            </a:r>
            <a:r>
              <a:rPr lang="en-US" altLang="zh-CN" dirty="0">
                <a:solidFill>
                  <a:srgbClr val="FF0000"/>
                </a:solidFill>
                <a:latin typeface="Times New Roman" panose="02020603050405020304" pitchFamily="18" charset="0"/>
                <a:cs typeface="Times New Roman" panose="02020603050405020304" pitchFamily="18" charset="0"/>
              </a:rPr>
              <a:t>Al</a:t>
            </a:r>
            <a:r>
              <a:rPr lang="zh-CN" altLang="en-US" baseline="30000"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 </a:t>
            </a:r>
            <a:r>
              <a:rPr lang="en-US" altLang="zh-CN" baseline="30000" dirty="0">
                <a:solidFill>
                  <a:srgbClr val="FF0000"/>
                </a:solidFill>
                <a:latin typeface="Times New Roman" panose="02020603050405020304" pitchFamily="18" charset="0"/>
                <a:cs typeface="Times New Roman" panose="02020603050405020304" pitchFamily="18" charset="0"/>
              </a:rPr>
              <a:t>29</a:t>
            </a:r>
            <a:r>
              <a:rPr lang="en-US" altLang="zh-CN" dirty="0">
                <a:solidFill>
                  <a:srgbClr val="FF0000"/>
                </a:solidFill>
                <a:latin typeface="Times New Roman" panose="02020603050405020304" pitchFamily="18" charset="0"/>
                <a:cs typeface="Times New Roman" panose="02020603050405020304" pitchFamily="18" charset="0"/>
              </a:rPr>
              <a:t>Al </a:t>
            </a:r>
            <a:r>
              <a:rPr lang="en-US" altLang="zh-CN" i="1" dirty="0">
                <a:solidFill>
                  <a:srgbClr val="FF0000"/>
                </a:solidFill>
                <a:latin typeface="Times New Roman" panose="02020603050405020304" pitchFamily="18" charset="0"/>
                <a:cs typeface="Times New Roman" panose="02020603050405020304" pitchFamily="18" charset="0"/>
              </a:rPr>
              <a:t>β</a:t>
            </a:r>
            <a:r>
              <a:rPr lang="en-US" altLang="zh-CN" baseline="30000"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 </a:t>
            </a:r>
            <a:r>
              <a:rPr lang="en-US" altLang="zh-CN" baseline="30000" dirty="0">
                <a:solidFill>
                  <a:srgbClr val="FF0000"/>
                </a:solidFill>
                <a:latin typeface="Times New Roman" panose="02020603050405020304" pitchFamily="18" charset="0"/>
                <a:cs typeface="Times New Roman" panose="02020603050405020304" pitchFamily="18" charset="0"/>
              </a:rPr>
              <a:t>29</a:t>
            </a:r>
            <a:r>
              <a:rPr lang="en-US" altLang="zh-CN" dirty="0">
                <a:solidFill>
                  <a:srgbClr val="FF0000"/>
                </a:solidFill>
                <a:latin typeface="Times New Roman" panose="02020603050405020304" pitchFamily="18" charset="0"/>
                <a:cs typeface="Times New Roman" panose="02020603050405020304" pitchFamily="18" charset="0"/>
              </a:rPr>
              <a:t>Si</a:t>
            </a:r>
            <a:r>
              <a:rPr lang="zh-CN" altLang="en-US" baseline="30000"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a:t>
            </a:r>
          </a:p>
          <a:p>
            <a:r>
              <a:rPr lang="en-US" altLang="zh-CN" baseline="30000" dirty="0">
                <a:latin typeface="Times New Roman" panose="02020603050405020304" pitchFamily="18" charset="0"/>
                <a:cs typeface="Times New Roman" panose="02020603050405020304" pitchFamily="18" charset="0"/>
              </a:rPr>
              <a:t>                                     </a:t>
            </a:r>
            <a:r>
              <a:rPr lang="en-US" altLang="zh-CN" baseline="30000" dirty="0">
                <a:solidFill>
                  <a:srgbClr val="0000FF"/>
                </a:solidFill>
                <a:latin typeface="Times New Roman" panose="02020603050405020304" pitchFamily="18" charset="0"/>
                <a:cs typeface="Times New Roman" panose="02020603050405020304" pitchFamily="18" charset="0"/>
              </a:rPr>
              <a:t>30</a:t>
            </a:r>
            <a:r>
              <a:rPr lang="en-US" altLang="zh-CN" dirty="0">
                <a:solidFill>
                  <a:srgbClr val="0000FF"/>
                </a:solidFill>
                <a:latin typeface="Times New Roman" panose="02020603050405020304" pitchFamily="18" charset="0"/>
                <a:cs typeface="Times New Roman" panose="02020603050405020304" pitchFamily="18" charset="0"/>
              </a:rPr>
              <a:t>Na </a:t>
            </a:r>
            <a:r>
              <a:rPr lang="en-US" altLang="zh-CN" i="1" dirty="0">
                <a:solidFill>
                  <a:srgbClr val="0000FF"/>
                </a:solidFill>
                <a:latin typeface="Times New Roman" panose="02020603050405020304" pitchFamily="18" charset="0"/>
                <a:cs typeface="Times New Roman" panose="02020603050405020304" pitchFamily="18" charset="0"/>
              </a:rPr>
              <a:t>β</a:t>
            </a:r>
            <a:r>
              <a:rPr lang="en-US" altLang="zh-CN" baseline="30000" dirty="0">
                <a:solidFill>
                  <a:srgbClr val="0000FF"/>
                </a:solidFill>
                <a:latin typeface="Times New Roman" panose="02020603050405020304" pitchFamily="18" charset="0"/>
                <a:cs typeface="Times New Roman" panose="02020603050405020304" pitchFamily="18" charset="0"/>
              </a:rPr>
              <a:t>–</a:t>
            </a:r>
            <a:r>
              <a:rPr lang="en-US" altLang="zh-CN" dirty="0">
                <a:solidFill>
                  <a:srgbClr val="0000FF"/>
                </a:solidFill>
                <a:latin typeface="Times New Roman" panose="02020603050405020304" pitchFamily="18" charset="0"/>
                <a:cs typeface="Times New Roman" panose="02020603050405020304" pitchFamily="18" charset="0"/>
              </a:rPr>
              <a:t>2</a:t>
            </a:r>
            <a:r>
              <a:rPr lang="en-US" altLang="zh-CN" i="1" dirty="0">
                <a:solidFill>
                  <a:srgbClr val="0000FF"/>
                </a:solidFill>
                <a:latin typeface="Times New Roman" panose="02020603050405020304" pitchFamily="18" charset="0"/>
                <a:cs typeface="Times New Roman" panose="02020603050405020304" pitchFamily="18" charset="0"/>
              </a:rPr>
              <a:t>n</a:t>
            </a:r>
            <a:r>
              <a:rPr lang="en-US" altLang="zh-CN" dirty="0">
                <a:solidFill>
                  <a:srgbClr val="0000FF"/>
                </a:solidFill>
                <a:latin typeface="Times New Roman" panose="02020603050405020304" pitchFamily="18" charset="0"/>
                <a:cs typeface="Times New Roman" panose="02020603050405020304" pitchFamily="18" charset="0"/>
              </a:rPr>
              <a:t> </a:t>
            </a:r>
            <a:r>
              <a:rPr lang="en-US" altLang="zh-CN" baseline="30000" dirty="0">
                <a:solidFill>
                  <a:srgbClr val="0000FF"/>
                </a:solidFill>
                <a:latin typeface="Times New Roman" panose="02020603050405020304" pitchFamily="18" charset="0"/>
                <a:cs typeface="Times New Roman" panose="02020603050405020304" pitchFamily="18" charset="0"/>
              </a:rPr>
              <a:t>28</a:t>
            </a:r>
            <a:r>
              <a:rPr lang="en-US" altLang="zh-CN" dirty="0">
                <a:solidFill>
                  <a:srgbClr val="0000FF"/>
                </a:solidFill>
                <a:latin typeface="Times New Roman" panose="02020603050405020304" pitchFamily="18" charset="0"/>
                <a:cs typeface="Times New Roman" panose="02020603050405020304" pitchFamily="18" charset="0"/>
              </a:rPr>
              <a:t>Mg</a:t>
            </a:r>
            <a:r>
              <a:rPr lang="zh-CN" altLang="en-US" baseline="30000" dirty="0">
                <a:solidFill>
                  <a:srgbClr val="0000FF"/>
                </a:solidFill>
                <a:latin typeface="Times New Roman" panose="02020603050405020304" pitchFamily="18" charset="0"/>
                <a:cs typeface="Times New Roman" panose="02020603050405020304" pitchFamily="18" charset="0"/>
              </a:rPr>
              <a:t>*</a:t>
            </a:r>
            <a:r>
              <a:rPr lang="en-US" altLang="zh-CN" dirty="0">
                <a:solidFill>
                  <a:srgbClr val="0000FF"/>
                </a:solidFill>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baseline="30000" dirty="0">
                <a:solidFill>
                  <a:srgbClr val="FF0000"/>
                </a:solidFill>
                <a:latin typeface="Times New Roman" panose="02020603050405020304" pitchFamily="18" charset="0"/>
                <a:cs typeface="Times New Roman" panose="02020603050405020304" pitchFamily="18" charset="0"/>
              </a:rPr>
              <a:t>28</a:t>
            </a:r>
            <a:r>
              <a:rPr lang="en-US" altLang="zh-CN" dirty="0">
                <a:solidFill>
                  <a:srgbClr val="FF0000"/>
                </a:solidFill>
                <a:latin typeface="Times New Roman" panose="02020603050405020304" pitchFamily="18" charset="0"/>
                <a:cs typeface="Times New Roman" panose="02020603050405020304" pitchFamily="18" charset="0"/>
              </a:rPr>
              <a:t>Mg </a:t>
            </a:r>
            <a:r>
              <a:rPr lang="en-US" altLang="zh-CN" i="1" dirty="0">
                <a:solidFill>
                  <a:srgbClr val="FF0000"/>
                </a:solidFill>
                <a:latin typeface="Times New Roman" panose="02020603050405020304" pitchFamily="18" charset="0"/>
                <a:cs typeface="Times New Roman" panose="02020603050405020304" pitchFamily="18" charset="0"/>
              </a:rPr>
              <a:t>β</a:t>
            </a:r>
            <a:r>
              <a:rPr lang="en-US" altLang="zh-CN" baseline="30000"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 </a:t>
            </a:r>
            <a:r>
              <a:rPr lang="en-US" altLang="zh-CN" baseline="30000" dirty="0">
                <a:solidFill>
                  <a:srgbClr val="FF0000"/>
                </a:solidFill>
                <a:latin typeface="Times New Roman" panose="02020603050405020304" pitchFamily="18" charset="0"/>
                <a:cs typeface="Times New Roman" panose="02020603050405020304" pitchFamily="18" charset="0"/>
              </a:rPr>
              <a:t>28</a:t>
            </a:r>
            <a:r>
              <a:rPr lang="en-US" altLang="zh-CN" dirty="0">
                <a:solidFill>
                  <a:srgbClr val="FF0000"/>
                </a:solidFill>
                <a:latin typeface="Times New Roman" panose="02020603050405020304" pitchFamily="18" charset="0"/>
                <a:cs typeface="Times New Roman" panose="02020603050405020304" pitchFamily="18" charset="0"/>
              </a:rPr>
              <a:t>Al</a:t>
            </a:r>
            <a:r>
              <a:rPr lang="zh-CN" altLang="en-US" baseline="30000"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 </a:t>
            </a:r>
            <a:r>
              <a:rPr lang="en-US" altLang="zh-CN" baseline="30000" dirty="0">
                <a:solidFill>
                  <a:srgbClr val="FF0000"/>
                </a:solidFill>
                <a:latin typeface="Times New Roman" panose="02020603050405020304" pitchFamily="18" charset="0"/>
                <a:cs typeface="Times New Roman" panose="02020603050405020304" pitchFamily="18" charset="0"/>
              </a:rPr>
              <a:t>28</a:t>
            </a:r>
            <a:r>
              <a:rPr lang="en-US" altLang="zh-CN" dirty="0">
                <a:solidFill>
                  <a:srgbClr val="FF0000"/>
                </a:solidFill>
                <a:latin typeface="Times New Roman" panose="02020603050405020304" pitchFamily="18" charset="0"/>
                <a:cs typeface="Times New Roman" panose="02020603050405020304" pitchFamily="18" charset="0"/>
              </a:rPr>
              <a:t>Al </a:t>
            </a:r>
            <a:r>
              <a:rPr lang="en-US" altLang="zh-CN" i="1" dirty="0">
                <a:solidFill>
                  <a:srgbClr val="FF0000"/>
                </a:solidFill>
                <a:latin typeface="Times New Roman" panose="02020603050405020304" pitchFamily="18" charset="0"/>
                <a:cs typeface="Times New Roman" panose="02020603050405020304" pitchFamily="18" charset="0"/>
              </a:rPr>
              <a:t>β</a:t>
            </a:r>
            <a:r>
              <a:rPr lang="en-US" altLang="zh-CN" baseline="30000"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 </a:t>
            </a:r>
            <a:r>
              <a:rPr lang="en-US" altLang="zh-CN" baseline="30000" dirty="0">
                <a:solidFill>
                  <a:srgbClr val="FF0000"/>
                </a:solidFill>
                <a:latin typeface="Times New Roman" panose="02020603050405020304" pitchFamily="18" charset="0"/>
                <a:cs typeface="Times New Roman" panose="02020603050405020304" pitchFamily="18" charset="0"/>
              </a:rPr>
              <a:t>28</a:t>
            </a:r>
            <a:r>
              <a:rPr lang="en-US" altLang="zh-CN" dirty="0">
                <a:solidFill>
                  <a:srgbClr val="FF0000"/>
                </a:solidFill>
                <a:latin typeface="Times New Roman" panose="02020603050405020304" pitchFamily="18" charset="0"/>
                <a:cs typeface="Times New Roman" panose="02020603050405020304" pitchFamily="18" charset="0"/>
              </a:rPr>
              <a:t>Si</a:t>
            </a:r>
            <a:r>
              <a:rPr lang="zh-CN" altLang="en-US" baseline="30000"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a:t>
            </a:r>
          </a:p>
          <a:p>
            <a:r>
              <a:rPr lang="en-US" altLang="zh-CN" i="1" dirty="0">
                <a:latin typeface="Times New Roman" panose="02020603050405020304" pitchFamily="18" charset="0"/>
                <a:cs typeface="Times New Roman" panose="02020603050405020304" pitchFamily="18" charset="0"/>
              </a:rPr>
              <a:t>T</a:t>
            </a:r>
            <a:r>
              <a:rPr lang="en-US" altLang="zh-CN" baseline="-25000" dirty="0">
                <a:latin typeface="Times New Roman" panose="02020603050405020304" pitchFamily="18" charset="0"/>
                <a:cs typeface="Times New Roman" panose="02020603050405020304" pitchFamily="18" charset="0"/>
              </a:rPr>
              <a:t>1/2</a:t>
            </a:r>
            <a:r>
              <a:rPr lang="en-US" altLang="zh-CN" dirty="0">
                <a:latin typeface="Times New Roman" panose="02020603050405020304" pitchFamily="18" charset="0"/>
                <a:cs typeface="Times New Roman" panose="02020603050405020304" pitchFamily="18" charset="0"/>
              </a:rPr>
              <a:t>: </a:t>
            </a:r>
            <a:r>
              <a:rPr lang="en-US" altLang="zh-CN" baseline="30000" dirty="0">
                <a:latin typeface="Times New Roman" panose="02020603050405020304" pitchFamily="18" charset="0"/>
                <a:cs typeface="Times New Roman" panose="02020603050405020304" pitchFamily="18" charset="0"/>
              </a:rPr>
              <a:t>30</a:t>
            </a:r>
            <a:r>
              <a:rPr lang="en-US" altLang="zh-CN" dirty="0">
                <a:latin typeface="Times New Roman" panose="02020603050405020304" pitchFamily="18" charset="0"/>
                <a:cs typeface="Times New Roman" panose="02020603050405020304" pitchFamily="18" charset="0"/>
              </a:rPr>
              <a:t>Na = 49.4 </a:t>
            </a:r>
            <a:r>
              <a:rPr lang="en-US" altLang="zh-CN" dirty="0" err="1">
                <a:latin typeface="Times New Roman" panose="02020603050405020304" pitchFamily="18" charset="0"/>
                <a:cs typeface="Times New Roman" panose="02020603050405020304" pitchFamily="18" charset="0"/>
              </a:rPr>
              <a:t>ms</a:t>
            </a:r>
            <a:r>
              <a:rPr lang="en-US" altLang="zh-CN" dirty="0">
                <a:latin typeface="Times New Roman" panose="02020603050405020304" pitchFamily="18" charset="0"/>
                <a:cs typeface="Times New Roman" panose="02020603050405020304" pitchFamily="18" charset="0"/>
              </a:rPr>
              <a:t>,</a:t>
            </a:r>
            <a:r>
              <a:rPr lang="en-US" altLang="zh-CN" baseline="30000" dirty="0">
                <a:latin typeface="Times New Roman" panose="02020603050405020304" pitchFamily="18" charset="0"/>
                <a:cs typeface="Times New Roman" panose="02020603050405020304" pitchFamily="18" charset="0"/>
              </a:rPr>
              <a:t> 30</a:t>
            </a:r>
            <a:r>
              <a:rPr lang="en-US" altLang="zh-CN" dirty="0">
                <a:latin typeface="Times New Roman" panose="02020603050405020304" pitchFamily="18" charset="0"/>
                <a:cs typeface="Times New Roman" panose="02020603050405020304" pitchFamily="18" charset="0"/>
              </a:rPr>
              <a:t>Mg = 317 </a:t>
            </a:r>
            <a:r>
              <a:rPr lang="en-US" altLang="zh-CN" dirty="0" err="1">
                <a:latin typeface="Times New Roman" panose="02020603050405020304" pitchFamily="18" charset="0"/>
                <a:cs typeface="Times New Roman" panose="02020603050405020304" pitchFamily="18" charset="0"/>
              </a:rPr>
              <a:t>ms</a:t>
            </a:r>
            <a:r>
              <a:rPr lang="en-US" altLang="zh-CN" dirty="0">
                <a:latin typeface="Times New Roman" panose="02020603050405020304" pitchFamily="18" charset="0"/>
                <a:cs typeface="Times New Roman" panose="02020603050405020304" pitchFamily="18" charset="0"/>
              </a:rPr>
              <a:t>,</a:t>
            </a:r>
            <a:r>
              <a:rPr lang="en-US" altLang="zh-CN" baseline="30000" dirty="0">
                <a:latin typeface="Times New Roman" panose="02020603050405020304" pitchFamily="18" charset="0"/>
                <a:cs typeface="Times New Roman" panose="02020603050405020304" pitchFamily="18" charset="0"/>
              </a:rPr>
              <a:t> 30</a:t>
            </a:r>
            <a:r>
              <a:rPr lang="en-US" altLang="zh-CN" dirty="0">
                <a:latin typeface="Times New Roman" panose="02020603050405020304" pitchFamily="18" charset="0"/>
                <a:cs typeface="Times New Roman" panose="02020603050405020304" pitchFamily="18" charset="0"/>
              </a:rPr>
              <a:t>Al = 3.62 s,</a:t>
            </a:r>
          </a:p>
          <a:p>
            <a:r>
              <a:rPr lang="en-US" altLang="zh-CN" dirty="0">
                <a:latin typeface="Times New Roman" panose="02020603050405020304" pitchFamily="18" charset="0"/>
                <a:cs typeface="Times New Roman" panose="02020603050405020304" pitchFamily="18" charset="0"/>
              </a:rPr>
              <a:t>        </a:t>
            </a:r>
            <a:r>
              <a:rPr lang="en-US" altLang="zh-CN" baseline="30000" dirty="0">
                <a:latin typeface="Times New Roman" panose="02020603050405020304" pitchFamily="18" charset="0"/>
                <a:cs typeface="Times New Roman" panose="02020603050405020304" pitchFamily="18" charset="0"/>
              </a:rPr>
              <a:t>29</a:t>
            </a:r>
            <a:r>
              <a:rPr lang="en-US" altLang="zh-CN" dirty="0">
                <a:latin typeface="Times New Roman" panose="02020603050405020304" pitchFamily="18" charset="0"/>
                <a:cs typeface="Times New Roman" panose="02020603050405020304" pitchFamily="18" charset="0"/>
              </a:rPr>
              <a:t>Mg</a:t>
            </a:r>
            <a:r>
              <a:rPr lang="en-US" altLang="zh-CN" baseline="30000"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 1.30 s, </a:t>
            </a:r>
            <a:r>
              <a:rPr lang="en-US" altLang="zh-CN" baseline="30000" dirty="0">
                <a:latin typeface="Times New Roman" panose="02020603050405020304" pitchFamily="18" charset="0"/>
                <a:cs typeface="Times New Roman" panose="02020603050405020304" pitchFamily="18" charset="0"/>
              </a:rPr>
              <a:t>29</a:t>
            </a:r>
            <a:r>
              <a:rPr lang="en-US" altLang="zh-CN" dirty="0">
                <a:latin typeface="Times New Roman" panose="02020603050405020304" pitchFamily="18" charset="0"/>
                <a:cs typeface="Times New Roman" panose="02020603050405020304" pitchFamily="18" charset="0"/>
              </a:rPr>
              <a:t>Al = 6.56 m</a:t>
            </a:r>
            <a:endParaRPr lang="zh-CN" altLang="en-US"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4566518" y="5780782"/>
            <a:ext cx="4581703" cy="1077218"/>
          </a:xfrm>
          <a:prstGeom prst="rect">
            <a:avLst/>
          </a:prstGeom>
          <a:noFill/>
        </p:spPr>
        <p:txBody>
          <a:bodyPr wrap="none" rtlCol="0">
            <a:spAutoFit/>
          </a:bodyPr>
          <a:lstStyle/>
          <a:p>
            <a:r>
              <a:rPr lang="en-US" altLang="zh-CN" sz="1600" dirty="0">
                <a:latin typeface="Times New Roman" panose="02020603050405020304" pitchFamily="18" charset="0"/>
                <a:cs typeface="Times New Roman" panose="02020603050405020304" pitchFamily="18" charset="0"/>
              </a:rPr>
              <a:t>For both </a:t>
            </a:r>
            <a:r>
              <a:rPr lang="en-US" altLang="zh-CN" sz="1600" baseline="30000" dirty="0">
                <a:latin typeface="Times New Roman" panose="02020603050405020304" pitchFamily="18" charset="0"/>
                <a:cs typeface="Times New Roman" panose="02020603050405020304" pitchFamily="18" charset="0"/>
              </a:rPr>
              <a:t>29,30</a:t>
            </a:r>
            <a:r>
              <a:rPr lang="en-US" altLang="zh-CN" sz="1600" dirty="0">
                <a:latin typeface="Times New Roman" panose="02020603050405020304" pitchFamily="18" charset="0"/>
                <a:cs typeface="Times New Roman" panose="02020603050405020304" pitchFamily="18" charset="0"/>
              </a:rPr>
              <a:t>Na,</a:t>
            </a:r>
          </a:p>
          <a:p>
            <a:r>
              <a:rPr lang="en-US" altLang="zh-CN" sz="1600" i="1" dirty="0">
                <a:latin typeface="Times New Roman" panose="02020603050405020304" pitchFamily="18" charset="0"/>
                <a:cs typeface="Times New Roman" panose="02020603050405020304" pitchFamily="18" charset="0"/>
              </a:rPr>
              <a:t>βn</a:t>
            </a:r>
            <a:r>
              <a:rPr lang="en-US" altLang="zh-CN" sz="1600" dirty="0">
                <a:latin typeface="Times New Roman" panose="02020603050405020304" pitchFamily="18" charset="0"/>
                <a:cs typeface="Times New Roman" panose="02020603050405020304" pitchFamily="18" charset="0"/>
              </a:rPr>
              <a:t> are only from precursors</a:t>
            </a:r>
          </a:p>
          <a:p>
            <a:r>
              <a:rPr lang="en-US" altLang="zh-CN" sz="1600" i="1" dirty="0">
                <a:latin typeface="Times New Roman" panose="02020603050405020304" pitchFamily="18" charset="0"/>
                <a:cs typeface="Times New Roman" panose="02020603050405020304" pitchFamily="18" charset="0"/>
              </a:rPr>
              <a:t>βn</a:t>
            </a:r>
            <a:r>
              <a:rPr lang="en-US" altLang="zh-CN" sz="1600" dirty="0">
                <a:latin typeface="Times New Roman" panose="02020603050405020304" pitchFamily="18" charset="0"/>
                <a:cs typeface="Times New Roman" panose="02020603050405020304" pitchFamily="18" charset="0"/>
              </a:rPr>
              <a:t> channels are not open for daughters</a:t>
            </a:r>
          </a:p>
          <a:p>
            <a:r>
              <a:rPr lang="en-US" altLang="zh-CN" sz="1600" dirty="0">
                <a:latin typeface="Times New Roman" panose="02020603050405020304" pitchFamily="18" charset="0"/>
                <a:cs typeface="Times New Roman" panose="02020603050405020304" pitchFamily="18" charset="0"/>
              </a:rPr>
              <a:t>Only </a:t>
            </a:r>
            <a:r>
              <a:rPr lang="en-US" altLang="zh-CN" sz="1600" i="1" dirty="0">
                <a:latin typeface="Times New Roman" panose="02020603050405020304" pitchFamily="18" charset="0"/>
                <a:cs typeface="Times New Roman" panose="02020603050405020304" pitchFamily="18" charset="0"/>
              </a:rPr>
              <a:t>βγ</a:t>
            </a:r>
            <a:r>
              <a:rPr lang="en-US" altLang="zh-CN" sz="1600" dirty="0">
                <a:latin typeface="Times New Roman" panose="02020603050405020304" pitchFamily="18" charset="0"/>
                <a:cs typeface="Times New Roman" panose="02020603050405020304" pitchFamily="18" charset="0"/>
              </a:rPr>
              <a:t> channels should be considered for daughters.</a:t>
            </a:r>
            <a:endParaRPr lang="en-US" sz="1600"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stretch>
            <a:fillRect/>
          </a:stretch>
        </p:blipFill>
        <p:spPr>
          <a:xfrm>
            <a:off x="8301195" y="3216320"/>
            <a:ext cx="701059" cy="2057457"/>
          </a:xfrm>
          <a:prstGeom prst="rect">
            <a:avLst/>
          </a:prstGeom>
        </p:spPr>
      </p:pic>
    </p:spTree>
    <p:extLst>
      <p:ext uri="{BB962C8B-B14F-4D97-AF65-F5344CB8AC3E}">
        <p14:creationId xmlns:p14="http://schemas.microsoft.com/office/powerpoint/2010/main" val="39258336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6403" y="18212"/>
            <a:ext cx="1606530" cy="369332"/>
          </a:xfrm>
          <a:prstGeom prst="rect">
            <a:avLst/>
          </a:prstGeom>
          <a:noFill/>
        </p:spPr>
        <p:txBody>
          <a:bodyPr wrap="none" rtlCol="0">
            <a:spAutoFit/>
          </a:bodyPr>
          <a:lstStyle/>
          <a:p>
            <a:r>
              <a:rPr lang="en-US" altLang="zh-CN" baseline="30000" dirty="0">
                <a:latin typeface="Times New Roman" panose="02020603050405020304" pitchFamily="18" charset="0"/>
                <a:cs typeface="Times New Roman" panose="02020603050405020304" pitchFamily="18" charset="0"/>
              </a:rPr>
              <a:t>29</a:t>
            </a:r>
            <a:r>
              <a:rPr lang="en-US" altLang="zh-CN" dirty="0">
                <a:latin typeface="Times New Roman" panose="02020603050405020304" pitchFamily="18" charset="0"/>
                <a:cs typeface="Times New Roman" panose="02020603050405020304" pitchFamily="18" charset="0"/>
              </a:rPr>
              <a:t>Na </a:t>
            </a:r>
            <a:r>
              <a:rPr lang="en-US" altLang="zh-CN" i="1" dirty="0">
                <a:latin typeface="Times New Roman" panose="02020603050405020304" pitchFamily="18" charset="0"/>
                <a:cs typeface="Times New Roman" panose="02020603050405020304" pitchFamily="18" charset="0"/>
              </a:rPr>
              <a:t>β</a:t>
            </a:r>
            <a:r>
              <a:rPr lang="en-US" altLang="zh-CN" baseline="300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baseline="30000" dirty="0">
                <a:latin typeface="Times New Roman" panose="02020603050405020304" pitchFamily="18" charset="0"/>
                <a:cs typeface="Times New Roman" panose="02020603050405020304" pitchFamily="18" charset="0"/>
              </a:rPr>
              <a:t>29</a:t>
            </a:r>
            <a:r>
              <a:rPr lang="en-US" altLang="zh-CN" dirty="0">
                <a:latin typeface="Times New Roman" panose="02020603050405020304" pitchFamily="18" charset="0"/>
                <a:cs typeface="Times New Roman" panose="02020603050405020304" pitchFamily="18" charset="0"/>
              </a:rPr>
              <a:t>Mg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a:t>
            </a:r>
            <a:endParaRPr lang="zh-CN" altLang="en-US" i="1" dirty="0">
              <a:latin typeface="Times New Roman" panose="02020603050405020304" pitchFamily="18"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410838467"/>
              </p:ext>
            </p:extLst>
          </p:nvPr>
        </p:nvGraphicFramePr>
        <p:xfrm>
          <a:off x="50974" y="4684492"/>
          <a:ext cx="1857375" cy="1066800"/>
        </p:xfrm>
        <a:graphic>
          <a:graphicData uri="http://schemas.openxmlformats.org/drawingml/2006/table">
            <a:tbl>
              <a:tblPr firstRow="1" bandRow="1">
                <a:tableStyleId>{2D5ABB26-0587-4C30-8999-92F81FD0307C}</a:tableStyleId>
              </a:tblPr>
              <a:tblGrid>
                <a:gridCol w="657225">
                  <a:extLst>
                    <a:ext uri="{9D8B030D-6E8A-4147-A177-3AD203B41FA5}">
                      <a16:colId xmlns:a16="http://schemas.microsoft.com/office/drawing/2014/main" val="130902181"/>
                    </a:ext>
                  </a:extLst>
                </a:gridCol>
                <a:gridCol w="584200">
                  <a:extLst>
                    <a:ext uri="{9D8B030D-6E8A-4147-A177-3AD203B41FA5}">
                      <a16:colId xmlns:a16="http://schemas.microsoft.com/office/drawing/2014/main" val="1515135897"/>
                    </a:ext>
                  </a:extLst>
                </a:gridCol>
                <a:gridCol w="615950">
                  <a:extLst>
                    <a:ext uri="{9D8B030D-6E8A-4147-A177-3AD203B41FA5}">
                      <a16:colId xmlns:a16="http://schemas.microsoft.com/office/drawing/2014/main" val="5915710"/>
                    </a:ext>
                  </a:extLst>
                </a:gridCol>
              </a:tblGrid>
              <a:tr h="182880">
                <a:tc>
                  <a:txBody>
                    <a:bodyPr/>
                    <a:lstStyle/>
                    <a:p>
                      <a:pPr algn="ctr"/>
                      <a:r>
                        <a:rPr lang="en-US" altLang="zh-CN" sz="1400" i="1" dirty="0" err="1">
                          <a:latin typeface="Times New Roman" panose="02020603050405020304" pitchFamily="18" charset="0"/>
                          <a:cs typeface="Times New Roman" panose="02020603050405020304" pitchFamily="18" charset="0"/>
                        </a:rPr>
                        <a:t>E</a:t>
                      </a:r>
                      <a:r>
                        <a:rPr lang="en-US" altLang="zh-CN" sz="1400" i="1" baseline="-25000" dirty="0" err="1">
                          <a:latin typeface="Times New Roman" panose="02020603050405020304" pitchFamily="18" charset="0"/>
                          <a:cs typeface="Times New Roman" panose="02020603050405020304" pitchFamily="18" charset="0"/>
                        </a:rPr>
                        <a:t>γ</a:t>
                      </a:r>
                      <a:r>
                        <a:rPr lang="en-US" altLang="zh-CN" sz="1400" dirty="0">
                          <a:latin typeface="Times New Roman" panose="02020603050405020304" pitchFamily="18" charset="0"/>
                          <a:cs typeface="Times New Roman" panose="02020603050405020304" pitchFamily="18" charset="0"/>
                        </a:rPr>
                        <a:t> (</a:t>
                      </a:r>
                      <a:r>
                        <a:rPr lang="en-US" altLang="zh-CN" sz="1400" baseline="0" dirty="0" err="1">
                          <a:latin typeface="Times New Roman" panose="02020603050405020304" pitchFamily="18" charset="0"/>
                          <a:cs typeface="Times New Roman" panose="02020603050405020304" pitchFamily="18" charset="0"/>
                        </a:rPr>
                        <a:t>keV</a:t>
                      </a:r>
                      <a:r>
                        <a:rPr lang="en-US" altLang="zh-CN" sz="1400" baseline="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err="1">
                          <a:solidFill>
                            <a:srgbClr val="000000"/>
                          </a:solidFill>
                          <a:effectLst/>
                          <a:latin typeface="Times New Roman" panose="02020603050405020304" pitchFamily="18" charset="0"/>
                          <a:cs typeface="Times New Roman" panose="02020603050405020304" pitchFamily="18" charset="0"/>
                        </a:rPr>
                        <a:t>rel</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a:solidFill>
                            <a:srgbClr val="000000"/>
                          </a:solidFill>
                          <a:effectLst/>
                          <a:latin typeface="Times New Roman" panose="02020603050405020304" pitchFamily="18" charset="0"/>
                          <a:cs typeface="Times New Roman" panose="02020603050405020304" pitchFamily="18" charset="0"/>
                        </a:rPr>
                        <a:t>abs</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25849494"/>
                  </a:ext>
                </a:extLst>
              </a:tr>
              <a:tr h="182880">
                <a:tc>
                  <a:txBody>
                    <a:bodyPr/>
                    <a:lstStyle/>
                    <a:p>
                      <a:pPr algn="ctr"/>
                      <a:r>
                        <a:rPr lang="en-US" altLang="zh-CN" sz="1400" dirty="0">
                          <a:solidFill>
                            <a:srgbClr val="0000FF"/>
                          </a:solidFill>
                          <a:latin typeface="Times New Roman" panose="02020603050405020304" pitchFamily="18" charset="0"/>
                          <a:cs typeface="Times New Roman" panose="02020603050405020304" pitchFamily="18" charset="0"/>
                        </a:rPr>
                        <a:t>1474</a:t>
                      </a:r>
                      <a:endParaRPr lang="zh-CN" altLang="en-US" sz="1400" dirty="0">
                        <a:solidFill>
                          <a:srgbClr val="0000FF"/>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1400" b="0" i="0" u="none" strike="noStrike" dirty="0">
                          <a:solidFill>
                            <a:srgbClr val="0000FF"/>
                          </a:solidFill>
                          <a:effectLst/>
                          <a:latin typeface="Times New Roman" panose="02020603050405020304" pitchFamily="18" charset="0"/>
                          <a:cs typeface="Times New Roman" panose="02020603050405020304" pitchFamily="18" charset="0"/>
                        </a:rPr>
                        <a:t>18.4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1400" b="0" i="0" u="none" strike="noStrike" dirty="0">
                          <a:solidFill>
                            <a:srgbClr val="0000FF"/>
                          </a:solidFill>
                          <a:effectLst/>
                          <a:latin typeface="Times New Roman" panose="02020603050405020304" pitchFamily="18" charset="0"/>
                          <a:cs typeface="Times New Roman" panose="02020603050405020304" pitchFamily="18" charset="0"/>
                        </a:rPr>
                        <a:t>6.6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29903816"/>
                  </a:ext>
                </a:extLst>
              </a:tr>
              <a:tr h="182880">
                <a:tc>
                  <a:txBody>
                    <a:bodyPr/>
                    <a:lstStyle/>
                    <a:p>
                      <a:pPr algn="ctr"/>
                      <a:r>
                        <a:rPr lang="en-US" altLang="zh-CN" sz="1400" dirty="0">
                          <a:solidFill>
                            <a:srgbClr val="0000FF"/>
                          </a:solidFill>
                          <a:latin typeface="Times New Roman" panose="02020603050405020304" pitchFamily="18" charset="0"/>
                          <a:cs typeface="Times New Roman" panose="02020603050405020304" pitchFamily="18" charset="0"/>
                        </a:rPr>
                        <a:t>2390</a:t>
                      </a:r>
                      <a:endParaRPr lang="zh-CN" altLang="en-US" sz="1400" dirty="0">
                        <a:solidFill>
                          <a:srgbClr val="0000FF"/>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rgbClr val="0000FF"/>
                          </a:solidFill>
                          <a:latin typeface="Times New Roman" panose="02020603050405020304" pitchFamily="18" charset="0"/>
                          <a:cs typeface="Times New Roman" panose="02020603050405020304" pitchFamily="18" charset="0"/>
                        </a:rPr>
                        <a:t>0.6</a:t>
                      </a:r>
                      <a:endParaRPr lang="zh-CN" altLang="en-US" sz="1400" dirty="0">
                        <a:solidFill>
                          <a:srgbClr val="0000FF"/>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rgbClr val="0000FF"/>
                          </a:solidFill>
                          <a:latin typeface="Times New Roman" panose="02020603050405020304" pitchFamily="18" charset="0"/>
                          <a:cs typeface="Times New Roman" panose="02020603050405020304" pitchFamily="18" charset="0"/>
                        </a:rPr>
                        <a:t>0.22</a:t>
                      </a:r>
                      <a:endParaRPr lang="zh-CN" altLang="en-US" sz="1400" dirty="0">
                        <a:solidFill>
                          <a:srgbClr val="0000FF"/>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52483401"/>
                  </a:ext>
                </a:extLst>
              </a:tr>
              <a:tr h="182880">
                <a:tc>
                  <a:txBody>
                    <a:bodyPr/>
                    <a:lstStyle/>
                    <a:p>
                      <a:pPr algn="ctr"/>
                      <a:r>
                        <a:rPr lang="en-US" altLang="zh-CN" sz="1400" dirty="0">
                          <a:solidFill>
                            <a:srgbClr val="0000FF"/>
                          </a:solidFill>
                          <a:latin typeface="Times New Roman" panose="02020603050405020304" pitchFamily="18" charset="0"/>
                          <a:cs typeface="Times New Roman" panose="02020603050405020304" pitchFamily="18" charset="0"/>
                        </a:rPr>
                        <a:t>3081</a:t>
                      </a:r>
                      <a:endParaRPr lang="zh-CN" altLang="en-US" sz="1400" dirty="0">
                        <a:solidFill>
                          <a:srgbClr val="0000FF"/>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rgbClr val="0000FF"/>
                          </a:solidFill>
                          <a:latin typeface="Times New Roman" panose="02020603050405020304" pitchFamily="18" charset="0"/>
                          <a:cs typeface="Times New Roman" panose="02020603050405020304" pitchFamily="18" charset="0"/>
                        </a:rPr>
                        <a:t>0.17</a:t>
                      </a:r>
                      <a:endParaRPr lang="zh-CN" altLang="en-US" sz="1400" dirty="0">
                        <a:solidFill>
                          <a:srgbClr val="0000FF"/>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rgbClr val="0000FF"/>
                          </a:solidFill>
                          <a:latin typeface="Times New Roman" panose="02020603050405020304" pitchFamily="18" charset="0"/>
                          <a:cs typeface="Times New Roman" panose="02020603050405020304" pitchFamily="18" charset="0"/>
                        </a:rPr>
                        <a:t>0.061</a:t>
                      </a:r>
                      <a:endParaRPr lang="zh-CN" altLang="en-US" sz="1400" dirty="0">
                        <a:solidFill>
                          <a:srgbClr val="0000FF"/>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70899227"/>
                  </a:ext>
                </a:extLst>
              </a:tr>
              <a:tr h="182880">
                <a:tc>
                  <a:txBody>
                    <a:bodyPr/>
                    <a:lstStyle/>
                    <a:p>
                      <a:pPr algn="ctr"/>
                      <a:r>
                        <a:rPr lang="en-US" altLang="zh-CN" sz="1400" dirty="0">
                          <a:solidFill>
                            <a:srgbClr val="0000FF"/>
                          </a:solidFill>
                          <a:latin typeface="Times New Roman" panose="02020603050405020304" pitchFamily="18" charset="0"/>
                          <a:cs typeface="Times New Roman" panose="02020603050405020304" pitchFamily="18" charset="0"/>
                        </a:rPr>
                        <a:t>3085</a:t>
                      </a:r>
                      <a:endParaRPr lang="zh-CN" altLang="en-US" sz="1400" dirty="0">
                        <a:solidFill>
                          <a:srgbClr val="0000FF"/>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rgbClr val="0000FF"/>
                          </a:solidFill>
                          <a:latin typeface="Times New Roman" panose="02020603050405020304" pitchFamily="18" charset="0"/>
                          <a:cs typeface="Times New Roman" panose="02020603050405020304" pitchFamily="18" charset="0"/>
                        </a:rPr>
                        <a:t>0.15</a:t>
                      </a:r>
                      <a:endParaRPr lang="zh-CN" altLang="en-US" sz="1400" dirty="0">
                        <a:solidFill>
                          <a:srgbClr val="0000FF"/>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rgbClr val="0000FF"/>
                          </a:solidFill>
                          <a:latin typeface="Times New Roman" panose="02020603050405020304" pitchFamily="18" charset="0"/>
                          <a:cs typeface="Times New Roman" panose="02020603050405020304" pitchFamily="18" charset="0"/>
                        </a:rPr>
                        <a:t>0.054</a:t>
                      </a:r>
                      <a:endParaRPr lang="zh-CN" altLang="en-US" sz="1400" dirty="0">
                        <a:solidFill>
                          <a:srgbClr val="0000FF"/>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56764188"/>
                  </a:ext>
                </a:extLst>
              </a:tr>
            </a:tbl>
          </a:graphicData>
        </a:graphic>
      </p:graphicFrame>
      <p:sp>
        <p:nvSpPr>
          <p:cNvPr id="5" name="TextBox 4"/>
          <p:cNvSpPr txBox="1"/>
          <p:nvPr/>
        </p:nvSpPr>
        <p:spPr>
          <a:xfrm>
            <a:off x="186403" y="4061160"/>
            <a:ext cx="1721946" cy="369332"/>
          </a:xfrm>
          <a:prstGeom prst="rect">
            <a:avLst/>
          </a:prstGeom>
          <a:noFill/>
        </p:spPr>
        <p:txBody>
          <a:bodyPr wrap="none" rtlCol="0">
            <a:spAutoFit/>
          </a:bodyPr>
          <a:lstStyle/>
          <a:p>
            <a:r>
              <a:rPr lang="en-US" altLang="zh-CN" baseline="30000" dirty="0">
                <a:latin typeface="Times New Roman" panose="02020603050405020304" pitchFamily="18" charset="0"/>
                <a:cs typeface="Times New Roman" panose="02020603050405020304" pitchFamily="18" charset="0"/>
              </a:rPr>
              <a:t>29</a:t>
            </a:r>
            <a:r>
              <a:rPr lang="en-US" altLang="zh-CN" dirty="0">
                <a:latin typeface="Times New Roman" panose="02020603050405020304" pitchFamily="18" charset="0"/>
                <a:cs typeface="Times New Roman" panose="02020603050405020304" pitchFamily="18" charset="0"/>
              </a:rPr>
              <a:t>Na </a:t>
            </a:r>
            <a:r>
              <a:rPr lang="en-US" altLang="zh-CN" i="1" dirty="0">
                <a:latin typeface="Times New Roman" panose="02020603050405020304" pitchFamily="18" charset="0"/>
                <a:cs typeface="Times New Roman" panose="02020603050405020304" pitchFamily="18" charset="0"/>
              </a:rPr>
              <a:t>β</a:t>
            </a:r>
            <a:r>
              <a:rPr lang="en-US" altLang="zh-CN" baseline="30000"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a:t>
            </a:r>
            <a:r>
              <a:rPr lang="en-US" altLang="zh-CN" baseline="30000" dirty="0">
                <a:latin typeface="Times New Roman" panose="02020603050405020304" pitchFamily="18" charset="0"/>
                <a:cs typeface="Times New Roman" panose="02020603050405020304" pitchFamily="18" charset="0"/>
              </a:rPr>
              <a:t>28</a:t>
            </a:r>
            <a:r>
              <a:rPr lang="en-US" altLang="zh-CN" dirty="0">
                <a:latin typeface="Times New Roman" panose="02020603050405020304" pitchFamily="18" charset="0"/>
                <a:cs typeface="Times New Roman" panose="02020603050405020304" pitchFamily="18" charset="0"/>
              </a:rPr>
              <a:t>Mg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a:t>
            </a:r>
            <a:endParaRPr lang="zh-CN" altLang="en-US" i="1" dirty="0">
              <a:latin typeface="Times New Roman" panose="02020603050405020304" pitchFamily="18" charset="0"/>
              <a:cs typeface="Times New Roman" panose="02020603050405020304" pitchFamily="18" charset="0"/>
            </a:endParaRPr>
          </a:p>
        </p:txBody>
      </p:sp>
      <p:sp>
        <p:nvSpPr>
          <p:cNvPr id="6" name="TextBox 5"/>
          <p:cNvSpPr txBox="1"/>
          <p:nvPr/>
        </p:nvSpPr>
        <p:spPr>
          <a:xfrm>
            <a:off x="2307044" y="18212"/>
            <a:ext cx="1568058" cy="369332"/>
          </a:xfrm>
          <a:prstGeom prst="rect">
            <a:avLst/>
          </a:prstGeom>
          <a:noFill/>
        </p:spPr>
        <p:txBody>
          <a:bodyPr wrap="none" rtlCol="0">
            <a:spAutoFit/>
          </a:bodyPr>
          <a:lstStyle/>
          <a:p>
            <a:r>
              <a:rPr lang="en-US" altLang="zh-CN" baseline="30000" dirty="0">
                <a:latin typeface="Times New Roman" panose="02020603050405020304" pitchFamily="18" charset="0"/>
                <a:cs typeface="Times New Roman" panose="02020603050405020304" pitchFamily="18" charset="0"/>
              </a:rPr>
              <a:t>29</a:t>
            </a:r>
            <a:r>
              <a:rPr lang="en-US" altLang="zh-CN" dirty="0">
                <a:latin typeface="Times New Roman" panose="02020603050405020304" pitchFamily="18" charset="0"/>
                <a:cs typeface="Times New Roman" panose="02020603050405020304" pitchFamily="18" charset="0"/>
              </a:rPr>
              <a:t>Mg </a:t>
            </a:r>
            <a:r>
              <a:rPr lang="en-US" altLang="zh-CN" i="1" dirty="0">
                <a:latin typeface="Times New Roman" panose="02020603050405020304" pitchFamily="18" charset="0"/>
                <a:cs typeface="Times New Roman" panose="02020603050405020304" pitchFamily="18" charset="0"/>
              </a:rPr>
              <a:t>β</a:t>
            </a:r>
            <a:r>
              <a:rPr lang="en-US" altLang="zh-CN" baseline="300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baseline="30000" dirty="0">
                <a:latin typeface="Times New Roman" panose="02020603050405020304" pitchFamily="18" charset="0"/>
                <a:cs typeface="Times New Roman" panose="02020603050405020304" pitchFamily="18" charset="0"/>
              </a:rPr>
              <a:t>29</a:t>
            </a:r>
            <a:r>
              <a:rPr lang="en-US" altLang="zh-CN" dirty="0">
                <a:latin typeface="Times New Roman" panose="02020603050405020304" pitchFamily="18" charset="0"/>
                <a:cs typeface="Times New Roman" panose="02020603050405020304" pitchFamily="18" charset="0"/>
              </a:rPr>
              <a:t>Al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a:t>
            </a:r>
            <a:endParaRPr lang="zh-CN" altLang="en-US" i="1" dirty="0">
              <a:latin typeface="Times New Roman" panose="02020603050405020304" pitchFamily="18" charset="0"/>
              <a:cs typeface="Times New Roman" panose="02020603050405020304" pitchFamily="18" charset="0"/>
            </a:endParaRPr>
          </a:p>
        </p:txBody>
      </p:sp>
      <p:sp>
        <p:nvSpPr>
          <p:cNvPr id="9" name="Rectangle 8"/>
          <p:cNvSpPr/>
          <p:nvPr/>
        </p:nvSpPr>
        <p:spPr>
          <a:xfrm>
            <a:off x="5375020" y="6422288"/>
            <a:ext cx="3768980" cy="369332"/>
          </a:xfrm>
          <a:prstGeom prst="rect">
            <a:avLst/>
          </a:prstGeom>
        </p:spPr>
        <p:txBody>
          <a:bodyPr wrap="none">
            <a:spAutoFit/>
          </a:bodyPr>
          <a:lstStyle/>
          <a:p>
            <a:r>
              <a:rPr lang="fr-FR" altLang="zh-CN" dirty="0">
                <a:latin typeface="Times New Roman" panose="02020603050405020304" pitchFamily="18" charset="0"/>
                <a:cs typeface="Times New Roman" panose="02020603050405020304" pitchFamily="18" charset="0"/>
              </a:rPr>
              <a:t>Intensities per 100 parent </a:t>
            </a:r>
            <a:r>
              <a:rPr lang="en-US" altLang="zh-CN" baseline="30000" dirty="0">
                <a:latin typeface="Times New Roman" panose="02020603050405020304" pitchFamily="18" charset="0"/>
                <a:cs typeface="Times New Roman" panose="02020603050405020304" pitchFamily="18" charset="0"/>
              </a:rPr>
              <a:t>29</a:t>
            </a:r>
            <a:r>
              <a:rPr lang="en-US" altLang="zh-CN" dirty="0">
                <a:latin typeface="Times New Roman" panose="02020603050405020304" pitchFamily="18" charset="0"/>
                <a:cs typeface="Times New Roman" panose="02020603050405020304" pitchFamily="18" charset="0"/>
              </a:rPr>
              <a:t>Na</a:t>
            </a:r>
            <a:r>
              <a:rPr lang="fr-FR" altLang="zh-CN" dirty="0">
                <a:latin typeface="Times New Roman" panose="02020603050405020304" pitchFamily="18" charset="0"/>
                <a:cs typeface="Times New Roman" panose="02020603050405020304" pitchFamily="18" charset="0"/>
              </a:rPr>
              <a:t> decays</a:t>
            </a:r>
            <a:endParaRPr lang="zh-CN" altLang="en-US" dirty="0">
              <a:latin typeface="Times New Roman" panose="02020603050405020304" pitchFamily="18" charset="0"/>
              <a:cs typeface="Times New Roman" panose="02020603050405020304" pitchFamily="18"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37819026"/>
              </p:ext>
            </p:extLst>
          </p:nvPr>
        </p:nvGraphicFramePr>
        <p:xfrm>
          <a:off x="42269" y="387544"/>
          <a:ext cx="1900237" cy="3627120"/>
        </p:xfrm>
        <a:graphic>
          <a:graphicData uri="http://schemas.openxmlformats.org/drawingml/2006/table">
            <a:tbl>
              <a:tblPr/>
              <a:tblGrid>
                <a:gridCol w="661987">
                  <a:extLst>
                    <a:ext uri="{9D8B030D-6E8A-4147-A177-3AD203B41FA5}">
                      <a16:colId xmlns:a16="http://schemas.microsoft.com/office/drawing/2014/main" val="2757261937"/>
                    </a:ext>
                  </a:extLst>
                </a:gridCol>
                <a:gridCol w="603250">
                  <a:extLst>
                    <a:ext uri="{9D8B030D-6E8A-4147-A177-3AD203B41FA5}">
                      <a16:colId xmlns:a16="http://schemas.microsoft.com/office/drawing/2014/main" val="1289914728"/>
                    </a:ext>
                  </a:extLst>
                </a:gridCol>
                <a:gridCol w="635000">
                  <a:extLst>
                    <a:ext uri="{9D8B030D-6E8A-4147-A177-3AD203B41FA5}">
                      <a16:colId xmlns:a16="http://schemas.microsoft.com/office/drawing/2014/main" val="2374445880"/>
                    </a:ext>
                  </a:extLst>
                </a:gridCol>
              </a:tblGrid>
              <a:tr h="180975">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E</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0" dirty="0" err="1">
                          <a:solidFill>
                            <a:srgbClr val="000000"/>
                          </a:solidFill>
                          <a:effectLst/>
                          <a:latin typeface="Times New Roman" panose="02020603050405020304" pitchFamily="18" charset="0"/>
                          <a:cs typeface="Times New Roman" panose="02020603050405020304" pitchFamily="18" charset="0"/>
                        </a:rPr>
                        <a:t>keV</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a:t>
                      </a:r>
                      <a:endPar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err="1">
                          <a:solidFill>
                            <a:srgbClr val="000000"/>
                          </a:solidFill>
                          <a:effectLst/>
                          <a:latin typeface="Times New Roman" panose="02020603050405020304" pitchFamily="18" charset="0"/>
                          <a:cs typeface="Times New Roman" panose="02020603050405020304" pitchFamily="18" charset="0"/>
                        </a:rPr>
                        <a:t>rel</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a:solidFill>
                            <a:srgbClr val="000000"/>
                          </a:solidFill>
                          <a:effectLst/>
                          <a:latin typeface="Times New Roman" panose="02020603050405020304" pitchFamily="18" charset="0"/>
                          <a:cs typeface="Times New Roman" panose="02020603050405020304" pitchFamily="18" charset="0"/>
                        </a:rPr>
                        <a:t>abs</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4788266"/>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55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115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41.5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11934927"/>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1040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4.6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00486675"/>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1586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279535"/>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1638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16.3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5.9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7892853"/>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2129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3.7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69269288"/>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2133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65217361"/>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2445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26051"/>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2500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83409953"/>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2560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36.1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016327"/>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2615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68878129"/>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3169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10.3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3.7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1682858"/>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3173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8520434"/>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3224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7366382"/>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3227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6.6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09301333"/>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3674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96504118"/>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3985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2831421"/>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2526997678"/>
              </p:ext>
            </p:extLst>
          </p:nvPr>
        </p:nvGraphicFramePr>
        <p:xfrm>
          <a:off x="2086640" y="387544"/>
          <a:ext cx="1955800" cy="222885"/>
        </p:xfrm>
        <a:graphic>
          <a:graphicData uri="http://schemas.openxmlformats.org/drawingml/2006/table">
            <a:tbl>
              <a:tblPr/>
              <a:tblGrid>
                <a:gridCol w="895350">
                  <a:extLst>
                    <a:ext uri="{9D8B030D-6E8A-4147-A177-3AD203B41FA5}">
                      <a16:colId xmlns:a16="http://schemas.microsoft.com/office/drawing/2014/main" val="3891895574"/>
                    </a:ext>
                  </a:extLst>
                </a:gridCol>
                <a:gridCol w="374650">
                  <a:extLst>
                    <a:ext uri="{9D8B030D-6E8A-4147-A177-3AD203B41FA5}">
                      <a16:colId xmlns:a16="http://schemas.microsoft.com/office/drawing/2014/main" val="345736350"/>
                    </a:ext>
                  </a:extLst>
                </a:gridCol>
                <a:gridCol w="685800">
                  <a:extLst>
                    <a:ext uri="{9D8B030D-6E8A-4147-A177-3AD203B41FA5}">
                      <a16:colId xmlns:a16="http://schemas.microsoft.com/office/drawing/2014/main" val="544329933"/>
                    </a:ext>
                  </a:extLst>
                </a:gridCol>
              </a:tblGrid>
              <a:tr h="180975">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1400" b="0" i="1" u="none" strike="noStrike" dirty="0" err="1">
                          <a:solidFill>
                            <a:srgbClr val="000000"/>
                          </a:solidFill>
                          <a:effectLst/>
                          <a:latin typeface="Times New Roman" panose="02020603050405020304" pitchFamily="18" charset="0"/>
                          <a:cs typeface="Times New Roman" panose="02020603050405020304" pitchFamily="18" charset="0"/>
                        </a:rPr>
                        <a:t>P</a:t>
                      </a:r>
                      <a:r>
                        <a:rPr lang="en-US" sz="1400" b="0" i="1" u="none" strike="noStrike" baseline="-25000" dirty="0" err="1">
                          <a:solidFill>
                            <a:srgbClr val="000000"/>
                          </a:solidFill>
                          <a:effectLst/>
                          <a:latin typeface="Times New Roman" panose="02020603050405020304" pitchFamily="18" charset="0"/>
                          <a:cs typeface="Times New Roman" panose="02020603050405020304" pitchFamily="18" charset="0"/>
                        </a:rPr>
                        <a:t>n</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29</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a:noFill/>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0.75</a:t>
                      </a:r>
                    </a:p>
                  </a:txBody>
                  <a:tcPr marL="9525" marR="9525" marT="9525" marB="0" anchor="ctr">
                    <a:lnL>
                      <a:noFill/>
                    </a:lnL>
                    <a:lnR>
                      <a:noFill/>
                    </a:lnR>
                    <a:lnT>
                      <a:noFill/>
                    </a:lnT>
                    <a:lnB>
                      <a:noFill/>
                    </a:lnB>
                  </a:tcPr>
                </a:tc>
                <a:tc>
                  <a:txBody>
                    <a:bodyPr/>
                    <a:lstStyle/>
                    <a:p>
                      <a:pPr algn="ctr" fontAlgn="ct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29</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Mg </a:t>
                      </a:r>
                      <a:r>
                        <a:rPr lang="el-GR" sz="1400" b="0" i="1" u="none" strike="noStrike" dirty="0">
                          <a:solidFill>
                            <a:srgbClr val="000000"/>
                          </a:solidFill>
                          <a:effectLst/>
                          <a:latin typeface="Times New Roman" panose="02020603050405020304" pitchFamily="18" charset="0"/>
                          <a:cs typeface="Times New Roman" panose="02020603050405020304" pitchFamily="18" charset="0"/>
                        </a:rPr>
                        <a:t>βγ</a:t>
                      </a:r>
                    </a:p>
                  </a:txBody>
                  <a:tcPr marL="9525" marR="9525" marT="9525" marB="0" anchor="ctr">
                    <a:lnL>
                      <a:noFill/>
                    </a:lnL>
                    <a:lnR>
                      <a:noFill/>
                    </a:lnR>
                    <a:lnT>
                      <a:noFill/>
                    </a:lnT>
                    <a:lnB>
                      <a:noFill/>
                    </a:lnB>
                  </a:tcPr>
                </a:tc>
                <a:extLst>
                  <a:ext uri="{0D108BD9-81ED-4DB2-BD59-A6C34878D82A}">
                    <a16:rowId xmlns:a16="http://schemas.microsoft.com/office/drawing/2014/main" val="4008002948"/>
                  </a:ext>
                </a:extLst>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1388579799"/>
              </p:ext>
            </p:extLst>
          </p:nvPr>
        </p:nvGraphicFramePr>
        <p:xfrm>
          <a:off x="2142203" y="656386"/>
          <a:ext cx="1900237" cy="2887980"/>
        </p:xfrm>
        <a:graphic>
          <a:graphicData uri="http://schemas.openxmlformats.org/drawingml/2006/table">
            <a:tbl>
              <a:tblPr/>
              <a:tblGrid>
                <a:gridCol w="661987">
                  <a:extLst>
                    <a:ext uri="{9D8B030D-6E8A-4147-A177-3AD203B41FA5}">
                      <a16:colId xmlns:a16="http://schemas.microsoft.com/office/drawing/2014/main" val="2757261937"/>
                    </a:ext>
                  </a:extLst>
                </a:gridCol>
                <a:gridCol w="603250">
                  <a:extLst>
                    <a:ext uri="{9D8B030D-6E8A-4147-A177-3AD203B41FA5}">
                      <a16:colId xmlns:a16="http://schemas.microsoft.com/office/drawing/2014/main" val="1289914728"/>
                    </a:ext>
                  </a:extLst>
                </a:gridCol>
                <a:gridCol w="635000">
                  <a:extLst>
                    <a:ext uri="{9D8B030D-6E8A-4147-A177-3AD203B41FA5}">
                      <a16:colId xmlns:a16="http://schemas.microsoft.com/office/drawing/2014/main" val="2374445880"/>
                    </a:ext>
                  </a:extLst>
                </a:gridCol>
              </a:tblGrid>
              <a:tr h="180975">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E</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0" dirty="0" err="1">
                          <a:solidFill>
                            <a:srgbClr val="000000"/>
                          </a:solidFill>
                          <a:effectLst/>
                          <a:latin typeface="Times New Roman" panose="02020603050405020304" pitchFamily="18" charset="0"/>
                          <a:cs typeface="Times New Roman" panose="02020603050405020304" pitchFamily="18" charset="0"/>
                        </a:rPr>
                        <a:t>keV</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a:t>
                      </a:r>
                      <a:endPar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err="1">
                          <a:solidFill>
                            <a:srgbClr val="000000"/>
                          </a:solidFill>
                          <a:effectLst/>
                          <a:latin typeface="Times New Roman" panose="02020603050405020304" pitchFamily="18" charset="0"/>
                          <a:cs typeface="Times New Roman" panose="02020603050405020304" pitchFamily="18" charset="0"/>
                        </a:rPr>
                        <a:t>rel</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a:solidFill>
                            <a:srgbClr val="000000"/>
                          </a:solidFill>
                          <a:effectLst/>
                          <a:latin typeface="Times New Roman" panose="02020603050405020304" pitchFamily="18" charset="0"/>
                          <a:cs typeface="Times New Roman" panose="02020603050405020304" pitchFamily="18" charset="0"/>
                        </a:rPr>
                        <a:t>abs</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4788266"/>
                  </a:ext>
                </a:extLst>
              </a:tr>
              <a:tr h="180975">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1398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11934927"/>
                  </a:ext>
                </a:extLst>
              </a:tr>
              <a:tr h="180975">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1754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00486675"/>
                  </a:ext>
                </a:extLst>
              </a:tr>
              <a:tr h="180975">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2224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27.0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279535"/>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1468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7892853"/>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2866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69269288"/>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1307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65217361"/>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3062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26051"/>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83409953"/>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1430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016327"/>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1786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68878129"/>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3184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1682858"/>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2035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8520434"/>
                  </a:ext>
                </a:extLst>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2864329654"/>
              </p:ext>
            </p:extLst>
          </p:nvPr>
        </p:nvGraphicFramePr>
        <p:xfrm>
          <a:off x="2086640" y="4118772"/>
          <a:ext cx="1955800" cy="222885"/>
        </p:xfrm>
        <a:graphic>
          <a:graphicData uri="http://schemas.openxmlformats.org/drawingml/2006/table">
            <a:tbl>
              <a:tblPr/>
              <a:tblGrid>
                <a:gridCol w="895350">
                  <a:extLst>
                    <a:ext uri="{9D8B030D-6E8A-4147-A177-3AD203B41FA5}">
                      <a16:colId xmlns:a16="http://schemas.microsoft.com/office/drawing/2014/main" val="3891895574"/>
                    </a:ext>
                  </a:extLst>
                </a:gridCol>
                <a:gridCol w="374650">
                  <a:extLst>
                    <a:ext uri="{9D8B030D-6E8A-4147-A177-3AD203B41FA5}">
                      <a16:colId xmlns:a16="http://schemas.microsoft.com/office/drawing/2014/main" val="345736350"/>
                    </a:ext>
                  </a:extLst>
                </a:gridCol>
                <a:gridCol w="685800">
                  <a:extLst>
                    <a:ext uri="{9D8B030D-6E8A-4147-A177-3AD203B41FA5}">
                      <a16:colId xmlns:a16="http://schemas.microsoft.com/office/drawing/2014/main" val="544329933"/>
                    </a:ext>
                  </a:extLst>
                </a:gridCol>
              </a:tblGrid>
              <a:tr h="180975">
                <a:tc>
                  <a:txBody>
                    <a:bodyPr/>
                    <a:lstStyle/>
                    <a:p>
                      <a:pPr algn="ctr" fontAlgn="ctr"/>
                      <a:r>
                        <a:rPr lang="en-US" sz="1400" b="0" i="1" u="none" strike="noStrike" dirty="0" err="1">
                          <a:solidFill>
                            <a:srgbClr val="000000"/>
                          </a:solidFill>
                          <a:effectLst/>
                          <a:latin typeface="Times New Roman" panose="02020603050405020304" pitchFamily="18" charset="0"/>
                          <a:cs typeface="Times New Roman" panose="02020603050405020304" pitchFamily="18" charset="0"/>
                        </a:rPr>
                        <a:t>P</a:t>
                      </a:r>
                      <a:r>
                        <a:rPr lang="en-US" sz="1400" b="0" i="1" u="none" strike="noStrike" baseline="-25000" dirty="0" err="1">
                          <a:solidFill>
                            <a:srgbClr val="000000"/>
                          </a:solidFill>
                          <a:effectLst/>
                          <a:latin typeface="Times New Roman" panose="02020603050405020304" pitchFamily="18" charset="0"/>
                          <a:cs typeface="Times New Roman" panose="02020603050405020304" pitchFamily="18" charset="0"/>
                        </a:rPr>
                        <a:t>n</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29</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a:noFill/>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0.25</a:t>
                      </a:r>
                    </a:p>
                  </a:txBody>
                  <a:tcPr marL="9525" marR="9525" marT="9525" marB="0" anchor="ctr">
                    <a:lnL>
                      <a:noFill/>
                    </a:lnL>
                    <a:lnR>
                      <a:noFill/>
                    </a:lnR>
                    <a:lnT>
                      <a:noFill/>
                    </a:lnT>
                    <a:lnB>
                      <a:noFill/>
                    </a:lnB>
                  </a:tcPr>
                </a:tc>
                <a:tc>
                  <a:txBody>
                    <a:bodyPr/>
                    <a:lstStyle/>
                    <a:p>
                      <a:pPr algn="ctr" fontAlgn="ct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28</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Mg </a:t>
                      </a:r>
                      <a:r>
                        <a:rPr lang="el-GR" sz="1400" b="0" i="1" u="none" strike="noStrike" dirty="0">
                          <a:solidFill>
                            <a:srgbClr val="000000"/>
                          </a:solidFill>
                          <a:effectLst/>
                          <a:latin typeface="Times New Roman" panose="02020603050405020304" pitchFamily="18" charset="0"/>
                          <a:cs typeface="Times New Roman" panose="02020603050405020304" pitchFamily="18" charset="0"/>
                        </a:rPr>
                        <a:t>βγ</a:t>
                      </a:r>
                    </a:p>
                  </a:txBody>
                  <a:tcPr marL="9525" marR="9525" marT="9525" marB="0" anchor="ctr">
                    <a:lnL>
                      <a:noFill/>
                    </a:lnL>
                    <a:lnR>
                      <a:noFill/>
                    </a:lnR>
                    <a:lnT>
                      <a:noFill/>
                    </a:lnT>
                    <a:lnB>
                      <a:noFill/>
                    </a:lnB>
                  </a:tcPr>
                </a:tc>
                <a:extLst>
                  <a:ext uri="{0D108BD9-81ED-4DB2-BD59-A6C34878D82A}">
                    <a16:rowId xmlns:a16="http://schemas.microsoft.com/office/drawing/2014/main" val="4008002948"/>
                  </a:ext>
                </a:extLst>
              </a:tr>
            </a:tbl>
          </a:graphicData>
        </a:graphic>
      </p:graphicFrame>
      <p:graphicFrame>
        <p:nvGraphicFramePr>
          <p:cNvPr id="16" name="Table 15"/>
          <p:cNvGraphicFramePr>
            <a:graphicFrameLocks noGrp="1"/>
          </p:cNvGraphicFramePr>
          <p:nvPr>
            <p:extLst>
              <p:ext uri="{D42A27DB-BD31-4B8C-83A1-F6EECF244321}">
                <p14:modId xmlns:p14="http://schemas.microsoft.com/office/powerpoint/2010/main" val="59471344"/>
              </p:ext>
            </p:extLst>
          </p:nvPr>
        </p:nvGraphicFramePr>
        <p:xfrm>
          <a:off x="2142203" y="4387629"/>
          <a:ext cx="1900237" cy="2219325"/>
        </p:xfrm>
        <a:graphic>
          <a:graphicData uri="http://schemas.openxmlformats.org/drawingml/2006/table">
            <a:tbl>
              <a:tblPr/>
              <a:tblGrid>
                <a:gridCol w="661987">
                  <a:extLst>
                    <a:ext uri="{9D8B030D-6E8A-4147-A177-3AD203B41FA5}">
                      <a16:colId xmlns:a16="http://schemas.microsoft.com/office/drawing/2014/main" val="2757261937"/>
                    </a:ext>
                  </a:extLst>
                </a:gridCol>
                <a:gridCol w="603250">
                  <a:extLst>
                    <a:ext uri="{9D8B030D-6E8A-4147-A177-3AD203B41FA5}">
                      <a16:colId xmlns:a16="http://schemas.microsoft.com/office/drawing/2014/main" val="1289914728"/>
                    </a:ext>
                  </a:extLst>
                </a:gridCol>
                <a:gridCol w="635000">
                  <a:extLst>
                    <a:ext uri="{9D8B030D-6E8A-4147-A177-3AD203B41FA5}">
                      <a16:colId xmlns:a16="http://schemas.microsoft.com/office/drawing/2014/main" val="2374445880"/>
                    </a:ext>
                  </a:extLst>
                </a:gridCol>
              </a:tblGrid>
              <a:tr h="180975">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E</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0" dirty="0" err="1">
                          <a:solidFill>
                            <a:srgbClr val="000000"/>
                          </a:solidFill>
                          <a:effectLst/>
                          <a:latin typeface="Times New Roman" panose="02020603050405020304" pitchFamily="18" charset="0"/>
                          <a:cs typeface="Times New Roman" panose="02020603050405020304" pitchFamily="18" charset="0"/>
                        </a:rPr>
                        <a:t>keV</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a:t>
                      </a:r>
                      <a:endPar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err="1">
                          <a:solidFill>
                            <a:srgbClr val="000000"/>
                          </a:solidFill>
                          <a:effectLst/>
                          <a:latin typeface="Times New Roman" panose="02020603050405020304" pitchFamily="18" charset="0"/>
                          <a:cs typeface="Times New Roman" panose="02020603050405020304" pitchFamily="18" charset="0"/>
                        </a:rPr>
                        <a:t>rel</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a:solidFill>
                            <a:srgbClr val="000000"/>
                          </a:solidFill>
                          <a:effectLst/>
                          <a:latin typeface="Times New Roman" panose="02020603050405020304" pitchFamily="18" charset="0"/>
                          <a:cs typeface="Times New Roman" panose="02020603050405020304" pitchFamily="18" charset="0"/>
                        </a:rPr>
                        <a:t>abs</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4788266"/>
                  </a:ext>
                </a:extLst>
              </a:tr>
              <a:tr h="180975">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23.8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11934927"/>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942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36.3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00486675"/>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972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279535"/>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401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35.9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7892853"/>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1342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69269288"/>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1373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65217361"/>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648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0.085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26051"/>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1589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83409953"/>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1620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016327"/>
                  </a:ext>
                </a:extLst>
              </a:tr>
            </a:tbl>
          </a:graphicData>
        </a:graphic>
      </p:graphicFrame>
      <p:sp>
        <p:nvSpPr>
          <p:cNvPr id="17" name="TextBox 16"/>
          <p:cNvSpPr txBox="1"/>
          <p:nvPr/>
        </p:nvSpPr>
        <p:spPr>
          <a:xfrm>
            <a:off x="2280511" y="3749440"/>
            <a:ext cx="1568058" cy="369332"/>
          </a:xfrm>
          <a:prstGeom prst="rect">
            <a:avLst/>
          </a:prstGeom>
          <a:noFill/>
        </p:spPr>
        <p:txBody>
          <a:bodyPr wrap="none" rtlCol="0">
            <a:spAutoFit/>
          </a:bodyPr>
          <a:lstStyle/>
          <a:p>
            <a:r>
              <a:rPr lang="en-US" altLang="zh-CN" baseline="30000" dirty="0">
                <a:latin typeface="Times New Roman" panose="02020603050405020304" pitchFamily="18" charset="0"/>
                <a:cs typeface="Times New Roman" panose="02020603050405020304" pitchFamily="18" charset="0"/>
              </a:rPr>
              <a:t>28</a:t>
            </a:r>
            <a:r>
              <a:rPr lang="en-US" altLang="zh-CN" dirty="0">
                <a:latin typeface="Times New Roman" panose="02020603050405020304" pitchFamily="18" charset="0"/>
                <a:cs typeface="Times New Roman" panose="02020603050405020304" pitchFamily="18" charset="0"/>
              </a:rPr>
              <a:t>Mg </a:t>
            </a:r>
            <a:r>
              <a:rPr lang="en-US" altLang="zh-CN" i="1" dirty="0">
                <a:latin typeface="Times New Roman" panose="02020603050405020304" pitchFamily="18" charset="0"/>
                <a:cs typeface="Times New Roman" panose="02020603050405020304" pitchFamily="18" charset="0"/>
              </a:rPr>
              <a:t>β</a:t>
            </a:r>
            <a:r>
              <a:rPr lang="en-US" altLang="zh-CN" baseline="300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baseline="30000" dirty="0">
                <a:latin typeface="Times New Roman" panose="02020603050405020304" pitchFamily="18" charset="0"/>
                <a:cs typeface="Times New Roman" panose="02020603050405020304" pitchFamily="18" charset="0"/>
              </a:rPr>
              <a:t>28</a:t>
            </a:r>
            <a:r>
              <a:rPr lang="en-US" altLang="zh-CN" dirty="0">
                <a:latin typeface="Times New Roman" panose="02020603050405020304" pitchFamily="18" charset="0"/>
                <a:cs typeface="Times New Roman" panose="02020603050405020304" pitchFamily="18" charset="0"/>
              </a:rPr>
              <a:t>Al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a:t>
            </a:r>
            <a:endParaRPr lang="zh-CN" altLang="en-US" i="1" dirty="0">
              <a:latin typeface="Times New Roman" panose="02020603050405020304" pitchFamily="18" charset="0"/>
              <a:cs typeface="Times New Roman" panose="02020603050405020304" pitchFamily="18" charset="0"/>
            </a:endParaRPr>
          </a:p>
        </p:txBody>
      </p:sp>
      <p:sp>
        <p:nvSpPr>
          <p:cNvPr id="18" name="Rectangle 17"/>
          <p:cNvSpPr/>
          <p:nvPr/>
        </p:nvSpPr>
        <p:spPr>
          <a:xfrm>
            <a:off x="4589028" y="18212"/>
            <a:ext cx="1439818" cy="369332"/>
          </a:xfrm>
          <a:prstGeom prst="rect">
            <a:avLst/>
          </a:prstGeom>
        </p:spPr>
        <p:txBody>
          <a:bodyPr wrap="none">
            <a:spAutoFit/>
          </a:bodyPr>
          <a:lstStyle/>
          <a:p>
            <a:r>
              <a:rPr lang="en-US" altLang="zh-CN" baseline="30000" dirty="0">
                <a:latin typeface="Times New Roman" panose="02020603050405020304" pitchFamily="18" charset="0"/>
                <a:cs typeface="Times New Roman" panose="02020603050405020304" pitchFamily="18" charset="0"/>
              </a:rPr>
              <a:t>29</a:t>
            </a:r>
            <a:r>
              <a:rPr lang="en-US" altLang="zh-CN" dirty="0">
                <a:latin typeface="Times New Roman" panose="02020603050405020304" pitchFamily="18" charset="0"/>
                <a:cs typeface="Times New Roman" panose="02020603050405020304" pitchFamily="18" charset="0"/>
              </a:rPr>
              <a:t>Al </a:t>
            </a:r>
            <a:r>
              <a:rPr lang="en-US" altLang="zh-CN" i="1" dirty="0">
                <a:latin typeface="Times New Roman" panose="02020603050405020304" pitchFamily="18" charset="0"/>
                <a:cs typeface="Times New Roman" panose="02020603050405020304" pitchFamily="18" charset="0"/>
              </a:rPr>
              <a:t>β</a:t>
            </a:r>
            <a:r>
              <a:rPr lang="en-US" altLang="zh-CN" baseline="300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baseline="30000" dirty="0">
                <a:latin typeface="Times New Roman" panose="02020603050405020304" pitchFamily="18" charset="0"/>
                <a:cs typeface="Times New Roman" panose="02020603050405020304" pitchFamily="18" charset="0"/>
              </a:rPr>
              <a:t>29</a:t>
            </a:r>
            <a:r>
              <a:rPr lang="en-US" altLang="zh-CN" dirty="0">
                <a:latin typeface="Times New Roman" panose="02020603050405020304" pitchFamily="18" charset="0"/>
                <a:cs typeface="Times New Roman" panose="02020603050405020304" pitchFamily="18" charset="0"/>
              </a:rPr>
              <a:t>Si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a:t>
            </a:r>
            <a:endParaRPr lang="zh-CN" altLang="en-US" dirty="0"/>
          </a:p>
        </p:txBody>
      </p:sp>
      <p:graphicFrame>
        <p:nvGraphicFramePr>
          <p:cNvPr id="20" name="Table 19"/>
          <p:cNvGraphicFramePr>
            <a:graphicFrameLocks noGrp="1"/>
          </p:cNvGraphicFramePr>
          <p:nvPr>
            <p:extLst>
              <p:ext uri="{D42A27DB-BD31-4B8C-83A1-F6EECF244321}">
                <p14:modId xmlns:p14="http://schemas.microsoft.com/office/powerpoint/2010/main" val="3153949089"/>
              </p:ext>
            </p:extLst>
          </p:nvPr>
        </p:nvGraphicFramePr>
        <p:xfrm>
          <a:off x="4280237" y="685603"/>
          <a:ext cx="2057400" cy="1996440"/>
        </p:xfrm>
        <a:graphic>
          <a:graphicData uri="http://schemas.openxmlformats.org/drawingml/2006/table">
            <a:tbl>
              <a:tblPr/>
              <a:tblGrid>
                <a:gridCol w="685800">
                  <a:extLst>
                    <a:ext uri="{9D8B030D-6E8A-4147-A177-3AD203B41FA5}">
                      <a16:colId xmlns:a16="http://schemas.microsoft.com/office/drawing/2014/main" val="2527816146"/>
                    </a:ext>
                  </a:extLst>
                </a:gridCol>
                <a:gridCol w="685800">
                  <a:extLst>
                    <a:ext uri="{9D8B030D-6E8A-4147-A177-3AD203B41FA5}">
                      <a16:colId xmlns:a16="http://schemas.microsoft.com/office/drawing/2014/main" val="736549101"/>
                    </a:ext>
                  </a:extLst>
                </a:gridCol>
                <a:gridCol w="685800">
                  <a:extLst>
                    <a:ext uri="{9D8B030D-6E8A-4147-A177-3AD203B41FA5}">
                      <a16:colId xmlns:a16="http://schemas.microsoft.com/office/drawing/2014/main" val="302830332"/>
                    </a:ext>
                  </a:extLst>
                </a:gridCol>
              </a:tblGrid>
              <a:tr h="180975">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E</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0" dirty="0" err="1">
                          <a:solidFill>
                            <a:srgbClr val="000000"/>
                          </a:solidFill>
                          <a:effectLst/>
                          <a:latin typeface="Times New Roman" panose="02020603050405020304" pitchFamily="18" charset="0"/>
                          <a:cs typeface="Times New Roman" panose="02020603050405020304" pitchFamily="18" charset="0"/>
                        </a:rPr>
                        <a:t>keV</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a:t>
                      </a:r>
                      <a:endPar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err="1">
                          <a:solidFill>
                            <a:srgbClr val="000000"/>
                          </a:solidFill>
                          <a:effectLst/>
                          <a:latin typeface="Times New Roman" panose="02020603050405020304" pitchFamily="18" charset="0"/>
                          <a:cs typeface="Times New Roman" panose="02020603050405020304" pitchFamily="18" charset="0"/>
                        </a:rPr>
                        <a:t>rel</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a:solidFill>
                            <a:srgbClr val="000000"/>
                          </a:solidFill>
                          <a:effectLst/>
                          <a:latin typeface="Times New Roman" panose="02020603050405020304" pitchFamily="18" charset="0"/>
                          <a:cs typeface="Times New Roman" panose="02020603050405020304" pitchFamily="18" charset="0"/>
                        </a:rPr>
                        <a:t>abs</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3590775"/>
                  </a:ext>
                </a:extLst>
              </a:tr>
              <a:tr h="180975">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1273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91.26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68.45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9686347"/>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755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6710099"/>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2028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3.51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2.63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45798016"/>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398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0.029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10056172"/>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1153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7774110"/>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2426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5.23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3.92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76060741"/>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033952"/>
                  </a:ext>
                </a:extLst>
              </a:tr>
              <a:tr h="180975">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1794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7208151"/>
                  </a:ext>
                </a:extLst>
              </a:tr>
            </a:tbl>
          </a:graphicData>
        </a:graphic>
      </p:graphicFrame>
      <p:graphicFrame>
        <p:nvGraphicFramePr>
          <p:cNvPr id="21" name="Table 20"/>
          <p:cNvGraphicFramePr>
            <a:graphicFrameLocks noGrp="1"/>
          </p:cNvGraphicFramePr>
          <p:nvPr>
            <p:extLst>
              <p:ext uri="{D42A27DB-BD31-4B8C-83A1-F6EECF244321}">
                <p14:modId xmlns:p14="http://schemas.microsoft.com/office/powerpoint/2010/main" val="936157236"/>
              </p:ext>
            </p:extLst>
          </p:nvPr>
        </p:nvGraphicFramePr>
        <p:xfrm>
          <a:off x="4331037" y="387544"/>
          <a:ext cx="1955800" cy="222885"/>
        </p:xfrm>
        <a:graphic>
          <a:graphicData uri="http://schemas.openxmlformats.org/drawingml/2006/table">
            <a:tbl>
              <a:tblPr/>
              <a:tblGrid>
                <a:gridCol w="895350">
                  <a:extLst>
                    <a:ext uri="{9D8B030D-6E8A-4147-A177-3AD203B41FA5}">
                      <a16:colId xmlns:a16="http://schemas.microsoft.com/office/drawing/2014/main" val="3891895574"/>
                    </a:ext>
                  </a:extLst>
                </a:gridCol>
                <a:gridCol w="374650">
                  <a:extLst>
                    <a:ext uri="{9D8B030D-6E8A-4147-A177-3AD203B41FA5}">
                      <a16:colId xmlns:a16="http://schemas.microsoft.com/office/drawing/2014/main" val="345736350"/>
                    </a:ext>
                  </a:extLst>
                </a:gridCol>
                <a:gridCol w="685800">
                  <a:extLst>
                    <a:ext uri="{9D8B030D-6E8A-4147-A177-3AD203B41FA5}">
                      <a16:colId xmlns:a16="http://schemas.microsoft.com/office/drawing/2014/main" val="544329933"/>
                    </a:ext>
                  </a:extLst>
                </a:gridCol>
              </a:tblGrid>
              <a:tr h="180975">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1400" b="0" i="1" u="none" strike="noStrike" dirty="0" err="1">
                          <a:solidFill>
                            <a:srgbClr val="000000"/>
                          </a:solidFill>
                          <a:effectLst/>
                          <a:latin typeface="Times New Roman" panose="02020603050405020304" pitchFamily="18" charset="0"/>
                          <a:cs typeface="Times New Roman" panose="02020603050405020304" pitchFamily="18" charset="0"/>
                        </a:rPr>
                        <a:t>P</a:t>
                      </a:r>
                      <a:r>
                        <a:rPr lang="en-US" sz="1400" b="0" i="1" u="none" strike="noStrike" baseline="-25000" dirty="0" err="1">
                          <a:solidFill>
                            <a:srgbClr val="000000"/>
                          </a:solidFill>
                          <a:effectLst/>
                          <a:latin typeface="Times New Roman" panose="02020603050405020304" pitchFamily="18" charset="0"/>
                          <a:cs typeface="Times New Roman" panose="02020603050405020304" pitchFamily="18" charset="0"/>
                        </a:rPr>
                        <a:t>n</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29</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a:noFill/>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0.75</a:t>
                      </a:r>
                    </a:p>
                  </a:txBody>
                  <a:tcPr marL="9525" marR="9525" marT="9525" marB="0" anchor="ctr">
                    <a:lnL>
                      <a:noFill/>
                    </a:lnL>
                    <a:lnR>
                      <a:noFill/>
                    </a:lnR>
                    <a:lnT>
                      <a:noFill/>
                    </a:lnT>
                    <a:lnB>
                      <a:noFill/>
                    </a:lnB>
                  </a:tcPr>
                </a:tc>
                <a:tc>
                  <a:txBody>
                    <a:bodyPr/>
                    <a:lstStyle/>
                    <a:p>
                      <a:pPr algn="ctr" fontAlgn="ct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29</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Al </a:t>
                      </a:r>
                      <a:r>
                        <a:rPr lang="el-GR" sz="1400" b="0" i="1" u="none" strike="noStrike" dirty="0">
                          <a:solidFill>
                            <a:srgbClr val="000000"/>
                          </a:solidFill>
                          <a:effectLst/>
                          <a:latin typeface="Times New Roman" panose="02020603050405020304" pitchFamily="18" charset="0"/>
                          <a:cs typeface="Times New Roman" panose="02020603050405020304" pitchFamily="18" charset="0"/>
                        </a:rPr>
                        <a:t>βγ</a:t>
                      </a:r>
                    </a:p>
                  </a:txBody>
                  <a:tcPr marL="9525" marR="9525" marT="9525" marB="0" anchor="ctr">
                    <a:lnL>
                      <a:noFill/>
                    </a:lnL>
                    <a:lnR>
                      <a:noFill/>
                    </a:lnR>
                    <a:lnT>
                      <a:noFill/>
                    </a:lnT>
                    <a:lnB>
                      <a:noFill/>
                    </a:lnB>
                  </a:tcPr>
                </a:tc>
                <a:extLst>
                  <a:ext uri="{0D108BD9-81ED-4DB2-BD59-A6C34878D82A}">
                    <a16:rowId xmlns:a16="http://schemas.microsoft.com/office/drawing/2014/main" val="4008002948"/>
                  </a:ext>
                </a:extLst>
              </a:tr>
            </a:tbl>
          </a:graphicData>
        </a:graphic>
      </p:graphicFrame>
      <p:graphicFrame>
        <p:nvGraphicFramePr>
          <p:cNvPr id="22" name="Table 21"/>
          <p:cNvGraphicFramePr>
            <a:graphicFrameLocks noGrp="1"/>
          </p:cNvGraphicFramePr>
          <p:nvPr>
            <p:extLst>
              <p:ext uri="{D42A27DB-BD31-4B8C-83A1-F6EECF244321}">
                <p14:modId xmlns:p14="http://schemas.microsoft.com/office/powerpoint/2010/main" val="4111971019"/>
              </p:ext>
            </p:extLst>
          </p:nvPr>
        </p:nvGraphicFramePr>
        <p:xfrm>
          <a:off x="4324882" y="4118772"/>
          <a:ext cx="1955800" cy="222885"/>
        </p:xfrm>
        <a:graphic>
          <a:graphicData uri="http://schemas.openxmlformats.org/drawingml/2006/table">
            <a:tbl>
              <a:tblPr/>
              <a:tblGrid>
                <a:gridCol w="895350">
                  <a:extLst>
                    <a:ext uri="{9D8B030D-6E8A-4147-A177-3AD203B41FA5}">
                      <a16:colId xmlns:a16="http://schemas.microsoft.com/office/drawing/2014/main" val="3891895574"/>
                    </a:ext>
                  </a:extLst>
                </a:gridCol>
                <a:gridCol w="374650">
                  <a:extLst>
                    <a:ext uri="{9D8B030D-6E8A-4147-A177-3AD203B41FA5}">
                      <a16:colId xmlns:a16="http://schemas.microsoft.com/office/drawing/2014/main" val="345736350"/>
                    </a:ext>
                  </a:extLst>
                </a:gridCol>
                <a:gridCol w="685800">
                  <a:extLst>
                    <a:ext uri="{9D8B030D-6E8A-4147-A177-3AD203B41FA5}">
                      <a16:colId xmlns:a16="http://schemas.microsoft.com/office/drawing/2014/main" val="544329933"/>
                    </a:ext>
                  </a:extLst>
                </a:gridCol>
              </a:tblGrid>
              <a:tr h="180975">
                <a:tc>
                  <a:txBody>
                    <a:bodyPr/>
                    <a:lstStyle/>
                    <a:p>
                      <a:pPr algn="ctr" fontAlgn="ctr"/>
                      <a:r>
                        <a:rPr lang="en-US" sz="1400" b="0" i="1" u="none" strike="noStrike" dirty="0" err="1">
                          <a:solidFill>
                            <a:srgbClr val="000000"/>
                          </a:solidFill>
                          <a:effectLst/>
                          <a:latin typeface="Times New Roman" panose="02020603050405020304" pitchFamily="18" charset="0"/>
                          <a:cs typeface="Times New Roman" panose="02020603050405020304" pitchFamily="18" charset="0"/>
                        </a:rPr>
                        <a:t>P</a:t>
                      </a:r>
                      <a:r>
                        <a:rPr lang="en-US" sz="1400" b="0" i="1" u="none" strike="noStrike" baseline="-25000" dirty="0" err="1">
                          <a:solidFill>
                            <a:srgbClr val="000000"/>
                          </a:solidFill>
                          <a:effectLst/>
                          <a:latin typeface="Times New Roman" panose="02020603050405020304" pitchFamily="18" charset="0"/>
                          <a:cs typeface="Times New Roman" panose="02020603050405020304" pitchFamily="18" charset="0"/>
                        </a:rPr>
                        <a:t>n</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29</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a:noFill/>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0.25</a:t>
                      </a:r>
                    </a:p>
                  </a:txBody>
                  <a:tcPr marL="9525" marR="9525" marT="9525" marB="0" anchor="ctr">
                    <a:lnL>
                      <a:noFill/>
                    </a:lnL>
                    <a:lnR>
                      <a:noFill/>
                    </a:lnR>
                    <a:lnT>
                      <a:noFill/>
                    </a:lnT>
                    <a:lnB>
                      <a:noFill/>
                    </a:lnB>
                  </a:tcPr>
                </a:tc>
                <a:tc>
                  <a:txBody>
                    <a:bodyPr/>
                    <a:lstStyle/>
                    <a:p>
                      <a:pPr algn="ctr" fontAlgn="ct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28</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Al </a:t>
                      </a:r>
                      <a:r>
                        <a:rPr lang="el-GR" sz="1400" b="0" i="1" u="none" strike="noStrike" dirty="0">
                          <a:solidFill>
                            <a:srgbClr val="000000"/>
                          </a:solidFill>
                          <a:effectLst/>
                          <a:latin typeface="Times New Roman" panose="02020603050405020304" pitchFamily="18" charset="0"/>
                          <a:cs typeface="Times New Roman" panose="02020603050405020304" pitchFamily="18" charset="0"/>
                        </a:rPr>
                        <a:t>βγ</a:t>
                      </a:r>
                    </a:p>
                  </a:txBody>
                  <a:tcPr marL="9525" marR="9525" marT="9525" marB="0" anchor="ctr">
                    <a:lnL>
                      <a:noFill/>
                    </a:lnL>
                    <a:lnR>
                      <a:noFill/>
                    </a:lnR>
                    <a:lnT>
                      <a:noFill/>
                    </a:lnT>
                    <a:lnB>
                      <a:noFill/>
                    </a:lnB>
                  </a:tcPr>
                </a:tc>
                <a:extLst>
                  <a:ext uri="{0D108BD9-81ED-4DB2-BD59-A6C34878D82A}">
                    <a16:rowId xmlns:a16="http://schemas.microsoft.com/office/drawing/2014/main" val="4008002948"/>
                  </a:ext>
                </a:extLst>
              </a:tr>
            </a:tbl>
          </a:graphicData>
        </a:graphic>
      </p:graphicFrame>
      <p:graphicFrame>
        <p:nvGraphicFramePr>
          <p:cNvPr id="23" name="Table 22"/>
          <p:cNvGraphicFramePr>
            <a:graphicFrameLocks noGrp="1"/>
          </p:cNvGraphicFramePr>
          <p:nvPr>
            <p:extLst>
              <p:ext uri="{D42A27DB-BD31-4B8C-83A1-F6EECF244321}">
                <p14:modId xmlns:p14="http://schemas.microsoft.com/office/powerpoint/2010/main" val="2215755595"/>
              </p:ext>
            </p:extLst>
          </p:nvPr>
        </p:nvGraphicFramePr>
        <p:xfrm>
          <a:off x="4380445" y="4387629"/>
          <a:ext cx="1900237" cy="436245"/>
        </p:xfrm>
        <a:graphic>
          <a:graphicData uri="http://schemas.openxmlformats.org/drawingml/2006/table">
            <a:tbl>
              <a:tblPr/>
              <a:tblGrid>
                <a:gridCol w="661987">
                  <a:extLst>
                    <a:ext uri="{9D8B030D-6E8A-4147-A177-3AD203B41FA5}">
                      <a16:colId xmlns:a16="http://schemas.microsoft.com/office/drawing/2014/main" val="2757261937"/>
                    </a:ext>
                  </a:extLst>
                </a:gridCol>
                <a:gridCol w="603250">
                  <a:extLst>
                    <a:ext uri="{9D8B030D-6E8A-4147-A177-3AD203B41FA5}">
                      <a16:colId xmlns:a16="http://schemas.microsoft.com/office/drawing/2014/main" val="1289914728"/>
                    </a:ext>
                  </a:extLst>
                </a:gridCol>
                <a:gridCol w="635000">
                  <a:extLst>
                    <a:ext uri="{9D8B030D-6E8A-4147-A177-3AD203B41FA5}">
                      <a16:colId xmlns:a16="http://schemas.microsoft.com/office/drawing/2014/main" val="2374445880"/>
                    </a:ext>
                  </a:extLst>
                </a:gridCol>
              </a:tblGrid>
              <a:tr h="180975">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E</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0" dirty="0" err="1">
                          <a:solidFill>
                            <a:srgbClr val="000000"/>
                          </a:solidFill>
                          <a:effectLst/>
                          <a:latin typeface="Times New Roman" panose="02020603050405020304" pitchFamily="18" charset="0"/>
                          <a:cs typeface="Times New Roman" panose="02020603050405020304" pitchFamily="18" charset="0"/>
                        </a:rPr>
                        <a:t>keV</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a:t>
                      </a:r>
                      <a:endPar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err="1">
                          <a:solidFill>
                            <a:srgbClr val="000000"/>
                          </a:solidFill>
                          <a:effectLst/>
                          <a:latin typeface="Times New Roman" panose="02020603050405020304" pitchFamily="18" charset="0"/>
                          <a:cs typeface="Times New Roman" panose="02020603050405020304" pitchFamily="18" charset="0"/>
                        </a:rPr>
                        <a:t>rel</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a:solidFill>
                            <a:srgbClr val="000000"/>
                          </a:solidFill>
                          <a:effectLst/>
                          <a:latin typeface="Times New Roman" panose="02020603050405020304" pitchFamily="18" charset="0"/>
                          <a:cs typeface="Times New Roman" panose="02020603050405020304" pitchFamily="18" charset="0"/>
                        </a:rPr>
                        <a:t>abs</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4788266"/>
                  </a:ext>
                </a:extLst>
              </a:tr>
              <a:tr h="180975">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1779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11934927"/>
                  </a:ext>
                </a:extLst>
              </a:tr>
            </a:tbl>
          </a:graphicData>
        </a:graphic>
      </p:graphicFrame>
      <p:sp>
        <p:nvSpPr>
          <p:cNvPr id="24" name="TextBox 23"/>
          <p:cNvSpPr txBox="1"/>
          <p:nvPr/>
        </p:nvSpPr>
        <p:spPr>
          <a:xfrm>
            <a:off x="4518753" y="3749440"/>
            <a:ext cx="1439818" cy="369332"/>
          </a:xfrm>
          <a:prstGeom prst="rect">
            <a:avLst/>
          </a:prstGeom>
          <a:noFill/>
        </p:spPr>
        <p:txBody>
          <a:bodyPr wrap="none" rtlCol="0">
            <a:spAutoFit/>
          </a:bodyPr>
          <a:lstStyle/>
          <a:p>
            <a:r>
              <a:rPr lang="en-US" altLang="zh-CN" baseline="30000" dirty="0">
                <a:latin typeface="Times New Roman" panose="02020603050405020304" pitchFamily="18" charset="0"/>
                <a:cs typeface="Times New Roman" panose="02020603050405020304" pitchFamily="18" charset="0"/>
              </a:rPr>
              <a:t>28</a:t>
            </a:r>
            <a:r>
              <a:rPr lang="en-US" altLang="zh-CN" dirty="0">
                <a:latin typeface="Times New Roman" panose="02020603050405020304" pitchFamily="18" charset="0"/>
                <a:cs typeface="Times New Roman" panose="02020603050405020304" pitchFamily="18" charset="0"/>
              </a:rPr>
              <a:t>Al </a:t>
            </a:r>
            <a:r>
              <a:rPr lang="en-US" altLang="zh-CN" i="1" dirty="0">
                <a:latin typeface="Times New Roman" panose="02020603050405020304" pitchFamily="18" charset="0"/>
                <a:cs typeface="Times New Roman" panose="02020603050405020304" pitchFamily="18" charset="0"/>
              </a:rPr>
              <a:t>β</a:t>
            </a:r>
            <a:r>
              <a:rPr lang="en-US" altLang="zh-CN" baseline="300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baseline="30000" dirty="0">
                <a:latin typeface="Times New Roman" panose="02020603050405020304" pitchFamily="18" charset="0"/>
                <a:cs typeface="Times New Roman" panose="02020603050405020304" pitchFamily="18" charset="0"/>
              </a:rPr>
              <a:t>28</a:t>
            </a:r>
            <a:r>
              <a:rPr lang="en-US" altLang="zh-CN" dirty="0">
                <a:latin typeface="Times New Roman" panose="02020603050405020304" pitchFamily="18" charset="0"/>
                <a:cs typeface="Times New Roman" panose="02020603050405020304" pitchFamily="18" charset="0"/>
              </a:rPr>
              <a:t>Si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a:t>
            </a:r>
            <a:endParaRPr lang="zh-CN" altLang="en-US" i="1" dirty="0">
              <a:latin typeface="Times New Roman" panose="02020603050405020304" pitchFamily="18" charset="0"/>
              <a:cs typeface="Times New Roman" panose="02020603050405020304" pitchFamily="18" charset="0"/>
            </a:endParaRPr>
          </a:p>
        </p:txBody>
      </p:sp>
      <p:graphicFrame>
        <p:nvGraphicFramePr>
          <p:cNvPr id="19" name="Table 14"/>
          <p:cNvGraphicFramePr>
            <a:graphicFrameLocks noGrp="1"/>
          </p:cNvGraphicFramePr>
          <p:nvPr>
            <p:extLst>
              <p:ext uri="{D42A27DB-BD31-4B8C-83A1-F6EECF244321}">
                <p14:modId xmlns:p14="http://schemas.microsoft.com/office/powerpoint/2010/main" val="4252078765"/>
              </p:ext>
            </p:extLst>
          </p:nvPr>
        </p:nvGraphicFramePr>
        <p:xfrm>
          <a:off x="25400" y="4409064"/>
          <a:ext cx="1955800" cy="222885"/>
        </p:xfrm>
        <a:graphic>
          <a:graphicData uri="http://schemas.openxmlformats.org/drawingml/2006/table">
            <a:tbl>
              <a:tblPr/>
              <a:tblGrid>
                <a:gridCol w="895350">
                  <a:extLst>
                    <a:ext uri="{9D8B030D-6E8A-4147-A177-3AD203B41FA5}">
                      <a16:colId xmlns:a16="http://schemas.microsoft.com/office/drawing/2014/main" val="3891895574"/>
                    </a:ext>
                  </a:extLst>
                </a:gridCol>
                <a:gridCol w="374650">
                  <a:extLst>
                    <a:ext uri="{9D8B030D-6E8A-4147-A177-3AD203B41FA5}">
                      <a16:colId xmlns:a16="http://schemas.microsoft.com/office/drawing/2014/main" val="345736350"/>
                    </a:ext>
                  </a:extLst>
                </a:gridCol>
                <a:gridCol w="685800">
                  <a:extLst>
                    <a:ext uri="{9D8B030D-6E8A-4147-A177-3AD203B41FA5}">
                      <a16:colId xmlns:a16="http://schemas.microsoft.com/office/drawing/2014/main" val="544329933"/>
                    </a:ext>
                  </a:extLst>
                </a:gridCol>
              </a:tblGrid>
              <a:tr h="180975">
                <a:tc>
                  <a:txBody>
                    <a:bodyPr/>
                    <a:lstStyle/>
                    <a:p>
                      <a:pPr algn="ctr" fontAlgn="ctr"/>
                      <a:r>
                        <a:rPr lang="en-US" sz="1400" b="0" i="1" u="none" strike="noStrike" dirty="0" err="1">
                          <a:solidFill>
                            <a:srgbClr val="000000"/>
                          </a:solidFill>
                          <a:effectLst/>
                          <a:latin typeface="Times New Roman" panose="02020603050405020304" pitchFamily="18" charset="0"/>
                          <a:cs typeface="Times New Roman" panose="02020603050405020304" pitchFamily="18" charset="0"/>
                        </a:rPr>
                        <a:t>P</a:t>
                      </a:r>
                      <a:r>
                        <a:rPr lang="en-US" sz="1400" b="0" i="1" u="none" strike="noStrike" baseline="-25000" dirty="0" err="1">
                          <a:solidFill>
                            <a:srgbClr val="000000"/>
                          </a:solidFill>
                          <a:effectLst/>
                          <a:latin typeface="Times New Roman" panose="02020603050405020304" pitchFamily="18" charset="0"/>
                          <a:cs typeface="Times New Roman" panose="02020603050405020304" pitchFamily="18" charset="0"/>
                        </a:rPr>
                        <a:t>n</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29</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a:noFill/>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0.25</a:t>
                      </a:r>
                    </a:p>
                  </a:txBody>
                  <a:tcPr marL="9525" marR="9525" marT="9525" marB="0" anchor="ctr">
                    <a:lnL>
                      <a:noFill/>
                    </a:lnL>
                    <a:lnR>
                      <a:noFill/>
                    </a:lnR>
                    <a:lnT>
                      <a:noFill/>
                    </a:lnT>
                    <a:lnB>
                      <a:noFill/>
                    </a:lnB>
                  </a:tcPr>
                </a:tc>
                <a:tc>
                  <a:txBody>
                    <a:bodyPr/>
                    <a:lstStyle/>
                    <a:p>
                      <a:pPr algn="ctr" fontAlgn="ct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29</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 </a:t>
                      </a:r>
                      <a:r>
                        <a:rPr lang="el-GR" sz="1400" b="0" i="1" u="none" strike="noStrike" dirty="0">
                          <a:solidFill>
                            <a:srgbClr val="000000"/>
                          </a:solidFill>
                          <a:effectLst/>
                          <a:latin typeface="Times New Roman" panose="02020603050405020304" pitchFamily="18" charset="0"/>
                          <a:cs typeface="Times New Roman" panose="02020603050405020304" pitchFamily="18" charset="0"/>
                        </a:rPr>
                        <a:t>β</a:t>
                      </a:r>
                      <a:r>
                        <a:rPr lang="en-US" sz="1400" b="0" i="1" u="none" strike="noStrike" dirty="0">
                          <a:solidFill>
                            <a:srgbClr val="000000"/>
                          </a:solidFill>
                          <a:effectLst/>
                          <a:latin typeface="Times New Roman" panose="02020603050405020304" pitchFamily="18" charset="0"/>
                          <a:cs typeface="Times New Roman" panose="02020603050405020304" pitchFamily="18" charset="0"/>
                        </a:rPr>
                        <a:t>n</a:t>
                      </a:r>
                      <a:r>
                        <a:rPr lang="el-GR" sz="1400" b="0" i="1" u="none" strike="noStrike" dirty="0">
                          <a:solidFill>
                            <a:srgbClr val="000000"/>
                          </a:solidFill>
                          <a:effectLst/>
                          <a:latin typeface="Times New Roman" panose="02020603050405020304" pitchFamily="18" charset="0"/>
                          <a:cs typeface="Times New Roman" panose="02020603050405020304" pitchFamily="18" charset="0"/>
                        </a:rPr>
                        <a:t>γ</a:t>
                      </a:r>
                    </a:p>
                  </a:txBody>
                  <a:tcPr marL="9525" marR="9525" marT="9525" marB="0" anchor="ctr">
                    <a:lnL>
                      <a:noFill/>
                    </a:lnL>
                    <a:lnR>
                      <a:noFill/>
                    </a:lnR>
                    <a:lnT>
                      <a:noFill/>
                    </a:lnT>
                    <a:lnB>
                      <a:noFill/>
                    </a:lnB>
                  </a:tcPr>
                </a:tc>
                <a:extLst>
                  <a:ext uri="{0D108BD9-81ED-4DB2-BD59-A6C34878D82A}">
                    <a16:rowId xmlns:a16="http://schemas.microsoft.com/office/drawing/2014/main" val="4008002948"/>
                  </a:ext>
                </a:extLst>
              </a:tr>
            </a:tbl>
          </a:graphicData>
        </a:graphic>
      </p:graphicFrame>
    </p:spTree>
    <p:extLst>
      <p:ext uri="{BB962C8B-B14F-4D97-AF65-F5344CB8AC3E}">
        <p14:creationId xmlns:p14="http://schemas.microsoft.com/office/powerpoint/2010/main" val="33632789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6403" y="18212"/>
            <a:ext cx="1606530" cy="369332"/>
          </a:xfrm>
          <a:prstGeom prst="rect">
            <a:avLst/>
          </a:prstGeom>
          <a:noFill/>
        </p:spPr>
        <p:txBody>
          <a:bodyPr wrap="none" rtlCol="0">
            <a:spAutoFit/>
          </a:bodyPr>
          <a:lstStyle/>
          <a:p>
            <a:r>
              <a:rPr lang="en-US" altLang="zh-CN" baseline="30000" dirty="0">
                <a:latin typeface="Times New Roman" panose="02020603050405020304" pitchFamily="18" charset="0"/>
                <a:cs typeface="Times New Roman" panose="02020603050405020304" pitchFamily="18" charset="0"/>
              </a:rPr>
              <a:t>30</a:t>
            </a:r>
            <a:r>
              <a:rPr lang="en-US" altLang="zh-CN" dirty="0">
                <a:latin typeface="Times New Roman" panose="02020603050405020304" pitchFamily="18" charset="0"/>
                <a:cs typeface="Times New Roman" panose="02020603050405020304" pitchFamily="18" charset="0"/>
              </a:rPr>
              <a:t>Na </a:t>
            </a:r>
            <a:r>
              <a:rPr lang="en-US" altLang="zh-CN" i="1" dirty="0">
                <a:latin typeface="Times New Roman" panose="02020603050405020304" pitchFamily="18" charset="0"/>
                <a:cs typeface="Times New Roman" panose="02020603050405020304" pitchFamily="18" charset="0"/>
              </a:rPr>
              <a:t>β</a:t>
            </a:r>
            <a:r>
              <a:rPr lang="en-US" altLang="zh-CN" baseline="300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baseline="30000" dirty="0">
                <a:latin typeface="Times New Roman" panose="02020603050405020304" pitchFamily="18" charset="0"/>
                <a:cs typeface="Times New Roman" panose="02020603050405020304" pitchFamily="18" charset="0"/>
              </a:rPr>
              <a:t>30</a:t>
            </a:r>
            <a:r>
              <a:rPr lang="en-US" altLang="zh-CN" dirty="0">
                <a:latin typeface="Times New Roman" panose="02020603050405020304" pitchFamily="18" charset="0"/>
                <a:cs typeface="Times New Roman" panose="02020603050405020304" pitchFamily="18" charset="0"/>
              </a:rPr>
              <a:t>Mg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a:t>
            </a:r>
            <a:endParaRPr lang="zh-CN" altLang="en-US" i="1" dirty="0">
              <a:latin typeface="Times New Roman" panose="02020603050405020304" pitchFamily="18" charset="0"/>
              <a:cs typeface="Times New Roman" panose="02020603050405020304" pitchFamily="18" charset="0"/>
            </a:endParaRPr>
          </a:p>
        </p:txBody>
      </p:sp>
      <p:sp>
        <p:nvSpPr>
          <p:cNvPr id="4" name="TextBox 3"/>
          <p:cNvSpPr txBox="1"/>
          <p:nvPr/>
        </p:nvSpPr>
        <p:spPr>
          <a:xfrm>
            <a:off x="2846572" y="4703569"/>
            <a:ext cx="1721946" cy="369332"/>
          </a:xfrm>
          <a:prstGeom prst="rect">
            <a:avLst/>
          </a:prstGeom>
          <a:noFill/>
        </p:spPr>
        <p:txBody>
          <a:bodyPr wrap="none" rtlCol="0">
            <a:spAutoFit/>
          </a:bodyPr>
          <a:lstStyle/>
          <a:p>
            <a:r>
              <a:rPr lang="en-US" altLang="zh-CN" baseline="30000" dirty="0">
                <a:latin typeface="Times New Roman" panose="02020603050405020304" pitchFamily="18" charset="0"/>
                <a:cs typeface="Times New Roman" panose="02020603050405020304" pitchFamily="18" charset="0"/>
              </a:rPr>
              <a:t>30</a:t>
            </a:r>
            <a:r>
              <a:rPr lang="en-US" altLang="zh-CN" dirty="0">
                <a:latin typeface="Times New Roman" panose="02020603050405020304" pitchFamily="18" charset="0"/>
                <a:cs typeface="Times New Roman" panose="02020603050405020304" pitchFamily="18" charset="0"/>
              </a:rPr>
              <a:t>Na </a:t>
            </a:r>
            <a:r>
              <a:rPr lang="en-US" altLang="zh-CN" i="1" dirty="0">
                <a:latin typeface="Times New Roman" panose="02020603050405020304" pitchFamily="18" charset="0"/>
                <a:cs typeface="Times New Roman" panose="02020603050405020304" pitchFamily="18" charset="0"/>
              </a:rPr>
              <a:t>β</a:t>
            </a:r>
            <a:r>
              <a:rPr lang="en-US" altLang="zh-CN" baseline="30000"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a:t>
            </a:r>
            <a:r>
              <a:rPr lang="en-US" altLang="zh-CN" baseline="30000" dirty="0">
                <a:latin typeface="Times New Roman" panose="02020603050405020304" pitchFamily="18" charset="0"/>
                <a:cs typeface="Times New Roman" panose="02020603050405020304" pitchFamily="18" charset="0"/>
              </a:rPr>
              <a:t>29</a:t>
            </a:r>
            <a:r>
              <a:rPr lang="en-US" altLang="zh-CN" dirty="0">
                <a:latin typeface="Times New Roman" panose="02020603050405020304" pitchFamily="18" charset="0"/>
                <a:cs typeface="Times New Roman" panose="02020603050405020304" pitchFamily="18" charset="0"/>
              </a:rPr>
              <a:t>Mg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a:t>
            </a:r>
            <a:endParaRPr lang="zh-CN" altLang="en-US" i="1" dirty="0">
              <a:latin typeface="Times New Roman" panose="02020603050405020304" pitchFamily="18" charset="0"/>
              <a:cs typeface="Times New Roman" panose="02020603050405020304" pitchFamily="18" charset="0"/>
            </a:endParaRPr>
          </a:p>
        </p:txBody>
      </p:sp>
      <p:sp>
        <p:nvSpPr>
          <p:cNvPr id="5" name="TextBox 4"/>
          <p:cNvSpPr txBox="1"/>
          <p:nvPr/>
        </p:nvSpPr>
        <p:spPr>
          <a:xfrm>
            <a:off x="320614" y="4792469"/>
            <a:ext cx="1568058" cy="369332"/>
          </a:xfrm>
          <a:prstGeom prst="rect">
            <a:avLst/>
          </a:prstGeom>
          <a:noFill/>
        </p:spPr>
        <p:txBody>
          <a:bodyPr wrap="none" rtlCol="0">
            <a:spAutoFit/>
          </a:bodyPr>
          <a:lstStyle/>
          <a:p>
            <a:r>
              <a:rPr lang="en-US" altLang="zh-CN" baseline="30000" dirty="0">
                <a:latin typeface="Times New Roman" panose="02020603050405020304" pitchFamily="18" charset="0"/>
                <a:cs typeface="Times New Roman" panose="02020603050405020304" pitchFamily="18" charset="0"/>
              </a:rPr>
              <a:t>30</a:t>
            </a:r>
            <a:r>
              <a:rPr lang="en-US" altLang="zh-CN" dirty="0">
                <a:latin typeface="Times New Roman" panose="02020603050405020304" pitchFamily="18" charset="0"/>
                <a:cs typeface="Times New Roman" panose="02020603050405020304" pitchFamily="18" charset="0"/>
              </a:rPr>
              <a:t>Mg </a:t>
            </a:r>
            <a:r>
              <a:rPr lang="en-US" altLang="zh-CN" i="1" dirty="0">
                <a:latin typeface="Times New Roman" panose="02020603050405020304" pitchFamily="18" charset="0"/>
                <a:cs typeface="Times New Roman" panose="02020603050405020304" pitchFamily="18" charset="0"/>
              </a:rPr>
              <a:t>β</a:t>
            </a:r>
            <a:r>
              <a:rPr lang="en-US" altLang="zh-CN" baseline="300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baseline="30000" dirty="0">
                <a:latin typeface="Times New Roman" panose="02020603050405020304" pitchFamily="18" charset="0"/>
                <a:cs typeface="Times New Roman" panose="02020603050405020304" pitchFamily="18" charset="0"/>
              </a:rPr>
              <a:t>30</a:t>
            </a:r>
            <a:r>
              <a:rPr lang="en-US" altLang="zh-CN" dirty="0">
                <a:latin typeface="Times New Roman" panose="02020603050405020304" pitchFamily="18" charset="0"/>
                <a:cs typeface="Times New Roman" panose="02020603050405020304" pitchFamily="18" charset="0"/>
              </a:rPr>
              <a:t>Al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a:t>
            </a:r>
            <a:endParaRPr lang="zh-CN" altLang="en-US" i="1" dirty="0">
              <a:latin typeface="Times New Roman" panose="02020603050405020304" pitchFamily="18" charset="0"/>
              <a:cs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3216114183"/>
              </p:ext>
            </p:extLst>
          </p:nvPr>
        </p:nvGraphicFramePr>
        <p:xfrm>
          <a:off x="42269" y="387544"/>
          <a:ext cx="1296987" cy="4351020"/>
        </p:xfrm>
        <a:graphic>
          <a:graphicData uri="http://schemas.openxmlformats.org/drawingml/2006/table">
            <a:tbl>
              <a:tblPr/>
              <a:tblGrid>
                <a:gridCol w="661987">
                  <a:extLst>
                    <a:ext uri="{9D8B030D-6E8A-4147-A177-3AD203B41FA5}">
                      <a16:colId xmlns:a16="http://schemas.microsoft.com/office/drawing/2014/main" val="2757261937"/>
                    </a:ext>
                  </a:extLst>
                </a:gridCol>
                <a:gridCol w="635000">
                  <a:extLst>
                    <a:ext uri="{9D8B030D-6E8A-4147-A177-3AD203B41FA5}">
                      <a16:colId xmlns:a16="http://schemas.microsoft.com/office/drawing/2014/main" val="2374445880"/>
                    </a:ext>
                  </a:extLst>
                </a:gridCol>
              </a:tblGrid>
              <a:tr h="180975">
                <a:tc>
                  <a:txBody>
                    <a:bodyPr/>
                    <a:lstStyle/>
                    <a:p>
                      <a:pPr algn="ctr" fontAlgn="ctr"/>
                      <a:r>
                        <a:rPr lang="en-US" sz="1300" b="0" i="1" u="none" strike="noStrike" dirty="0">
                          <a:solidFill>
                            <a:srgbClr val="000000"/>
                          </a:solidFill>
                          <a:effectLst/>
                          <a:latin typeface="Times New Roman" panose="02020603050405020304" pitchFamily="18" charset="0"/>
                          <a:cs typeface="Times New Roman" panose="02020603050405020304" pitchFamily="18" charset="0"/>
                        </a:rPr>
                        <a:t>E</a:t>
                      </a:r>
                      <a:r>
                        <a:rPr lang="el-GR" sz="13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300" b="0" i="0" u="none" strike="noStrike" baseline="0" dirty="0">
                          <a:solidFill>
                            <a:srgbClr val="000000"/>
                          </a:solidFill>
                          <a:effectLst/>
                          <a:latin typeface="Times New Roman" panose="02020603050405020304" pitchFamily="18" charset="0"/>
                          <a:cs typeface="Times New Roman" panose="02020603050405020304" pitchFamily="18" charset="0"/>
                        </a:rPr>
                        <a:t> (</a:t>
                      </a:r>
                      <a:r>
                        <a:rPr lang="en-US" sz="1300" b="0" i="0" u="none" strike="noStrike" baseline="0" dirty="0" err="1">
                          <a:solidFill>
                            <a:srgbClr val="000000"/>
                          </a:solidFill>
                          <a:effectLst/>
                          <a:latin typeface="Times New Roman" panose="02020603050405020304" pitchFamily="18" charset="0"/>
                          <a:cs typeface="Times New Roman" panose="02020603050405020304" pitchFamily="18" charset="0"/>
                        </a:rPr>
                        <a:t>keV</a:t>
                      </a:r>
                      <a:r>
                        <a:rPr lang="en-US" sz="1300" b="0" i="0" u="none" strike="noStrike" baseline="0" dirty="0">
                          <a:solidFill>
                            <a:srgbClr val="000000"/>
                          </a:solidFill>
                          <a:effectLst/>
                          <a:latin typeface="Times New Roman" panose="02020603050405020304" pitchFamily="18" charset="0"/>
                          <a:cs typeface="Times New Roman" panose="02020603050405020304" pitchFamily="18" charset="0"/>
                        </a:rPr>
                        <a:t>)</a:t>
                      </a:r>
                      <a:endParaRPr lang="el-GR" sz="1300" b="0" i="1" u="none" strike="noStrike" baseline="-25000" dirty="0">
                        <a:solidFill>
                          <a:srgbClr val="000000"/>
                        </a:solidFill>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3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300" b="0" i="0" u="none" strike="noStrike" baseline="-25000" dirty="0">
                          <a:solidFill>
                            <a:srgbClr val="000000"/>
                          </a:solidFill>
                          <a:effectLst/>
                          <a:latin typeface="Times New Roman" panose="02020603050405020304" pitchFamily="18" charset="0"/>
                          <a:cs typeface="Times New Roman" panose="02020603050405020304" pitchFamily="18" charset="0"/>
                        </a:rPr>
                        <a:t>abs</a:t>
                      </a:r>
                      <a:r>
                        <a:rPr lang="en-US" sz="13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4788266"/>
                  </a:ext>
                </a:extLst>
              </a:tr>
              <a:tr h="180975">
                <a:tc>
                  <a:txBody>
                    <a:bodyPr/>
                    <a:lstStyle/>
                    <a:p>
                      <a:pPr algn="ctr" fontAlgn="ctr"/>
                      <a:r>
                        <a:rPr lang="en-US" sz="1300" b="0" i="0" u="none" strike="noStrike" dirty="0">
                          <a:solidFill>
                            <a:srgbClr val="000000"/>
                          </a:solidFill>
                          <a:effectLst/>
                          <a:latin typeface="Times New Roman" panose="02020603050405020304" pitchFamily="18" charset="0"/>
                          <a:ea typeface="宋体" panose="02010600030101010101" pitchFamily="2" charset="-122"/>
                        </a:rPr>
                        <a:t>1482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11934927"/>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306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984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ea typeface="宋体" panose="02010600030101010101" pitchFamily="2" charset="-122"/>
                        </a:rPr>
                        <a:t>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1820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1898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1978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2059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3542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180975">
                <a:tc>
                  <a:txBody>
                    <a:bodyPr/>
                    <a:lstStyle/>
                    <a:p>
                      <a:pPr algn="ctr" fontAlgn="ctr"/>
                      <a:r>
                        <a:rPr lang="en-US" sz="1300" b="0" i="0" u="none" strike="noStrike" dirty="0">
                          <a:solidFill>
                            <a:srgbClr val="000000"/>
                          </a:solidFill>
                          <a:effectLst/>
                          <a:latin typeface="Times New Roman" panose="02020603050405020304" pitchFamily="18" charset="0"/>
                          <a:ea typeface="宋体" panose="02010600030101010101" pitchFamily="2" charset="-122"/>
                        </a:rPr>
                        <a:t>2216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3201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2227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3211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1505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2499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3179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3484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4967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1559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2554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3541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ea typeface="宋体" panose="02010600030101010101" pitchFamily="2" charset="-122"/>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0"/>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966820474"/>
              </p:ext>
            </p:extLst>
          </p:nvPr>
        </p:nvGraphicFramePr>
        <p:xfrm>
          <a:off x="126743" y="5161801"/>
          <a:ext cx="2044700" cy="222885"/>
        </p:xfrm>
        <a:graphic>
          <a:graphicData uri="http://schemas.openxmlformats.org/drawingml/2006/table">
            <a:tbl>
              <a:tblPr/>
              <a:tblGrid>
                <a:gridCol w="895350">
                  <a:extLst>
                    <a:ext uri="{9D8B030D-6E8A-4147-A177-3AD203B41FA5}">
                      <a16:colId xmlns:a16="http://schemas.microsoft.com/office/drawing/2014/main" val="3891895574"/>
                    </a:ext>
                  </a:extLst>
                </a:gridCol>
                <a:gridCol w="463550">
                  <a:extLst>
                    <a:ext uri="{9D8B030D-6E8A-4147-A177-3AD203B41FA5}">
                      <a16:colId xmlns:a16="http://schemas.microsoft.com/office/drawing/2014/main" val="345736350"/>
                    </a:ext>
                  </a:extLst>
                </a:gridCol>
                <a:gridCol w="685800">
                  <a:extLst>
                    <a:ext uri="{9D8B030D-6E8A-4147-A177-3AD203B41FA5}">
                      <a16:colId xmlns:a16="http://schemas.microsoft.com/office/drawing/2014/main" val="544329933"/>
                    </a:ext>
                  </a:extLst>
                </a:gridCol>
              </a:tblGrid>
              <a:tr h="180975">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1400" b="0" i="1" u="none" strike="noStrike" dirty="0" err="1">
                          <a:solidFill>
                            <a:srgbClr val="000000"/>
                          </a:solidFill>
                          <a:effectLst/>
                          <a:latin typeface="Times New Roman" panose="02020603050405020304" pitchFamily="18" charset="0"/>
                          <a:cs typeface="Times New Roman" panose="02020603050405020304" pitchFamily="18" charset="0"/>
                        </a:rPr>
                        <a:t>P</a:t>
                      </a:r>
                      <a:r>
                        <a:rPr lang="en-US" sz="1400" b="0" i="1" u="none" strike="noStrike" baseline="-25000" dirty="0" err="1">
                          <a:solidFill>
                            <a:srgbClr val="000000"/>
                          </a:solidFill>
                          <a:effectLst/>
                          <a:latin typeface="Times New Roman" panose="02020603050405020304" pitchFamily="18" charset="0"/>
                          <a:cs typeface="Times New Roman" panose="02020603050405020304" pitchFamily="18" charset="0"/>
                        </a:rPr>
                        <a:t>n</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30</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a:noFill/>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0.687</a:t>
                      </a:r>
                    </a:p>
                  </a:txBody>
                  <a:tcPr marL="9525" marR="9525" marT="9525" marB="0" anchor="ctr">
                    <a:lnL>
                      <a:noFill/>
                    </a:lnL>
                    <a:lnR>
                      <a:noFill/>
                    </a:lnR>
                    <a:lnT>
                      <a:noFill/>
                    </a:lnT>
                    <a:lnB>
                      <a:noFill/>
                    </a:lnB>
                  </a:tcPr>
                </a:tc>
                <a:tc>
                  <a:txBody>
                    <a:bodyPr/>
                    <a:lstStyle/>
                    <a:p>
                      <a:pPr algn="ctr" fontAlgn="ct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30</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Mg </a:t>
                      </a:r>
                      <a:r>
                        <a:rPr lang="el-GR" sz="1400" b="0" i="1" u="none" strike="noStrike" dirty="0">
                          <a:solidFill>
                            <a:srgbClr val="000000"/>
                          </a:solidFill>
                          <a:effectLst/>
                          <a:latin typeface="Times New Roman" panose="02020603050405020304" pitchFamily="18" charset="0"/>
                          <a:cs typeface="Times New Roman" panose="02020603050405020304" pitchFamily="18" charset="0"/>
                        </a:rPr>
                        <a:t>βγ</a:t>
                      </a:r>
                    </a:p>
                  </a:txBody>
                  <a:tcPr marL="9525" marR="9525" marT="9525" marB="0" anchor="ctr">
                    <a:lnL>
                      <a:noFill/>
                    </a:lnL>
                    <a:lnR>
                      <a:noFill/>
                    </a:lnR>
                    <a:lnT>
                      <a:noFill/>
                    </a:lnT>
                    <a:lnB>
                      <a:noFill/>
                    </a:lnB>
                  </a:tcPr>
                </a:tc>
                <a:extLst>
                  <a:ext uri="{0D108BD9-81ED-4DB2-BD59-A6C34878D82A}">
                    <a16:rowId xmlns:a16="http://schemas.microsoft.com/office/drawing/2014/main" val="4008002948"/>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3614305108"/>
              </p:ext>
            </p:extLst>
          </p:nvPr>
        </p:nvGraphicFramePr>
        <p:xfrm>
          <a:off x="6917460" y="375126"/>
          <a:ext cx="2188440" cy="222885"/>
        </p:xfrm>
        <a:graphic>
          <a:graphicData uri="http://schemas.openxmlformats.org/drawingml/2006/table">
            <a:tbl>
              <a:tblPr/>
              <a:tblGrid>
                <a:gridCol w="976745">
                  <a:extLst>
                    <a:ext uri="{9D8B030D-6E8A-4147-A177-3AD203B41FA5}">
                      <a16:colId xmlns:a16="http://schemas.microsoft.com/office/drawing/2014/main" val="3891895574"/>
                    </a:ext>
                  </a:extLst>
                </a:gridCol>
                <a:gridCol w="463550">
                  <a:extLst>
                    <a:ext uri="{9D8B030D-6E8A-4147-A177-3AD203B41FA5}">
                      <a16:colId xmlns:a16="http://schemas.microsoft.com/office/drawing/2014/main" val="345736350"/>
                    </a:ext>
                  </a:extLst>
                </a:gridCol>
                <a:gridCol w="748145">
                  <a:extLst>
                    <a:ext uri="{9D8B030D-6E8A-4147-A177-3AD203B41FA5}">
                      <a16:colId xmlns:a16="http://schemas.microsoft.com/office/drawing/2014/main" val="544329933"/>
                    </a:ext>
                  </a:extLst>
                </a:gridCol>
              </a:tblGrid>
              <a:tr h="180975">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P</a:t>
                      </a:r>
                      <a:r>
                        <a:rPr lang="en-US" sz="1400" b="0" i="0" u="none" strike="noStrike" baseline="-25000" dirty="0">
                          <a:solidFill>
                            <a:srgbClr val="000000"/>
                          </a:solidFill>
                          <a:effectLst/>
                          <a:latin typeface="Times New Roman" panose="02020603050405020304" pitchFamily="18" charset="0"/>
                          <a:cs typeface="Times New Roman" panose="02020603050405020304" pitchFamily="18" charset="0"/>
                        </a:rPr>
                        <a:t>2</a:t>
                      </a:r>
                      <a:r>
                        <a:rPr lang="en-US" sz="1400" b="0" i="1" u="none" strike="noStrike" baseline="-25000" dirty="0">
                          <a:solidFill>
                            <a:srgbClr val="000000"/>
                          </a:solidFill>
                          <a:effectLst/>
                          <a:latin typeface="Times New Roman" panose="02020603050405020304" pitchFamily="18" charset="0"/>
                          <a:cs typeface="Times New Roman" panose="02020603050405020304" pitchFamily="18" charset="0"/>
                        </a:rPr>
                        <a:t>n</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30</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a:noFill/>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0.127</a:t>
                      </a:r>
                    </a:p>
                  </a:txBody>
                  <a:tcPr marL="9525" marR="9525" marT="9525" marB="0" anchor="ctr">
                    <a:lnL>
                      <a:noFill/>
                    </a:lnL>
                    <a:lnR>
                      <a:noFill/>
                    </a:lnR>
                    <a:lnT>
                      <a:noFill/>
                    </a:lnT>
                    <a:lnB>
                      <a:noFill/>
                    </a:lnB>
                  </a:tcPr>
                </a:tc>
                <a:tc>
                  <a:txBody>
                    <a:bodyPr/>
                    <a:lstStyle/>
                    <a:p>
                      <a:pPr algn="ctr" fontAlgn="ct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28</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Mg </a:t>
                      </a:r>
                      <a:r>
                        <a:rPr lang="el-GR" sz="1400" b="0" i="1" u="none" strike="noStrike" dirty="0">
                          <a:solidFill>
                            <a:srgbClr val="000000"/>
                          </a:solidFill>
                          <a:effectLst/>
                          <a:latin typeface="Times New Roman" panose="02020603050405020304" pitchFamily="18" charset="0"/>
                          <a:cs typeface="Times New Roman" panose="02020603050405020304" pitchFamily="18" charset="0"/>
                        </a:rPr>
                        <a:t>βγ</a:t>
                      </a:r>
                    </a:p>
                  </a:txBody>
                  <a:tcPr marL="9525" marR="9525" marT="9525" marB="0" anchor="ctr">
                    <a:lnL>
                      <a:noFill/>
                    </a:lnL>
                    <a:lnR>
                      <a:noFill/>
                    </a:lnR>
                    <a:lnT>
                      <a:noFill/>
                    </a:lnT>
                    <a:lnB>
                      <a:noFill/>
                    </a:lnB>
                  </a:tcPr>
                </a:tc>
                <a:extLst>
                  <a:ext uri="{0D108BD9-81ED-4DB2-BD59-A6C34878D82A}">
                    <a16:rowId xmlns:a16="http://schemas.microsoft.com/office/drawing/2014/main" val="4008002948"/>
                  </a:ext>
                </a:extLst>
              </a:tr>
            </a:tbl>
          </a:graphicData>
        </a:graphic>
      </p:graphicFrame>
      <p:sp>
        <p:nvSpPr>
          <p:cNvPr id="11" name="TextBox 10"/>
          <p:cNvSpPr txBox="1"/>
          <p:nvPr/>
        </p:nvSpPr>
        <p:spPr>
          <a:xfrm>
            <a:off x="7301831" y="19244"/>
            <a:ext cx="1568058" cy="369332"/>
          </a:xfrm>
          <a:prstGeom prst="rect">
            <a:avLst/>
          </a:prstGeom>
          <a:noFill/>
        </p:spPr>
        <p:txBody>
          <a:bodyPr wrap="none" rtlCol="0">
            <a:spAutoFit/>
          </a:bodyPr>
          <a:lstStyle/>
          <a:p>
            <a:r>
              <a:rPr lang="en-US" altLang="zh-CN" baseline="30000" dirty="0">
                <a:latin typeface="Times New Roman" panose="02020603050405020304" pitchFamily="18" charset="0"/>
                <a:cs typeface="Times New Roman" panose="02020603050405020304" pitchFamily="18" charset="0"/>
              </a:rPr>
              <a:t>28</a:t>
            </a:r>
            <a:r>
              <a:rPr lang="en-US" altLang="zh-CN" dirty="0">
                <a:latin typeface="Times New Roman" panose="02020603050405020304" pitchFamily="18" charset="0"/>
                <a:cs typeface="Times New Roman" panose="02020603050405020304" pitchFamily="18" charset="0"/>
              </a:rPr>
              <a:t>Mg </a:t>
            </a:r>
            <a:r>
              <a:rPr lang="en-US" altLang="zh-CN" i="1" dirty="0">
                <a:latin typeface="Times New Roman" panose="02020603050405020304" pitchFamily="18" charset="0"/>
                <a:cs typeface="Times New Roman" panose="02020603050405020304" pitchFamily="18" charset="0"/>
              </a:rPr>
              <a:t>β</a:t>
            </a:r>
            <a:r>
              <a:rPr lang="en-US" altLang="zh-CN" baseline="300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baseline="30000" dirty="0">
                <a:latin typeface="Times New Roman" panose="02020603050405020304" pitchFamily="18" charset="0"/>
                <a:cs typeface="Times New Roman" panose="02020603050405020304" pitchFamily="18" charset="0"/>
              </a:rPr>
              <a:t>28</a:t>
            </a:r>
            <a:r>
              <a:rPr lang="en-US" altLang="zh-CN" dirty="0">
                <a:latin typeface="Times New Roman" panose="02020603050405020304" pitchFamily="18" charset="0"/>
                <a:cs typeface="Times New Roman" panose="02020603050405020304" pitchFamily="18" charset="0"/>
              </a:rPr>
              <a:t>Al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a:t>
            </a:r>
            <a:endParaRPr lang="zh-CN" altLang="en-US" i="1" dirty="0">
              <a:latin typeface="Times New Roman" panose="02020603050405020304" pitchFamily="18" charset="0"/>
              <a:cs typeface="Times New Roman" panose="02020603050405020304" pitchFamily="18" charset="0"/>
            </a:endParaRPr>
          </a:p>
        </p:txBody>
      </p:sp>
      <p:sp>
        <p:nvSpPr>
          <p:cNvPr id="12" name="Rectangle 11"/>
          <p:cNvSpPr/>
          <p:nvPr/>
        </p:nvSpPr>
        <p:spPr>
          <a:xfrm>
            <a:off x="3128700" y="5512"/>
            <a:ext cx="1439818" cy="369332"/>
          </a:xfrm>
          <a:prstGeom prst="rect">
            <a:avLst/>
          </a:prstGeom>
        </p:spPr>
        <p:txBody>
          <a:bodyPr wrap="none">
            <a:spAutoFit/>
          </a:bodyPr>
          <a:lstStyle/>
          <a:p>
            <a:r>
              <a:rPr lang="en-US" altLang="zh-CN" baseline="30000" dirty="0">
                <a:latin typeface="Times New Roman" panose="02020603050405020304" pitchFamily="18" charset="0"/>
                <a:cs typeface="Times New Roman" panose="02020603050405020304" pitchFamily="18" charset="0"/>
              </a:rPr>
              <a:t>30</a:t>
            </a:r>
            <a:r>
              <a:rPr lang="en-US" altLang="zh-CN" dirty="0">
                <a:latin typeface="Times New Roman" panose="02020603050405020304" pitchFamily="18" charset="0"/>
                <a:cs typeface="Times New Roman" panose="02020603050405020304" pitchFamily="18" charset="0"/>
              </a:rPr>
              <a:t>Al </a:t>
            </a:r>
            <a:r>
              <a:rPr lang="en-US" altLang="zh-CN" i="1" dirty="0">
                <a:latin typeface="Times New Roman" panose="02020603050405020304" pitchFamily="18" charset="0"/>
                <a:cs typeface="Times New Roman" panose="02020603050405020304" pitchFamily="18" charset="0"/>
              </a:rPr>
              <a:t>β</a:t>
            </a:r>
            <a:r>
              <a:rPr lang="en-US" altLang="zh-CN" baseline="300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baseline="30000" dirty="0">
                <a:latin typeface="Times New Roman" panose="02020603050405020304" pitchFamily="18" charset="0"/>
                <a:cs typeface="Times New Roman" panose="02020603050405020304" pitchFamily="18" charset="0"/>
              </a:rPr>
              <a:t>30</a:t>
            </a:r>
            <a:r>
              <a:rPr lang="en-US" altLang="zh-CN" dirty="0">
                <a:latin typeface="Times New Roman" panose="02020603050405020304" pitchFamily="18" charset="0"/>
                <a:cs typeface="Times New Roman" panose="02020603050405020304" pitchFamily="18" charset="0"/>
              </a:rPr>
              <a:t>Si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a:t>
            </a:r>
            <a:endParaRPr lang="zh-CN" altLang="en-US" dirty="0"/>
          </a:p>
        </p:txBody>
      </p:sp>
      <p:graphicFrame>
        <p:nvGraphicFramePr>
          <p:cNvPr id="13" name="Table 12"/>
          <p:cNvGraphicFramePr>
            <a:graphicFrameLocks noGrp="1"/>
          </p:cNvGraphicFramePr>
          <p:nvPr>
            <p:extLst>
              <p:ext uri="{D42A27DB-BD31-4B8C-83A1-F6EECF244321}">
                <p14:modId xmlns:p14="http://schemas.microsoft.com/office/powerpoint/2010/main" val="1320527908"/>
              </p:ext>
            </p:extLst>
          </p:nvPr>
        </p:nvGraphicFramePr>
        <p:xfrm>
          <a:off x="75943" y="5447160"/>
          <a:ext cx="2057400" cy="1327785"/>
        </p:xfrm>
        <a:graphic>
          <a:graphicData uri="http://schemas.openxmlformats.org/drawingml/2006/table">
            <a:tbl>
              <a:tblPr/>
              <a:tblGrid>
                <a:gridCol w="685800">
                  <a:extLst>
                    <a:ext uri="{9D8B030D-6E8A-4147-A177-3AD203B41FA5}">
                      <a16:colId xmlns:a16="http://schemas.microsoft.com/office/drawing/2014/main" val="2527816146"/>
                    </a:ext>
                  </a:extLst>
                </a:gridCol>
                <a:gridCol w="685800">
                  <a:extLst>
                    <a:ext uri="{9D8B030D-6E8A-4147-A177-3AD203B41FA5}">
                      <a16:colId xmlns:a16="http://schemas.microsoft.com/office/drawing/2014/main" val="736549101"/>
                    </a:ext>
                  </a:extLst>
                </a:gridCol>
                <a:gridCol w="685800">
                  <a:extLst>
                    <a:ext uri="{9D8B030D-6E8A-4147-A177-3AD203B41FA5}">
                      <a16:colId xmlns:a16="http://schemas.microsoft.com/office/drawing/2014/main" val="302830332"/>
                    </a:ext>
                  </a:extLst>
                </a:gridCol>
              </a:tblGrid>
              <a:tr h="180975">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E</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0" dirty="0" err="1">
                          <a:solidFill>
                            <a:srgbClr val="000000"/>
                          </a:solidFill>
                          <a:effectLst/>
                          <a:latin typeface="Times New Roman" panose="02020603050405020304" pitchFamily="18" charset="0"/>
                          <a:cs typeface="Times New Roman" panose="02020603050405020304" pitchFamily="18" charset="0"/>
                        </a:rPr>
                        <a:t>keV</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a:t>
                      </a:r>
                      <a:endPar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err="1">
                          <a:solidFill>
                            <a:srgbClr val="000000"/>
                          </a:solidFill>
                          <a:effectLst/>
                          <a:latin typeface="Times New Roman" panose="02020603050405020304" pitchFamily="18" charset="0"/>
                          <a:cs typeface="Times New Roman" panose="02020603050405020304" pitchFamily="18" charset="0"/>
                        </a:rPr>
                        <a:t>rel</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a:solidFill>
                            <a:srgbClr val="000000"/>
                          </a:solidFill>
                          <a:effectLst/>
                          <a:latin typeface="Times New Roman" panose="02020603050405020304" pitchFamily="18" charset="0"/>
                          <a:cs typeface="Times New Roman" panose="02020603050405020304" pitchFamily="18" charset="0"/>
                        </a:rPr>
                        <a:t>abs</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3590775"/>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244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50.9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9686347"/>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444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53.3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6710099"/>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688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45798016"/>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1725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10056172"/>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2169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7774110"/>
                  </a:ext>
                </a:extLst>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154558528"/>
              </p:ext>
            </p:extLst>
          </p:nvPr>
        </p:nvGraphicFramePr>
        <p:xfrm>
          <a:off x="2804582" y="393056"/>
          <a:ext cx="2044700" cy="222885"/>
        </p:xfrm>
        <a:graphic>
          <a:graphicData uri="http://schemas.openxmlformats.org/drawingml/2006/table">
            <a:tbl>
              <a:tblPr/>
              <a:tblGrid>
                <a:gridCol w="895350">
                  <a:extLst>
                    <a:ext uri="{9D8B030D-6E8A-4147-A177-3AD203B41FA5}">
                      <a16:colId xmlns:a16="http://schemas.microsoft.com/office/drawing/2014/main" val="3891895574"/>
                    </a:ext>
                  </a:extLst>
                </a:gridCol>
                <a:gridCol w="463550">
                  <a:extLst>
                    <a:ext uri="{9D8B030D-6E8A-4147-A177-3AD203B41FA5}">
                      <a16:colId xmlns:a16="http://schemas.microsoft.com/office/drawing/2014/main" val="345736350"/>
                    </a:ext>
                  </a:extLst>
                </a:gridCol>
                <a:gridCol w="685800">
                  <a:extLst>
                    <a:ext uri="{9D8B030D-6E8A-4147-A177-3AD203B41FA5}">
                      <a16:colId xmlns:a16="http://schemas.microsoft.com/office/drawing/2014/main" val="544329933"/>
                    </a:ext>
                  </a:extLst>
                </a:gridCol>
              </a:tblGrid>
              <a:tr h="222056">
                <a:tc>
                  <a:txBody>
                    <a:bodyPr/>
                    <a:lstStyle/>
                    <a:p>
                      <a:pPr algn="ctr" fontAlgn="ctr"/>
                      <a:r>
                        <a:rPr lang="en-US" sz="14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1400" b="0" i="1" u="none" strike="noStrike" dirty="0" err="1">
                          <a:solidFill>
                            <a:srgbClr val="000000"/>
                          </a:solidFill>
                          <a:effectLst/>
                          <a:latin typeface="Times New Roman" panose="02020603050405020304" pitchFamily="18" charset="0"/>
                          <a:cs typeface="Times New Roman" panose="02020603050405020304" pitchFamily="18" charset="0"/>
                        </a:rPr>
                        <a:t>P</a:t>
                      </a:r>
                      <a:r>
                        <a:rPr lang="en-US" sz="1400" b="0" i="1" u="none" strike="noStrike" baseline="-25000" dirty="0" err="1">
                          <a:solidFill>
                            <a:srgbClr val="000000"/>
                          </a:solidFill>
                          <a:effectLst/>
                          <a:latin typeface="Times New Roman" panose="02020603050405020304" pitchFamily="18" charset="0"/>
                          <a:cs typeface="Times New Roman" panose="02020603050405020304" pitchFamily="18" charset="0"/>
                        </a:rPr>
                        <a:t>n</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30</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a:noFill/>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0.687</a:t>
                      </a:r>
                    </a:p>
                  </a:txBody>
                  <a:tcPr marL="9525" marR="9525" marT="9525" marB="0" anchor="ctr">
                    <a:lnL>
                      <a:noFill/>
                    </a:lnL>
                    <a:lnR>
                      <a:noFill/>
                    </a:lnR>
                    <a:lnT>
                      <a:noFill/>
                    </a:lnT>
                    <a:lnB>
                      <a:noFill/>
                    </a:lnB>
                  </a:tcPr>
                </a:tc>
                <a:tc>
                  <a:txBody>
                    <a:bodyPr/>
                    <a:lstStyle/>
                    <a:p>
                      <a:pPr algn="ctr" fontAlgn="ct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30</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Al </a:t>
                      </a:r>
                      <a:r>
                        <a:rPr lang="el-GR" sz="1400" b="0" i="1" u="none" strike="noStrike" dirty="0">
                          <a:solidFill>
                            <a:srgbClr val="000000"/>
                          </a:solidFill>
                          <a:effectLst/>
                          <a:latin typeface="Times New Roman" panose="02020603050405020304" pitchFamily="18" charset="0"/>
                          <a:cs typeface="Times New Roman" panose="02020603050405020304" pitchFamily="18" charset="0"/>
                        </a:rPr>
                        <a:t>βγ</a:t>
                      </a:r>
                    </a:p>
                  </a:txBody>
                  <a:tcPr marL="9525" marR="9525" marT="9525" marB="0" anchor="ctr">
                    <a:lnL>
                      <a:noFill/>
                    </a:lnL>
                    <a:lnR>
                      <a:noFill/>
                    </a:lnR>
                    <a:lnT>
                      <a:noFill/>
                    </a:lnT>
                    <a:lnB>
                      <a:noFill/>
                    </a:lnB>
                  </a:tcPr>
                </a:tc>
                <a:extLst>
                  <a:ext uri="{0D108BD9-81ED-4DB2-BD59-A6C34878D82A}">
                    <a16:rowId xmlns:a16="http://schemas.microsoft.com/office/drawing/2014/main" val="4008002948"/>
                  </a:ext>
                </a:extLst>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2682729709"/>
              </p:ext>
            </p:extLst>
          </p:nvPr>
        </p:nvGraphicFramePr>
        <p:xfrm>
          <a:off x="4951173" y="3915572"/>
          <a:ext cx="1955800" cy="222885"/>
        </p:xfrm>
        <a:graphic>
          <a:graphicData uri="http://schemas.openxmlformats.org/drawingml/2006/table">
            <a:tbl>
              <a:tblPr/>
              <a:tblGrid>
                <a:gridCol w="895350">
                  <a:extLst>
                    <a:ext uri="{9D8B030D-6E8A-4147-A177-3AD203B41FA5}">
                      <a16:colId xmlns:a16="http://schemas.microsoft.com/office/drawing/2014/main" val="3891895574"/>
                    </a:ext>
                  </a:extLst>
                </a:gridCol>
                <a:gridCol w="374650">
                  <a:extLst>
                    <a:ext uri="{9D8B030D-6E8A-4147-A177-3AD203B41FA5}">
                      <a16:colId xmlns:a16="http://schemas.microsoft.com/office/drawing/2014/main" val="345736350"/>
                    </a:ext>
                  </a:extLst>
                </a:gridCol>
                <a:gridCol w="685800">
                  <a:extLst>
                    <a:ext uri="{9D8B030D-6E8A-4147-A177-3AD203B41FA5}">
                      <a16:colId xmlns:a16="http://schemas.microsoft.com/office/drawing/2014/main" val="544329933"/>
                    </a:ext>
                  </a:extLst>
                </a:gridCol>
              </a:tblGrid>
              <a:tr h="180975">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P</a:t>
                      </a:r>
                      <a:r>
                        <a:rPr lang="en-US" sz="1400" b="0" i="0" u="none" strike="noStrike" baseline="-25000" dirty="0">
                          <a:solidFill>
                            <a:srgbClr val="000000"/>
                          </a:solidFill>
                          <a:effectLst/>
                          <a:latin typeface="Times New Roman" panose="02020603050405020304" pitchFamily="18" charset="0"/>
                          <a:cs typeface="Times New Roman" panose="02020603050405020304" pitchFamily="18" charset="0"/>
                        </a:rPr>
                        <a:t>1</a:t>
                      </a:r>
                      <a:r>
                        <a:rPr lang="en-US" sz="1400" b="0" i="1" u="none" strike="noStrike" baseline="-25000" dirty="0">
                          <a:solidFill>
                            <a:srgbClr val="000000"/>
                          </a:solidFill>
                          <a:effectLst/>
                          <a:latin typeface="Times New Roman" panose="02020603050405020304" pitchFamily="18" charset="0"/>
                          <a:cs typeface="Times New Roman" panose="02020603050405020304" pitchFamily="18" charset="0"/>
                        </a:rPr>
                        <a:t>n</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30</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a:noFill/>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0.30</a:t>
                      </a:r>
                    </a:p>
                  </a:txBody>
                  <a:tcPr marL="9525" marR="9525" marT="9525" marB="0" anchor="ctr">
                    <a:lnL>
                      <a:noFill/>
                    </a:lnL>
                    <a:lnR>
                      <a:noFill/>
                    </a:lnR>
                    <a:lnT>
                      <a:noFill/>
                    </a:lnT>
                    <a:lnB>
                      <a:noFill/>
                    </a:lnB>
                  </a:tcPr>
                </a:tc>
                <a:tc>
                  <a:txBody>
                    <a:bodyPr/>
                    <a:lstStyle/>
                    <a:p>
                      <a:pPr algn="ctr" fontAlgn="ct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29</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Al </a:t>
                      </a:r>
                      <a:r>
                        <a:rPr lang="el-GR" sz="1400" b="0" i="1" u="none" strike="noStrike" dirty="0">
                          <a:solidFill>
                            <a:srgbClr val="000000"/>
                          </a:solidFill>
                          <a:effectLst/>
                          <a:latin typeface="Times New Roman" panose="02020603050405020304" pitchFamily="18" charset="0"/>
                          <a:cs typeface="Times New Roman" panose="02020603050405020304" pitchFamily="18" charset="0"/>
                        </a:rPr>
                        <a:t>βγ</a:t>
                      </a:r>
                    </a:p>
                  </a:txBody>
                  <a:tcPr marL="9525" marR="9525" marT="9525" marB="0" anchor="ctr">
                    <a:lnL>
                      <a:noFill/>
                    </a:lnL>
                    <a:lnR>
                      <a:noFill/>
                    </a:lnR>
                    <a:lnT>
                      <a:noFill/>
                    </a:lnT>
                    <a:lnB>
                      <a:noFill/>
                    </a:lnB>
                  </a:tcPr>
                </a:tc>
                <a:extLst>
                  <a:ext uri="{0D108BD9-81ED-4DB2-BD59-A6C34878D82A}">
                    <a16:rowId xmlns:a16="http://schemas.microsoft.com/office/drawing/2014/main" val="4008002948"/>
                  </a:ext>
                </a:extLst>
              </a:tr>
            </a:tbl>
          </a:graphicData>
        </a:graphic>
      </p:graphicFrame>
      <p:sp>
        <p:nvSpPr>
          <p:cNvPr id="17" name="TextBox 16"/>
          <p:cNvSpPr txBox="1"/>
          <p:nvPr/>
        </p:nvSpPr>
        <p:spPr>
          <a:xfrm>
            <a:off x="5145044" y="3546240"/>
            <a:ext cx="1439818" cy="369332"/>
          </a:xfrm>
          <a:prstGeom prst="rect">
            <a:avLst/>
          </a:prstGeom>
          <a:noFill/>
        </p:spPr>
        <p:txBody>
          <a:bodyPr wrap="none" rtlCol="0">
            <a:spAutoFit/>
          </a:bodyPr>
          <a:lstStyle/>
          <a:p>
            <a:r>
              <a:rPr lang="en-US" altLang="zh-CN" baseline="30000" dirty="0">
                <a:latin typeface="Times New Roman" panose="02020603050405020304" pitchFamily="18" charset="0"/>
                <a:cs typeface="Times New Roman" panose="02020603050405020304" pitchFamily="18" charset="0"/>
              </a:rPr>
              <a:t>29</a:t>
            </a:r>
            <a:r>
              <a:rPr lang="en-US" altLang="zh-CN" dirty="0">
                <a:latin typeface="Times New Roman" panose="02020603050405020304" pitchFamily="18" charset="0"/>
                <a:cs typeface="Times New Roman" panose="02020603050405020304" pitchFamily="18" charset="0"/>
              </a:rPr>
              <a:t>Al </a:t>
            </a:r>
            <a:r>
              <a:rPr lang="en-US" altLang="zh-CN" i="1" dirty="0">
                <a:latin typeface="Times New Roman" panose="02020603050405020304" pitchFamily="18" charset="0"/>
                <a:cs typeface="Times New Roman" panose="02020603050405020304" pitchFamily="18" charset="0"/>
              </a:rPr>
              <a:t>β</a:t>
            </a:r>
            <a:r>
              <a:rPr lang="en-US" altLang="zh-CN" baseline="300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baseline="30000" dirty="0">
                <a:latin typeface="Times New Roman" panose="02020603050405020304" pitchFamily="18" charset="0"/>
                <a:cs typeface="Times New Roman" panose="02020603050405020304" pitchFamily="18" charset="0"/>
              </a:rPr>
              <a:t>29</a:t>
            </a:r>
            <a:r>
              <a:rPr lang="en-US" altLang="zh-CN" dirty="0">
                <a:latin typeface="Times New Roman" panose="02020603050405020304" pitchFamily="18" charset="0"/>
                <a:cs typeface="Times New Roman" panose="02020603050405020304" pitchFamily="18" charset="0"/>
              </a:rPr>
              <a:t>Si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a:t>
            </a:r>
            <a:endParaRPr lang="zh-CN" altLang="en-US" i="1" dirty="0">
              <a:latin typeface="Times New Roman" panose="02020603050405020304" pitchFamily="18" charset="0"/>
              <a:cs typeface="Times New Roman" panose="02020603050405020304" pitchFamily="18" charset="0"/>
            </a:endParaRPr>
          </a:p>
        </p:txBody>
      </p:sp>
      <p:graphicFrame>
        <p:nvGraphicFramePr>
          <p:cNvPr id="19" name="Table 5"/>
          <p:cNvGraphicFramePr>
            <a:graphicFrameLocks noGrp="1"/>
          </p:cNvGraphicFramePr>
          <p:nvPr>
            <p:extLst>
              <p:ext uri="{D42A27DB-BD31-4B8C-83A1-F6EECF244321}">
                <p14:modId xmlns:p14="http://schemas.microsoft.com/office/powerpoint/2010/main" val="1834503477"/>
              </p:ext>
            </p:extLst>
          </p:nvPr>
        </p:nvGraphicFramePr>
        <p:xfrm>
          <a:off x="1388469" y="387544"/>
          <a:ext cx="1296987" cy="4351020"/>
        </p:xfrm>
        <a:graphic>
          <a:graphicData uri="http://schemas.openxmlformats.org/drawingml/2006/table">
            <a:tbl>
              <a:tblPr/>
              <a:tblGrid>
                <a:gridCol w="661987">
                  <a:extLst>
                    <a:ext uri="{9D8B030D-6E8A-4147-A177-3AD203B41FA5}">
                      <a16:colId xmlns:a16="http://schemas.microsoft.com/office/drawing/2014/main" val="2757261937"/>
                    </a:ext>
                  </a:extLst>
                </a:gridCol>
                <a:gridCol w="635000">
                  <a:extLst>
                    <a:ext uri="{9D8B030D-6E8A-4147-A177-3AD203B41FA5}">
                      <a16:colId xmlns:a16="http://schemas.microsoft.com/office/drawing/2014/main" val="2374445880"/>
                    </a:ext>
                  </a:extLst>
                </a:gridCol>
              </a:tblGrid>
              <a:tr h="180975">
                <a:tc>
                  <a:txBody>
                    <a:bodyPr/>
                    <a:lstStyle/>
                    <a:p>
                      <a:pPr algn="ctr" fontAlgn="ctr"/>
                      <a:r>
                        <a:rPr lang="en-US" sz="1300" b="0" i="1" u="none" strike="noStrike" dirty="0">
                          <a:solidFill>
                            <a:srgbClr val="000000"/>
                          </a:solidFill>
                          <a:effectLst/>
                          <a:latin typeface="Times New Roman" panose="02020603050405020304" pitchFamily="18" charset="0"/>
                          <a:cs typeface="Times New Roman" panose="02020603050405020304" pitchFamily="18" charset="0"/>
                        </a:rPr>
                        <a:t>E</a:t>
                      </a:r>
                      <a:r>
                        <a:rPr lang="el-GR" sz="13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300" b="0" i="0" u="none" strike="noStrike" baseline="0" dirty="0">
                          <a:solidFill>
                            <a:srgbClr val="000000"/>
                          </a:solidFill>
                          <a:effectLst/>
                          <a:latin typeface="Times New Roman" panose="02020603050405020304" pitchFamily="18" charset="0"/>
                          <a:cs typeface="Times New Roman" panose="02020603050405020304" pitchFamily="18" charset="0"/>
                        </a:rPr>
                        <a:t> (</a:t>
                      </a:r>
                      <a:r>
                        <a:rPr lang="en-US" sz="1300" b="0" i="0" u="none" strike="noStrike" baseline="0" dirty="0" err="1">
                          <a:solidFill>
                            <a:srgbClr val="000000"/>
                          </a:solidFill>
                          <a:effectLst/>
                          <a:latin typeface="Times New Roman" panose="02020603050405020304" pitchFamily="18" charset="0"/>
                          <a:cs typeface="Times New Roman" panose="02020603050405020304" pitchFamily="18" charset="0"/>
                        </a:rPr>
                        <a:t>keV</a:t>
                      </a:r>
                      <a:r>
                        <a:rPr lang="en-US" sz="1300" b="0" i="0" u="none" strike="noStrike" baseline="0" dirty="0">
                          <a:solidFill>
                            <a:srgbClr val="000000"/>
                          </a:solidFill>
                          <a:effectLst/>
                          <a:latin typeface="Times New Roman" panose="02020603050405020304" pitchFamily="18" charset="0"/>
                          <a:cs typeface="Times New Roman" panose="02020603050405020304" pitchFamily="18" charset="0"/>
                        </a:rPr>
                        <a:t>)</a:t>
                      </a:r>
                      <a:endParaRPr lang="el-GR" sz="1300" b="0" i="1" u="none" strike="noStrike" baseline="-25000" dirty="0">
                        <a:solidFill>
                          <a:srgbClr val="000000"/>
                        </a:solidFill>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3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300" b="0" i="0" u="none" strike="noStrike" baseline="-25000" dirty="0">
                          <a:solidFill>
                            <a:srgbClr val="000000"/>
                          </a:solidFill>
                          <a:effectLst/>
                          <a:latin typeface="Times New Roman" panose="02020603050405020304" pitchFamily="18" charset="0"/>
                          <a:cs typeface="Times New Roman" panose="02020603050405020304" pitchFamily="18" charset="0"/>
                        </a:rPr>
                        <a:t>abs</a:t>
                      </a:r>
                      <a:r>
                        <a:rPr lang="en-US" sz="13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4788266"/>
                  </a:ext>
                </a:extLst>
              </a:tr>
              <a:tr h="180975">
                <a:tc>
                  <a:txBody>
                    <a:bodyPr/>
                    <a:lstStyle/>
                    <a:p>
                      <a:pPr algn="ctr" fontAlgn="ctr"/>
                      <a:r>
                        <a:rPr lang="en-US" sz="1300" b="0" i="0" u="none" strike="noStrike" dirty="0">
                          <a:solidFill>
                            <a:srgbClr val="000000"/>
                          </a:solidFill>
                          <a:effectLst/>
                          <a:latin typeface="Times New Roman" panose="02020603050405020304" pitchFamily="18" charset="0"/>
                          <a:ea typeface="宋体" panose="02010600030101010101" pitchFamily="2" charset="-122"/>
                        </a:rPr>
                        <a:t>5022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80975">
                <a:tc>
                  <a:txBody>
                    <a:bodyPr/>
                    <a:lstStyle/>
                    <a:p>
                      <a:pPr algn="ctr" fontAlgn="ctr"/>
                      <a:r>
                        <a:rPr lang="en-US" sz="1300" b="0" i="0" u="none" strike="noStrike" dirty="0">
                          <a:solidFill>
                            <a:srgbClr val="000000"/>
                          </a:solidFill>
                          <a:effectLst/>
                          <a:latin typeface="Times New Roman" panose="02020603050405020304" pitchFamily="18" charset="0"/>
                          <a:ea typeface="宋体" panose="02010600030101010101" pitchFamily="2" charset="-122"/>
                        </a:rPr>
                        <a:t>1552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80975">
                <a:tc>
                  <a:txBody>
                    <a:bodyPr/>
                    <a:lstStyle/>
                    <a:p>
                      <a:pPr algn="ctr" fontAlgn="ctr"/>
                      <a:r>
                        <a:rPr lang="en-US" sz="1300" b="0" i="0" u="none" strike="noStrike" dirty="0">
                          <a:solidFill>
                            <a:srgbClr val="000000"/>
                          </a:solidFill>
                          <a:effectLst/>
                          <a:latin typeface="Times New Roman" panose="02020603050405020304" pitchFamily="18" charset="0"/>
                          <a:ea typeface="宋体" panose="02010600030101010101" pitchFamily="2" charset="-122"/>
                        </a:rPr>
                        <a:t>1635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80975">
                <a:tc>
                  <a:txBody>
                    <a:bodyPr/>
                    <a:lstStyle/>
                    <a:p>
                      <a:pPr algn="ctr" fontAlgn="ctr"/>
                      <a:r>
                        <a:rPr lang="en-US" sz="1300" b="0" i="0" u="none" strike="noStrike" dirty="0">
                          <a:solidFill>
                            <a:srgbClr val="000000"/>
                          </a:solidFill>
                          <a:effectLst/>
                          <a:latin typeface="Times New Roman" panose="02020603050405020304" pitchFamily="18" charset="0"/>
                          <a:ea typeface="宋体" panose="02010600030101010101" pitchFamily="2" charset="-122"/>
                        </a:rPr>
                        <a:t>1791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180975">
                <a:tc>
                  <a:txBody>
                    <a:bodyPr/>
                    <a:lstStyle/>
                    <a:p>
                      <a:pPr algn="ctr" fontAlgn="ctr"/>
                      <a:r>
                        <a:rPr lang="en-US" sz="1300" b="0" i="0" u="none" strike="noStrike" dirty="0">
                          <a:solidFill>
                            <a:srgbClr val="000000"/>
                          </a:solidFill>
                          <a:effectLst/>
                          <a:latin typeface="Times New Roman" panose="02020603050405020304" pitchFamily="18" charset="0"/>
                          <a:ea typeface="宋体" panose="02010600030101010101" pitchFamily="2" charset="-122"/>
                        </a:rPr>
                        <a:t>2627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3613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ea typeface="宋体" panose="02010600030101010101" pitchFamily="2" charset="-122"/>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5095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ea typeface="宋体" panose="02010600030101010101" pitchFamily="2" charset="-122"/>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1871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ea typeface="宋体" panose="02010600030101010101" pitchFamily="2" charset="-122"/>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1951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ea typeface="宋体" panose="02010600030101010101" pitchFamily="2" charset="-122"/>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180975">
                <a:tc>
                  <a:txBody>
                    <a:bodyPr/>
                    <a:lstStyle/>
                    <a:p>
                      <a:pPr algn="ctr" fontAlgn="ctr"/>
                      <a:r>
                        <a:rPr lang="en-US" sz="1300" b="0" i="0" u="none" strike="noStrike" dirty="0">
                          <a:solidFill>
                            <a:srgbClr val="000000"/>
                          </a:solidFill>
                          <a:effectLst/>
                          <a:latin typeface="Times New Roman" panose="02020603050405020304" pitchFamily="18" charset="0"/>
                          <a:ea typeface="宋体" panose="02010600030101010101" pitchFamily="2" charset="-122"/>
                        </a:rPr>
                        <a:t>2946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ea typeface="宋体" panose="02010600030101010101" pitchFamily="2" charset="-122"/>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180975">
                <a:tc>
                  <a:txBody>
                    <a:bodyPr/>
                    <a:lstStyle/>
                    <a:p>
                      <a:pPr algn="ctr" fontAlgn="ctr"/>
                      <a:r>
                        <a:rPr lang="en-US" sz="1300" b="0" i="0" u="none" strike="noStrike" dirty="0">
                          <a:solidFill>
                            <a:srgbClr val="000000"/>
                          </a:solidFill>
                          <a:effectLst/>
                          <a:latin typeface="Times New Roman" panose="02020603050405020304" pitchFamily="18" charset="0"/>
                          <a:ea typeface="宋体" panose="02010600030101010101" pitchFamily="2" charset="-122"/>
                        </a:rPr>
                        <a:t>3625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26051"/>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3930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83409953"/>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5414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016327"/>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2437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68878129"/>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3431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1682858"/>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4415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8520434"/>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2604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7366382"/>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2684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09301333"/>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3598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96504118"/>
                  </a:ext>
                </a:extLst>
              </a:tr>
              <a:tr h="180975">
                <a:tc>
                  <a:txBody>
                    <a:bodyPr/>
                    <a:lstStyle/>
                    <a:p>
                      <a:pPr algn="ctr" fontAlgn="ctr"/>
                      <a:r>
                        <a:rPr lang="en-US" sz="1300" b="0" i="0" u="none" strike="noStrike">
                          <a:solidFill>
                            <a:srgbClr val="000000"/>
                          </a:solidFill>
                          <a:effectLst/>
                          <a:latin typeface="Times New Roman" panose="02020603050405020304" pitchFamily="18" charset="0"/>
                          <a:ea typeface="宋体" panose="02010600030101010101" pitchFamily="2" charset="-122"/>
                        </a:rPr>
                        <a:t>4582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300" b="0" i="0" u="none" strike="noStrike" dirty="0">
                          <a:solidFill>
                            <a:srgbClr val="000000"/>
                          </a:solidFill>
                          <a:effectLst/>
                          <a:latin typeface="Times New Roman" panose="02020603050405020304" pitchFamily="18" charset="0"/>
                          <a:ea typeface="宋体" panose="02010600030101010101" pitchFamily="2" charset="-122"/>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2831421"/>
                  </a:ext>
                </a:extLst>
              </a:tr>
            </a:tbl>
          </a:graphicData>
        </a:graphic>
      </p:graphicFrame>
      <p:graphicFrame>
        <p:nvGraphicFramePr>
          <p:cNvPr id="20" name="Table 12"/>
          <p:cNvGraphicFramePr>
            <a:graphicFrameLocks noGrp="1"/>
          </p:cNvGraphicFramePr>
          <p:nvPr>
            <p:extLst>
              <p:ext uri="{D42A27DB-BD31-4B8C-83A1-F6EECF244321}">
                <p14:modId xmlns:p14="http://schemas.microsoft.com/office/powerpoint/2010/main" val="2976678612"/>
              </p:ext>
            </p:extLst>
          </p:nvPr>
        </p:nvGraphicFramePr>
        <p:xfrm>
          <a:off x="2802464" y="688464"/>
          <a:ext cx="2057400" cy="4002405"/>
        </p:xfrm>
        <a:graphic>
          <a:graphicData uri="http://schemas.openxmlformats.org/drawingml/2006/table">
            <a:tbl>
              <a:tblPr/>
              <a:tblGrid>
                <a:gridCol w="685800">
                  <a:extLst>
                    <a:ext uri="{9D8B030D-6E8A-4147-A177-3AD203B41FA5}">
                      <a16:colId xmlns:a16="http://schemas.microsoft.com/office/drawing/2014/main" val="2527816146"/>
                    </a:ext>
                  </a:extLst>
                </a:gridCol>
                <a:gridCol w="685800">
                  <a:extLst>
                    <a:ext uri="{9D8B030D-6E8A-4147-A177-3AD203B41FA5}">
                      <a16:colId xmlns:a16="http://schemas.microsoft.com/office/drawing/2014/main" val="736549101"/>
                    </a:ext>
                  </a:extLst>
                </a:gridCol>
                <a:gridCol w="685800">
                  <a:extLst>
                    <a:ext uri="{9D8B030D-6E8A-4147-A177-3AD203B41FA5}">
                      <a16:colId xmlns:a16="http://schemas.microsoft.com/office/drawing/2014/main" val="302830332"/>
                    </a:ext>
                  </a:extLst>
                </a:gridCol>
              </a:tblGrid>
              <a:tr h="180975">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E</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0" dirty="0" err="1">
                          <a:solidFill>
                            <a:srgbClr val="000000"/>
                          </a:solidFill>
                          <a:effectLst/>
                          <a:latin typeface="Times New Roman" panose="02020603050405020304" pitchFamily="18" charset="0"/>
                          <a:cs typeface="Times New Roman" panose="02020603050405020304" pitchFamily="18" charset="0"/>
                        </a:rPr>
                        <a:t>keV</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a:t>
                      </a:r>
                      <a:endPar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err="1">
                          <a:solidFill>
                            <a:srgbClr val="000000"/>
                          </a:solidFill>
                          <a:effectLst/>
                          <a:latin typeface="Times New Roman" panose="02020603050405020304" pitchFamily="18" charset="0"/>
                          <a:cs typeface="Times New Roman" panose="02020603050405020304" pitchFamily="18" charset="0"/>
                        </a:rPr>
                        <a:t>rel</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a:solidFill>
                            <a:srgbClr val="000000"/>
                          </a:solidFill>
                          <a:effectLst/>
                          <a:latin typeface="Times New Roman" panose="02020603050405020304" pitchFamily="18" charset="0"/>
                          <a:cs typeface="Times New Roman" panose="02020603050405020304" pitchFamily="18" charset="0"/>
                        </a:rPr>
                        <a:t>abs</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3590775"/>
                  </a:ext>
                </a:extLst>
              </a:tr>
              <a:tr h="180975">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2235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100.000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33.90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9686347"/>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1263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62.400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21.15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3498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50.400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17.08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1534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0.250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3769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2.600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1332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1.430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2595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8.910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3.02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401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1733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180975">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2996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1844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3379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3716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6710099"/>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1312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45798016"/>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2575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10056172"/>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4810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7774110"/>
                  </a:ext>
                </a:extLst>
              </a:tr>
            </a:tbl>
          </a:graphicData>
        </a:graphic>
      </p:graphicFrame>
      <p:graphicFrame>
        <p:nvGraphicFramePr>
          <p:cNvPr id="22" name="Table 14"/>
          <p:cNvGraphicFramePr>
            <a:graphicFrameLocks noGrp="1"/>
          </p:cNvGraphicFramePr>
          <p:nvPr>
            <p:extLst>
              <p:ext uri="{D42A27DB-BD31-4B8C-83A1-F6EECF244321}">
                <p14:modId xmlns:p14="http://schemas.microsoft.com/office/powerpoint/2010/main" val="2372651848"/>
              </p:ext>
            </p:extLst>
          </p:nvPr>
        </p:nvGraphicFramePr>
        <p:xfrm>
          <a:off x="4887053" y="400244"/>
          <a:ext cx="1955800" cy="222885"/>
        </p:xfrm>
        <a:graphic>
          <a:graphicData uri="http://schemas.openxmlformats.org/drawingml/2006/table">
            <a:tbl>
              <a:tblPr/>
              <a:tblGrid>
                <a:gridCol w="895350">
                  <a:extLst>
                    <a:ext uri="{9D8B030D-6E8A-4147-A177-3AD203B41FA5}">
                      <a16:colId xmlns:a16="http://schemas.microsoft.com/office/drawing/2014/main" val="3891895574"/>
                    </a:ext>
                  </a:extLst>
                </a:gridCol>
                <a:gridCol w="374650">
                  <a:extLst>
                    <a:ext uri="{9D8B030D-6E8A-4147-A177-3AD203B41FA5}">
                      <a16:colId xmlns:a16="http://schemas.microsoft.com/office/drawing/2014/main" val="345736350"/>
                    </a:ext>
                  </a:extLst>
                </a:gridCol>
                <a:gridCol w="685800">
                  <a:extLst>
                    <a:ext uri="{9D8B030D-6E8A-4147-A177-3AD203B41FA5}">
                      <a16:colId xmlns:a16="http://schemas.microsoft.com/office/drawing/2014/main" val="544329933"/>
                    </a:ext>
                  </a:extLst>
                </a:gridCol>
              </a:tblGrid>
              <a:tr h="180975">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P</a:t>
                      </a:r>
                      <a:r>
                        <a:rPr lang="en-US" sz="1400" b="0" i="0" u="none" strike="noStrike" baseline="-25000" dirty="0">
                          <a:solidFill>
                            <a:srgbClr val="000000"/>
                          </a:solidFill>
                          <a:effectLst/>
                          <a:latin typeface="Times New Roman" panose="02020603050405020304" pitchFamily="18" charset="0"/>
                          <a:cs typeface="Times New Roman" panose="02020603050405020304" pitchFamily="18" charset="0"/>
                        </a:rPr>
                        <a:t>1</a:t>
                      </a:r>
                      <a:r>
                        <a:rPr lang="en-US" sz="1400" b="0" i="1" u="none" strike="noStrike" baseline="-25000" dirty="0">
                          <a:solidFill>
                            <a:srgbClr val="000000"/>
                          </a:solidFill>
                          <a:effectLst/>
                          <a:latin typeface="Times New Roman" panose="02020603050405020304" pitchFamily="18" charset="0"/>
                          <a:cs typeface="Times New Roman" panose="02020603050405020304" pitchFamily="18" charset="0"/>
                        </a:rPr>
                        <a:t>n</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30</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a:noFill/>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0.30</a:t>
                      </a:r>
                    </a:p>
                  </a:txBody>
                  <a:tcPr marL="9525" marR="9525" marT="9525" marB="0" anchor="ctr">
                    <a:lnL>
                      <a:noFill/>
                    </a:lnL>
                    <a:lnR>
                      <a:noFill/>
                    </a:lnR>
                    <a:lnT>
                      <a:noFill/>
                    </a:lnT>
                    <a:lnB>
                      <a:noFill/>
                    </a:lnB>
                  </a:tcPr>
                </a:tc>
                <a:tc>
                  <a:txBody>
                    <a:bodyPr/>
                    <a:lstStyle/>
                    <a:p>
                      <a:pPr algn="ctr" fontAlgn="ct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29</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Mg </a:t>
                      </a:r>
                      <a:r>
                        <a:rPr lang="el-GR" sz="1400" b="0" i="1" u="none" strike="noStrike" dirty="0">
                          <a:solidFill>
                            <a:srgbClr val="000000"/>
                          </a:solidFill>
                          <a:effectLst/>
                          <a:latin typeface="Times New Roman" panose="02020603050405020304" pitchFamily="18" charset="0"/>
                          <a:cs typeface="Times New Roman" panose="02020603050405020304" pitchFamily="18" charset="0"/>
                        </a:rPr>
                        <a:t>βγ</a:t>
                      </a:r>
                    </a:p>
                  </a:txBody>
                  <a:tcPr marL="9525" marR="9525" marT="9525" marB="0" anchor="ctr">
                    <a:lnL>
                      <a:noFill/>
                    </a:lnL>
                    <a:lnR>
                      <a:noFill/>
                    </a:lnR>
                    <a:lnT>
                      <a:noFill/>
                    </a:lnT>
                    <a:lnB>
                      <a:noFill/>
                    </a:lnB>
                  </a:tcPr>
                </a:tc>
                <a:extLst>
                  <a:ext uri="{0D108BD9-81ED-4DB2-BD59-A6C34878D82A}">
                    <a16:rowId xmlns:a16="http://schemas.microsoft.com/office/drawing/2014/main" val="4008002948"/>
                  </a:ext>
                </a:extLst>
              </a:tr>
            </a:tbl>
          </a:graphicData>
        </a:graphic>
      </p:graphicFrame>
      <p:graphicFrame>
        <p:nvGraphicFramePr>
          <p:cNvPr id="23" name="Table 15"/>
          <p:cNvGraphicFramePr>
            <a:graphicFrameLocks noGrp="1"/>
          </p:cNvGraphicFramePr>
          <p:nvPr>
            <p:extLst>
              <p:ext uri="{D42A27DB-BD31-4B8C-83A1-F6EECF244321}">
                <p14:modId xmlns:p14="http://schemas.microsoft.com/office/powerpoint/2010/main" val="1811901776"/>
              </p:ext>
            </p:extLst>
          </p:nvPr>
        </p:nvGraphicFramePr>
        <p:xfrm>
          <a:off x="4942616" y="669101"/>
          <a:ext cx="1900237" cy="2887980"/>
        </p:xfrm>
        <a:graphic>
          <a:graphicData uri="http://schemas.openxmlformats.org/drawingml/2006/table">
            <a:tbl>
              <a:tblPr/>
              <a:tblGrid>
                <a:gridCol w="661987">
                  <a:extLst>
                    <a:ext uri="{9D8B030D-6E8A-4147-A177-3AD203B41FA5}">
                      <a16:colId xmlns:a16="http://schemas.microsoft.com/office/drawing/2014/main" val="2757261937"/>
                    </a:ext>
                  </a:extLst>
                </a:gridCol>
                <a:gridCol w="603250">
                  <a:extLst>
                    <a:ext uri="{9D8B030D-6E8A-4147-A177-3AD203B41FA5}">
                      <a16:colId xmlns:a16="http://schemas.microsoft.com/office/drawing/2014/main" val="1289914728"/>
                    </a:ext>
                  </a:extLst>
                </a:gridCol>
                <a:gridCol w="635000">
                  <a:extLst>
                    <a:ext uri="{9D8B030D-6E8A-4147-A177-3AD203B41FA5}">
                      <a16:colId xmlns:a16="http://schemas.microsoft.com/office/drawing/2014/main" val="2374445880"/>
                    </a:ext>
                  </a:extLst>
                </a:gridCol>
              </a:tblGrid>
              <a:tr h="180975">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E</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0" dirty="0" err="1">
                          <a:solidFill>
                            <a:srgbClr val="000000"/>
                          </a:solidFill>
                          <a:effectLst/>
                          <a:latin typeface="Times New Roman" panose="02020603050405020304" pitchFamily="18" charset="0"/>
                          <a:cs typeface="Times New Roman" panose="02020603050405020304" pitchFamily="18" charset="0"/>
                        </a:rPr>
                        <a:t>keV</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a:t>
                      </a:r>
                      <a:endPar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err="1">
                          <a:solidFill>
                            <a:srgbClr val="000000"/>
                          </a:solidFill>
                          <a:effectLst/>
                          <a:latin typeface="Times New Roman" panose="02020603050405020304" pitchFamily="18" charset="0"/>
                          <a:cs typeface="Times New Roman" panose="02020603050405020304" pitchFamily="18" charset="0"/>
                        </a:rPr>
                        <a:t>rel</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a:solidFill>
                            <a:srgbClr val="000000"/>
                          </a:solidFill>
                          <a:effectLst/>
                          <a:latin typeface="Times New Roman" panose="02020603050405020304" pitchFamily="18" charset="0"/>
                          <a:cs typeface="Times New Roman" panose="02020603050405020304" pitchFamily="18" charset="0"/>
                        </a:rPr>
                        <a:t>abs</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4788266"/>
                  </a:ext>
                </a:extLst>
              </a:tr>
              <a:tr h="180975">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1398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16.4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4.92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11934927"/>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1754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2.97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2224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10.80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1468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180975">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2866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00486675"/>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1307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279535"/>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3062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7892853"/>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4.50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69269288"/>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1430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2.10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65217361"/>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1786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26051"/>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3184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83409953"/>
                  </a:ext>
                </a:extLst>
              </a:tr>
              <a:tr h="180975">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2035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016327"/>
                  </a:ext>
                </a:extLst>
              </a:tr>
            </a:tbl>
          </a:graphicData>
        </a:graphic>
      </p:graphicFrame>
      <p:sp>
        <p:nvSpPr>
          <p:cNvPr id="24" name="TextBox 16"/>
          <p:cNvSpPr txBox="1"/>
          <p:nvPr/>
        </p:nvSpPr>
        <p:spPr>
          <a:xfrm>
            <a:off x="5080924" y="30912"/>
            <a:ext cx="1568058" cy="369332"/>
          </a:xfrm>
          <a:prstGeom prst="rect">
            <a:avLst/>
          </a:prstGeom>
          <a:noFill/>
        </p:spPr>
        <p:txBody>
          <a:bodyPr wrap="none" rtlCol="0">
            <a:spAutoFit/>
          </a:bodyPr>
          <a:lstStyle/>
          <a:p>
            <a:r>
              <a:rPr lang="en-US" altLang="zh-CN" baseline="30000" dirty="0">
                <a:latin typeface="Times New Roman" panose="02020603050405020304" pitchFamily="18" charset="0"/>
                <a:cs typeface="Times New Roman" panose="02020603050405020304" pitchFamily="18" charset="0"/>
              </a:rPr>
              <a:t>29</a:t>
            </a:r>
            <a:r>
              <a:rPr lang="en-US" altLang="zh-CN" dirty="0">
                <a:latin typeface="Times New Roman" panose="02020603050405020304" pitchFamily="18" charset="0"/>
                <a:cs typeface="Times New Roman" panose="02020603050405020304" pitchFamily="18" charset="0"/>
              </a:rPr>
              <a:t>Mg </a:t>
            </a:r>
            <a:r>
              <a:rPr lang="en-US" altLang="zh-CN" i="1" dirty="0">
                <a:latin typeface="Times New Roman" panose="02020603050405020304" pitchFamily="18" charset="0"/>
                <a:cs typeface="Times New Roman" panose="02020603050405020304" pitchFamily="18" charset="0"/>
              </a:rPr>
              <a:t>β</a:t>
            </a:r>
            <a:r>
              <a:rPr lang="en-US" altLang="zh-CN" baseline="300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baseline="30000" dirty="0">
                <a:latin typeface="Times New Roman" panose="02020603050405020304" pitchFamily="18" charset="0"/>
                <a:cs typeface="Times New Roman" panose="02020603050405020304" pitchFamily="18" charset="0"/>
              </a:rPr>
              <a:t>29</a:t>
            </a:r>
            <a:r>
              <a:rPr lang="en-US" altLang="zh-CN" dirty="0">
                <a:latin typeface="Times New Roman" panose="02020603050405020304" pitchFamily="18" charset="0"/>
                <a:cs typeface="Times New Roman" panose="02020603050405020304" pitchFamily="18" charset="0"/>
              </a:rPr>
              <a:t>Al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a:t>
            </a:r>
            <a:endParaRPr lang="zh-CN" altLang="en-US" i="1" dirty="0">
              <a:latin typeface="Times New Roman" panose="02020603050405020304" pitchFamily="18" charset="0"/>
              <a:cs typeface="Times New Roman" panose="02020603050405020304" pitchFamily="18" charset="0"/>
            </a:endParaRPr>
          </a:p>
        </p:txBody>
      </p:sp>
      <p:graphicFrame>
        <p:nvGraphicFramePr>
          <p:cNvPr id="26" name="Table 15"/>
          <p:cNvGraphicFramePr>
            <a:graphicFrameLocks noGrp="1"/>
          </p:cNvGraphicFramePr>
          <p:nvPr>
            <p:extLst>
              <p:ext uri="{D42A27DB-BD31-4B8C-83A1-F6EECF244321}">
                <p14:modId xmlns:p14="http://schemas.microsoft.com/office/powerpoint/2010/main" val="711908294"/>
              </p:ext>
            </p:extLst>
          </p:nvPr>
        </p:nvGraphicFramePr>
        <p:xfrm>
          <a:off x="4963147" y="4198620"/>
          <a:ext cx="1900237" cy="1996440"/>
        </p:xfrm>
        <a:graphic>
          <a:graphicData uri="http://schemas.openxmlformats.org/drawingml/2006/table">
            <a:tbl>
              <a:tblPr/>
              <a:tblGrid>
                <a:gridCol w="661987">
                  <a:extLst>
                    <a:ext uri="{9D8B030D-6E8A-4147-A177-3AD203B41FA5}">
                      <a16:colId xmlns:a16="http://schemas.microsoft.com/office/drawing/2014/main" val="2757261937"/>
                    </a:ext>
                  </a:extLst>
                </a:gridCol>
                <a:gridCol w="603250">
                  <a:extLst>
                    <a:ext uri="{9D8B030D-6E8A-4147-A177-3AD203B41FA5}">
                      <a16:colId xmlns:a16="http://schemas.microsoft.com/office/drawing/2014/main" val="1289914728"/>
                    </a:ext>
                  </a:extLst>
                </a:gridCol>
                <a:gridCol w="635000">
                  <a:extLst>
                    <a:ext uri="{9D8B030D-6E8A-4147-A177-3AD203B41FA5}">
                      <a16:colId xmlns:a16="http://schemas.microsoft.com/office/drawing/2014/main" val="2374445880"/>
                    </a:ext>
                  </a:extLst>
                </a:gridCol>
              </a:tblGrid>
              <a:tr h="180975">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E</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0" dirty="0" err="1">
                          <a:solidFill>
                            <a:srgbClr val="000000"/>
                          </a:solidFill>
                          <a:effectLst/>
                          <a:latin typeface="Times New Roman" panose="02020603050405020304" pitchFamily="18" charset="0"/>
                          <a:cs typeface="Times New Roman" panose="02020603050405020304" pitchFamily="18" charset="0"/>
                        </a:rPr>
                        <a:t>keV</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a:t>
                      </a:r>
                      <a:endPar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err="1">
                          <a:solidFill>
                            <a:srgbClr val="000000"/>
                          </a:solidFill>
                          <a:effectLst/>
                          <a:latin typeface="Times New Roman" panose="02020603050405020304" pitchFamily="18" charset="0"/>
                          <a:cs typeface="Times New Roman" panose="02020603050405020304" pitchFamily="18" charset="0"/>
                        </a:rPr>
                        <a:t>rel</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a:solidFill>
                            <a:srgbClr val="000000"/>
                          </a:solidFill>
                          <a:effectLst/>
                          <a:latin typeface="Times New Roman" panose="02020603050405020304" pitchFamily="18" charset="0"/>
                          <a:cs typeface="Times New Roman" panose="02020603050405020304" pitchFamily="18" charset="0"/>
                        </a:rPr>
                        <a:t>abs</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4788266"/>
                  </a:ext>
                </a:extLst>
              </a:tr>
              <a:tr h="180975">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1273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91.26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27.378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11934927"/>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755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0.093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80975">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2028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3.51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1.053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398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0.029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1153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0.309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00486675"/>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2426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5.23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1.569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279535"/>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7892853"/>
                  </a:ext>
                </a:extLst>
              </a:tr>
              <a:tr h="180975">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1794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69269288"/>
                  </a:ext>
                </a:extLst>
              </a:tr>
            </a:tbl>
          </a:graphicData>
        </a:graphic>
      </p:graphicFrame>
      <p:graphicFrame>
        <p:nvGraphicFramePr>
          <p:cNvPr id="30" name="Table 15"/>
          <p:cNvGraphicFramePr>
            <a:graphicFrameLocks noGrp="1"/>
          </p:cNvGraphicFramePr>
          <p:nvPr>
            <p:extLst>
              <p:ext uri="{D42A27DB-BD31-4B8C-83A1-F6EECF244321}">
                <p14:modId xmlns:p14="http://schemas.microsoft.com/office/powerpoint/2010/main" val="1863609705"/>
              </p:ext>
            </p:extLst>
          </p:nvPr>
        </p:nvGraphicFramePr>
        <p:xfrm>
          <a:off x="7094466" y="658260"/>
          <a:ext cx="1881187" cy="2219325"/>
        </p:xfrm>
        <a:graphic>
          <a:graphicData uri="http://schemas.openxmlformats.org/drawingml/2006/table">
            <a:tbl>
              <a:tblPr/>
              <a:tblGrid>
                <a:gridCol w="661987">
                  <a:extLst>
                    <a:ext uri="{9D8B030D-6E8A-4147-A177-3AD203B41FA5}">
                      <a16:colId xmlns:a16="http://schemas.microsoft.com/office/drawing/2014/main" val="2757261937"/>
                    </a:ext>
                  </a:extLst>
                </a:gridCol>
                <a:gridCol w="584200">
                  <a:extLst>
                    <a:ext uri="{9D8B030D-6E8A-4147-A177-3AD203B41FA5}">
                      <a16:colId xmlns:a16="http://schemas.microsoft.com/office/drawing/2014/main" val="1289914728"/>
                    </a:ext>
                  </a:extLst>
                </a:gridCol>
                <a:gridCol w="635000">
                  <a:extLst>
                    <a:ext uri="{9D8B030D-6E8A-4147-A177-3AD203B41FA5}">
                      <a16:colId xmlns:a16="http://schemas.microsoft.com/office/drawing/2014/main" val="2374445880"/>
                    </a:ext>
                  </a:extLst>
                </a:gridCol>
              </a:tblGrid>
              <a:tr h="180975">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E</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0" dirty="0" err="1">
                          <a:solidFill>
                            <a:srgbClr val="000000"/>
                          </a:solidFill>
                          <a:effectLst/>
                          <a:latin typeface="Times New Roman" panose="02020603050405020304" pitchFamily="18" charset="0"/>
                          <a:cs typeface="Times New Roman" panose="02020603050405020304" pitchFamily="18" charset="0"/>
                        </a:rPr>
                        <a:t>keV</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a:t>
                      </a:r>
                      <a:endPar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err="1">
                          <a:solidFill>
                            <a:srgbClr val="000000"/>
                          </a:solidFill>
                          <a:effectLst/>
                          <a:latin typeface="Times New Roman" panose="02020603050405020304" pitchFamily="18" charset="0"/>
                          <a:cs typeface="Times New Roman" panose="02020603050405020304" pitchFamily="18" charset="0"/>
                        </a:rPr>
                        <a:t>rel</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a:solidFill>
                            <a:srgbClr val="000000"/>
                          </a:solidFill>
                          <a:effectLst/>
                          <a:latin typeface="Times New Roman" panose="02020603050405020304" pitchFamily="18" charset="0"/>
                          <a:cs typeface="Times New Roman" panose="02020603050405020304" pitchFamily="18" charset="0"/>
                        </a:rPr>
                        <a:t>abs</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4788266"/>
                  </a:ext>
                </a:extLst>
              </a:tr>
              <a:tr h="180975">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1.207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11934927"/>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942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36.3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0.461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972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401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35.9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0.456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1342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0.686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00486675"/>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1373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0.060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279535"/>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648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0.085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7892853"/>
                  </a:ext>
                </a:extLst>
              </a:tr>
              <a:tr h="180975">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1589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0.060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69269288"/>
                  </a:ext>
                </a:extLst>
              </a:tr>
              <a:tr h="180975">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1620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65217361"/>
                  </a:ext>
                </a:extLst>
              </a:tr>
            </a:tbl>
          </a:graphicData>
        </a:graphic>
      </p:graphicFrame>
      <p:sp>
        <p:nvSpPr>
          <p:cNvPr id="31" name="Rectangle 11"/>
          <p:cNvSpPr/>
          <p:nvPr/>
        </p:nvSpPr>
        <p:spPr>
          <a:xfrm>
            <a:off x="7319700" y="2935811"/>
            <a:ext cx="1439818" cy="369332"/>
          </a:xfrm>
          <a:prstGeom prst="rect">
            <a:avLst/>
          </a:prstGeom>
        </p:spPr>
        <p:txBody>
          <a:bodyPr wrap="none">
            <a:spAutoFit/>
          </a:bodyPr>
          <a:lstStyle/>
          <a:p>
            <a:r>
              <a:rPr lang="en-US" altLang="zh-CN" baseline="30000" dirty="0">
                <a:latin typeface="Times New Roman" panose="02020603050405020304" pitchFamily="18" charset="0"/>
                <a:cs typeface="Times New Roman" panose="02020603050405020304" pitchFamily="18" charset="0"/>
              </a:rPr>
              <a:t>28</a:t>
            </a:r>
            <a:r>
              <a:rPr lang="en-US" altLang="zh-CN" dirty="0">
                <a:latin typeface="Times New Roman" panose="02020603050405020304" pitchFamily="18" charset="0"/>
                <a:cs typeface="Times New Roman" panose="02020603050405020304" pitchFamily="18" charset="0"/>
              </a:rPr>
              <a:t>Al </a:t>
            </a:r>
            <a:r>
              <a:rPr lang="en-US" altLang="zh-CN" i="1" dirty="0">
                <a:latin typeface="Times New Roman" panose="02020603050405020304" pitchFamily="18" charset="0"/>
                <a:cs typeface="Times New Roman" panose="02020603050405020304" pitchFamily="18" charset="0"/>
              </a:rPr>
              <a:t>β</a:t>
            </a:r>
            <a:r>
              <a:rPr lang="en-US" altLang="zh-CN" baseline="300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baseline="30000" dirty="0">
                <a:latin typeface="Times New Roman" panose="02020603050405020304" pitchFamily="18" charset="0"/>
                <a:cs typeface="Times New Roman" panose="02020603050405020304" pitchFamily="18" charset="0"/>
              </a:rPr>
              <a:t>28</a:t>
            </a:r>
            <a:r>
              <a:rPr lang="en-US" altLang="zh-CN" dirty="0">
                <a:latin typeface="Times New Roman" panose="02020603050405020304" pitchFamily="18" charset="0"/>
                <a:cs typeface="Times New Roman" panose="02020603050405020304" pitchFamily="18" charset="0"/>
              </a:rPr>
              <a:t>Si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a:t>
            </a:r>
            <a:endParaRPr lang="zh-CN" altLang="en-US" dirty="0"/>
          </a:p>
        </p:txBody>
      </p:sp>
      <p:graphicFrame>
        <p:nvGraphicFramePr>
          <p:cNvPr id="33" name="Table 8"/>
          <p:cNvGraphicFramePr>
            <a:graphicFrameLocks noGrp="1"/>
          </p:cNvGraphicFramePr>
          <p:nvPr>
            <p:extLst>
              <p:ext uri="{D42A27DB-BD31-4B8C-83A1-F6EECF244321}">
                <p14:modId xmlns:p14="http://schemas.microsoft.com/office/powerpoint/2010/main" val="2023039951"/>
              </p:ext>
            </p:extLst>
          </p:nvPr>
        </p:nvGraphicFramePr>
        <p:xfrm>
          <a:off x="6945389" y="3305143"/>
          <a:ext cx="2188440" cy="222885"/>
        </p:xfrm>
        <a:graphic>
          <a:graphicData uri="http://schemas.openxmlformats.org/drawingml/2006/table">
            <a:tbl>
              <a:tblPr/>
              <a:tblGrid>
                <a:gridCol w="976745">
                  <a:extLst>
                    <a:ext uri="{9D8B030D-6E8A-4147-A177-3AD203B41FA5}">
                      <a16:colId xmlns:a16="http://schemas.microsoft.com/office/drawing/2014/main" val="3891895574"/>
                    </a:ext>
                  </a:extLst>
                </a:gridCol>
                <a:gridCol w="463550">
                  <a:extLst>
                    <a:ext uri="{9D8B030D-6E8A-4147-A177-3AD203B41FA5}">
                      <a16:colId xmlns:a16="http://schemas.microsoft.com/office/drawing/2014/main" val="345736350"/>
                    </a:ext>
                  </a:extLst>
                </a:gridCol>
                <a:gridCol w="748145">
                  <a:extLst>
                    <a:ext uri="{9D8B030D-6E8A-4147-A177-3AD203B41FA5}">
                      <a16:colId xmlns:a16="http://schemas.microsoft.com/office/drawing/2014/main" val="544329933"/>
                    </a:ext>
                  </a:extLst>
                </a:gridCol>
              </a:tblGrid>
              <a:tr h="180975">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P</a:t>
                      </a:r>
                      <a:r>
                        <a:rPr lang="en-US" sz="1400" b="0" i="0" u="none" strike="noStrike" baseline="-25000" dirty="0">
                          <a:solidFill>
                            <a:srgbClr val="000000"/>
                          </a:solidFill>
                          <a:effectLst/>
                          <a:latin typeface="Times New Roman" panose="02020603050405020304" pitchFamily="18" charset="0"/>
                          <a:cs typeface="Times New Roman" panose="02020603050405020304" pitchFamily="18" charset="0"/>
                        </a:rPr>
                        <a:t>2</a:t>
                      </a:r>
                      <a:r>
                        <a:rPr lang="en-US" sz="1400" b="0" i="1" u="none" strike="noStrike" baseline="-25000" dirty="0">
                          <a:solidFill>
                            <a:srgbClr val="000000"/>
                          </a:solidFill>
                          <a:effectLst/>
                          <a:latin typeface="Times New Roman" panose="02020603050405020304" pitchFamily="18" charset="0"/>
                          <a:cs typeface="Times New Roman" panose="02020603050405020304" pitchFamily="18" charset="0"/>
                        </a:rPr>
                        <a:t>n</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30</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a:noFill/>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0.127</a:t>
                      </a:r>
                    </a:p>
                  </a:txBody>
                  <a:tcPr marL="9525" marR="9525" marT="9525" marB="0" anchor="ctr">
                    <a:lnL>
                      <a:noFill/>
                    </a:lnL>
                    <a:lnR>
                      <a:noFill/>
                    </a:lnR>
                    <a:lnT>
                      <a:noFill/>
                    </a:lnT>
                    <a:lnB>
                      <a:noFill/>
                    </a:lnB>
                  </a:tcPr>
                </a:tc>
                <a:tc>
                  <a:txBody>
                    <a:bodyPr/>
                    <a:lstStyle/>
                    <a:p>
                      <a:pPr algn="ctr" fontAlgn="ct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28</a:t>
                      </a:r>
                      <a:r>
                        <a:rPr lang="en-US" altLang="zh-CN" sz="1400" b="0" i="0" u="none" strike="noStrike" baseline="0" dirty="0">
                          <a:solidFill>
                            <a:srgbClr val="000000"/>
                          </a:solidFill>
                          <a:effectLst/>
                          <a:latin typeface="Times New Roman" panose="02020603050405020304" pitchFamily="18" charset="0"/>
                          <a:cs typeface="Times New Roman" panose="02020603050405020304" pitchFamily="18" charset="0"/>
                        </a:rPr>
                        <a:t>Al</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r>
                        <a:rPr lang="el-GR" sz="1400" b="0" i="1" u="none" strike="noStrike" dirty="0">
                          <a:solidFill>
                            <a:srgbClr val="000000"/>
                          </a:solidFill>
                          <a:effectLst/>
                          <a:latin typeface="Times New Roman" panose="02020603050405020304" pitchFamily="18" charset="0"/>
                          <a:cs typeface="Times New Roman" panose="02020603050405020304" pitchFamily="18" charset="0"/>
                        </a:rPr>
                        <a:t>βγ</a:t>
                      </a:r>
                    </a:p>
                  </a:txBody>
                  <a:tcPr marL="9525" marR="9525" marT="9525" marB="0" anchor="ctr">
                    <a:lnL>
                      <a:noFill/>
                    </a:lnL>
                    <a:lnR>
                      <a:noFill/>
                    </a:lnR>
                    <a:lnT>
                      <a:noFill/>
                    </a:lnT>
                    <a:lnB>
                      <a:noFill/>
                    </a:lnB>
                  </a:tcPr>
                </a:tc>
                <a:extLst>
                  <a:ext uri="{0D108BD9-81ED-4DB2-BD59-A6C34878D82A}">
                    <a16:rowId xmlns:a16="http://schemas.microsoft.com/office/drawing/2014/main" val="4008002948"/>
                  </a:ext>
                </a:extLst>
              </a:tr>
            </a:tbl>
          </a:graphicData>
        </a:graphic>
      </p:graphicFrame>
      <p:graphicFrame>
        <p:nvGraphicFramePr>
          <p:cNvPr id="35" name="Table 15"/>
          <p:cNvGraphicFramePr>
            <a:graphicFrameLocks noGrp="1"/>
          </p:cNvGraphicFramePr>
          <p:nvPr>
            <p:extLst>
              <p:ext uri="{D42A27DB-BD31-4B8C-83A1-F6EECF244321}">
                <p14:modId xmlns:p14="http://schemas.microsoft.com/office/powerpoint/2010/main" val="2223806392"/>
              </p:ext>
            </p:extLst>
          </p:nvPr>
        </p:nvGraphicFramePr>
        <p:xfrm>
          <a:off x="7089490" y="3546240"/>
          <a:ext cx="1900237" cy="436245"/>
        </p:xfrm>
        <a:graphic>
          <a:graphicData uri="http://schemas.openxmlformats.org/drawingml/2006/table">
            <a:tbl>
              <a:tblPr/>
              <a:tblGrid>
                <a:gridCol w="661987">
                  <a:extLst>
                    <a:ext uri="{9D8B030D-6E8A-4147-A177-3AD203B41FA5}">
                      <a16:colId xmlns:a16="http://schemas.microsoft.com/office/drawing/2014/main" val="2757261937"/>
                    </a:ext>
                  </a:extLst>
                </a:gridCol>
                <a:gridCol w="603250">
                  <a:extLst>
                    <a:ext uri="{9D8B030D-6E8A-4147-A177-3AD203B41FA5}">
                      <a16:colId xmlns:a16="http://schemas.microsoft.com/office/drawing/2014/main" val="1289914728"/>
                    </a:ext>
                  </a:extLst>
                </a:gridCol>
                <a:gridCol w="635000">
                  <a:extLst>
                    <a:ext uri="{9D8B030D-6E8A-4147-A177-3AD203B41FA5}">
                      <a16:colId xmlns:a16="http://schemas.microsoft.com/office/drawing/2014/main" val="2374445880"/>
                    </a:ext>
                  </a:extLst>
                </a:gridCol>
              </a:tblGrid>
              <a:tr h="180975">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E</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0" dirty="0" err="1">
                          <a:solidFill>
                            <a:srgbClr val="000000"/>
                          </a:solidFill>
                          <a:effectLst/>
                          <a:latin typeface="Times New Roman" panose="02020603050405020304" pitchFamily="18" charset="0"/>
                          <a:cs typeface="Times New Roman" panose="02020603050405020304" pitchFamily="18" charset="0"/>
                        </a:rPr>
                        <a:t>keV</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a:t>
                      </a:r>
                      <a:endPar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err="1">
                          <a:solidFill>
                            <a:srgbClr val="000000"/>
                          </a:solidFill>
                          <a:effectLst/>
                          <a:latin typeface="Times New Roman" panose="02020603050405020304" pitchFamily="18" charset="0"/>
                          <a:cs typeface="Times New Roman" panose="02020603050405020304" pitchFamily="18" charset="0"/>
                        </a:rPr>
                        <a:t>rel</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a:solidFill>
                            <a:srgbClr val="000000"/>
                          </a:solidFill>
                          <a:effectLst/>
                          <a:latin typeface="Times New Roman" panose="02020603050405020304" pitchFamily="18" charset="0"/>
                          <a:cs typeface="Times New Roman" panose="02020603050405020304" pitchFamily="18" charset="0"/>
                        </a:rPr>
                        <a:t>abs</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4788266"/>
                  </a:ext>
                </a:extLst>
              </a:tr>
              <a:tr h="180975">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1779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1.27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11934927"/>
                  </a:ext>
                </a:extLst>
              </a:tr>
            </a:tbl>
          </a:graphicData>
        </a:graphic>
      </p:graphicFrame>
      <p:graphicFrame>
        <p:nvGraphicFramePr>
          <p:cNvPr id="36" name="Table 15"/>
          <p:cNvGraphicFramePr>
            <a:graphicFrameLocks noGrp="1"/>
          </p:cNvGraphicFramePr>
          <p:nvPr>
            <p:extLst>
              <p:ext uri="{D42A27DB-BD31-4B8C-83A1-F6EECF244321}">
                <p14:modId xmlns:p14="http://schemas.microsoft.com/office/powerpoint/2010/main" val="395563026"/>
              </p:ext>
            </p:extLst>
          </p:nvPr>
        </p:nvGraphicFramePr>
        <p:xfrm>
          <a:off x="3011672" y="5269230"/>
          <a:ext cx="1296987" cy="1550670"/>
        </p:xfrm>
        <a:graphic>
          <a:graphicData uri="http://schemas.openxmlformats.org/drawingml/2006/table">
            <a:tbl>
              <a:tblPr/>
              <a:tblGrid>
                <a:gridCol w="661987">
                  <a:extLst>
                    <a:ext uri="{9D8B030D-6E8A-4147-A177-3AD203B41FA5}">
                      <a16:colId xmlns:a16="http://schemas.microsoft.com/office/drawing/2014/main" val="2757261937"/>
                    </a:ext>
                  </a:extLst>
                </a:gridCol>
                <a:gridCol w="635000">
                  <a:extLst>
                    <a:ext uri="{9D8B030D-6E8A-4147-A177-3AD203B41FA5}">
                      <a16:colId xmlns:a16="http://schemas.microsoft.com/office/drawing/2014/main" val="2374445880"/>
                    </a:ext>
                  </a:extLst>
                </a:gridCol>
              </a:tblGrid>
              <a:tr h="180975">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E</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0" dirty="0" err="1">
                          <a:solidFill>
                            <a:srgbClr val="000000"/>
                          </a:solidFill>
                          <a:effectLst/>
                          <a:latin typeface="Times New Roman" panose="02020603050405020304" pitchFamily="18" charset="0"/>
                          <a:cs typeface="Times New Roman" panose="02020603050405020304" pitchFamily="18" charset="0"/>
                        </a:rPr>
                        <a:t>keV</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a:t>
                      </a:r>
                      <a:endPar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a:solidFill>
                            <a:srgbClr val="000000"/>
                          </a:solidFill>
                          <a:effectLst/>
                          <a:latin typeface="Times New Roman" panose="02020603050405020304" pitchFamily="18" charset="0"/>
                          <a:cs typeface="Times New Roman" panose="02020603050405020304" pitchFamily="18" charset="0"/>
                        </a:rPr>
                        <a:t>abs</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4788266"/>
                  </a:ext>
                </a:extLst>
              </a:tr>
              <a:tr h="180975">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11934927"/>
                  </a:ext>
                </a:extLst>
              </a:tr>
              <a:tr h="180975">
                <a:tc>
                  <a:txBody>
                    <a:bodyPr/>
                    <a:lstStyle/>
                    <a:p>
                      <a:pPr algn="ctr" fontAlgn="ctr"/>
                      <a:r>
                        <a:rPr lang="en-US" sz="1400" b="0" i="0" u="none" strike="noStrike" dirty="0">
                          <a:solidFill>
                            <a:srgbClr val="0000FF"/>
                          </a:solidFill>
                          <a:effectLst/>
                          <a:latin typeface="Times New Roman" panose="02020603050405020304" pitchFamily="18" charset="0"/>
                          <a:ea typeface="宋体" panose="02010600030101010101" pitchFamily="2" charset="-122"/>
                        </a:rPr>
                        <a:t>336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FF"/>
                          </a:solidFill>
                          <a:effectLst/>
                          <a:latin typeface="Times New Roman" panose="02020603050405020304" pitchFamily="18" charset="0"/>
                          <a:ea typeface="宋体" panose="02010600030101010101" pitchFamily="2" charset="-122"/>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80975">
                <a:tc>
                  <a:txBody>
                    <a:bodyPr/>
                    <a:lstStyle/>
                    <a:p>
                      <a:pPr algn="ctr" fontAlgn="ctr"/>
                      <a:r>
                        <a:rPr lang="en-US" sz="1400" b="0" i="0" u="none" strike="noStrike" dirty="0">
                          <a:solidFill>
                            <a:srgbClr val="0000FF"/>
                          </a:solidFill>
                          <a:effectLst/>
                          <a:latin typeface="Times New Roman" panose="02020603050405020304" pitchFamily="18" charset="0"/>
                          <a:ea typeface="宋体" panose="02010600030101010101" pitchFamily="2" charset="-122"/>
                        </a:rPr>
                        <a:t>1040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a:solidFill>
                            <a:srgbClr val="0000FF"/>
                          </a:solidFill>
                          <a:effectLst/>
                          <a:latin typeface="Times New Roman" panose="02020603050405020304" pitchFamily="18" charset="0"/>
                          <a:ea typeface="宋体" panose="02010600030101010101" pitchFamily="2" charset="-122"/>
                        </a:rPr>
                        <a:t>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80975">
                <a:tc>
                  <a:txBody>
                    <a:bodyPr/>
                    <a:lstStyle/>
                    <a:p>
                      <a:pPr algn="ctr" fontAlgn="ctr"/>
                      <a:r>
                        <a:rPr lang="en-US" sz="1400" b="0" i="0" u="none" strike="noStrike" dirty="0">
                          <a:solidFill>
                            <a:srgbClr val="0000FF"/>
                          </a:solidFill>
                          <a:effectLst/>
                          <a:latin typeface="Times New Roman" panose="02020603050405020304" pitchFamily="18" charset="0"/>
                          <a:ea typeface="宋体" panose="02010600030101010101" pitchFamily="2" charset="-122"/>
                        </a:rPr>
                        <a:t>1638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dirty="0">
                          <a:solidFill>
                            <a:srgbClr val="0000FF"/>
                          </a:solidFill>
                          <a:effectLst/>
                          <a:latin typeface="Times New Roman" panose="02020603050405020304" pitchFamily="18" charset="0"/>
                          <a:ea typeface="宋体" panose="02010600030101010101" pitchFamily="2" charset="-122"/>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180975">
                <a:tc>
                  <a:txBody>
                    <a:bodyPr/>
                    <a:lstStyle/>
                    <a:p>
                      <a:pPr algn="ctr" fontAlgn="ctr"/>
                      <a:r>
                        <a:rPr lang="en-US" sz="1400" b="0" i="0" u="none" strike="noStrike">
                          <a:solidFill>
                            <a:srgbClr val="0000FF"/>
                          </a:solidFill>
                          <a:effectLst/>
                          <a:latin typeface="Times New Roman" panose="02020603050405020304" pitchFamily="18" charset="0"/>
                          <a:ea typeface="宋体" panose="02010600030101010101" pitchFamily="2" charset="-122"/>
                        </a:rPr>
                        <a:t>2211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dirty="0">
                          <a:solidFill>
                            <a:srgbClr val="0000FF"/>
                          </a:solidFill>
                          <a:effectLst/>
                          <a:latin typeface="Times New Roman" panose="02020603050405020304" pitchFamily="18" charset="0"/>
                          <a:ea typeface="宋体" panose="02010600030101010101" pitchFamily="2" charset="-122"/>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180975">
                <a:tc>
                  <a:txBody>
                    <a:bodyPr/>
                    <a:lstStyle/>
                    <a:p>
                      <a:pPr algn="ctr" fontAlgn="ctr"/>
                      <a:r>
                        <a:rPr lang="en-US" sz="1400" b="0" i="0" u="none" strike="noStrike">
                          <a:solidFill>
                            <a:srgbClr val="0000FF"/>
                          </a:solidFill>
                          <a:effectLst/>
                          <a:latin typeface="Times New Roman" panose="02020603050405020304" pitchFamily="18" charset="0"/>
                          <a:ea typeface="宋体" panose="02010600030101010101" pitchFamily="2" charset="-122"/>
                        </a:rPr>
                        <a:t>2266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dirty="0">
                          <a:solidFill>
                            <a:srgbClr val="0000FF"/>
                          </a:solidFill>
                          <a:effectLst/>
                          <a:latin typeface="Times New Roman" panose="02020603050405020304" pitchFamily="18" charset="0"/>
                          <a:ea typeface="宋体" panose="02010600030101010101" pitchFamily="2" charset="-122"/>
                        </a:rPr>
                        <a:t>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37" name="TextBox 3"/>
          <p:cNvSpPr txBox="1"/>
          <p:nvPr/>
        </p:nvSpPr>
        <p:spPr>
          <a:xfrm>
            <a:off x="7167179" y="4043169"/>
            <a:ext cx="1837362" cy="369332"/>
          </a:xfrm>
          <a:prstGeom prst="rect">
            <a:avLst/>
          </a:prstGeom>
          <a:noFill/>
        </p:spPr>
        <p:txBody>
          <a:bodyPr wrap="none" rtlCol="0">
            <a:spAutoFit/>
          </a:bodyPr>
          <a:lstStyle/>
          <a:p>
            <a:r>
              <a:rPr lang="en-US" altLang="zh-CN" baseline="30000" dirty="0">
                <a:latin typeface="Times New Roman" panose="02020603050405020304" pitchFamily="18" charset="0"/>
                <a:cs typeface="Times New Roman" panose="02020603050405020304" pitchFamily="18" charset="0"/>
              </a:rPr>
              <a:t>30</a:t>
            </a:r>
            <a:r>
              <a:rPr lang="en-US" altLang="zh-CN" dirty="0">
                <a:latin typeface="Times New Roman" panose="02020603050405020304" pitchFamily="18" charset="0"/>
                <a:cs typeface="Times New Roman" panose="02020603050405020304" pitchFamily="18" charset="0"/>
              </a:rPr>
              <a:t>Na </a:t>
            </a:r>
            <a:r>
              <a:rPr lang="en-US" altLang="zh-CN" i="1" dirty="0">
                <a:latin typeface="Times New Roman" panose="02020603050405020304" pitchFamily="18" charset="0"/>
                <a:cs typeface="Times New Roman" panose="02020603050405020304" pitchFamily="18" charset="0"/>
              </a:rPr>
              <a:t>β</a:t>
            </a:r>
            <a:r>
              <a:rPr lang="en-US" altLang="zh-CN" baseline="300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2</a:t>
            </a:r>
            <a:r>
              <a:rPr lang="en-US" altLang="zh-CN" i="1"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a:t>
            </a:r>
            <a:r>
              <a:rPr lang="en-US" altLang="zh-CN" baseline="30000" dirty="0">
                <a:latin typeface="Times New Roman" panose="02020603050405020304" pitchFamily="18" charset="0"/>
                <a:cs typeface="Times New Roman" panose="02020603050405020304" pitchFamily="18" charset="0"/>
              </a:rPr>
              <a:t>28</a:t>
            </a:r>
            <a:r>
              <a:rPr lang="en-US" altLang="zh-CN" dirty="0">
                <a:latin typeface="Times New Roman" panose="02020603050405020304" pitchFamily="18" charset="0"/>
                <a:cs typeface="Times New Roman" panose="02020603050405020304" pitchFamily="18" charset="0"/>
              </a:rPr>
              <a:t>Mg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a:t>
            </a:r>
            <a:endParaRPr lang="zh-CN" altLang="en-US" i="1" dirty="0">
              <a:latin typeface="Times New Roman" panose="02020603050405020304" pitchFamily="18" charset="0"/>
              <a:cs typeface="Times New Roman" panose="02020603050405020304" pitchFamily="18" charset="0"/>
            </a:endParaRPr>
          </a:p>
        </p:txBody>
      </p:sp>
      <p:graphicFrame>
        <p:nvGraphicFramePr>
          <p:cNvPr id="38" name="Table 15"/>
          <p:cNvGraphicFramePr>
            <a:graphicFrameLocks noGrp="1"/>
          </p:cNvGraphicFramePr>
          <p:nvPr>
            <p:extLst>
              <p:ext uri="{D42A27DB-BD31-4B8C-83A1-F6EECF244321}">
                <p14:modId xmlns:p14="http://schemas.microsoft.com/office/powerpoint/2010/main" val="150168182"/>
              </p:ext>
            </p:extLst>
          </p:nvPr>
        </p:nvGraphicFramePr>
        <p:xfrm>
          <a:off x="7301831" y="4703569"/>
          <a:ext cx="1296987" cy="436245"/>
        </p:xfrm>
        <a:graphic>
          <a:graphicData uri="http://schemas.openxmlformats.org/drawingml/2006/table">
            <a:tbl>
              <a:tblPr/>
              <a:tblGrid>
                <a:gridCol w="661987">
                  <a:extLst>
                    <a:ext uri="{9D8B030D-6E8A-4147-A177-3AD203B41FA5}">
                      <a16:colId xmlns:a16="http://schemas.microsoft.com/office/drawing/2014/main" val="2757261937"/>
                    </a:ext>
                  </a:extLst>
                </a:gridCol>
                <a:gridCol w="635000">
                  <a:extLst>
                    <a:ext uri="{9D8B030D-6E8A-4147-A177-3AD203B41FA5}">
                      <a16:colId xmlns:a16="http://schemas.microsoft.com/office/drawing/2014/main" val="2374445880"/>
                    </a:ext>
                  </a:extLst>
                </a:gridCol>
              </a:tblGrid>
              <a:tr h="180975">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E</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0" dirty="0" err="1">
                          <a:solidFill>
                            <a:srgbClr val="000000"/>
                          </a:solidFill>
                          <a:effectLst/>
                          <a:latin typeface="Times New Roman" panose="02020603050405020304" pitchFamily="18" charset="0"/>
                          <a:cs typeface="Times New Roman" panose="02020603050405020304" pitchFamily="18" charset="0"/>
                        </a:rPr>
                        <a:t>keV</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a:t>
                      </a:r>
                      <a:endPar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I</a:t>
                      </a:r>
                      <a:r>
                        <a:rPr lang="el-GR" sz="1400" b="0" i="1" u="none" strike="noStrike" baseline="-25000" dirty="0">
                          <a:solidFill>
                            <a:srgbClr val="000000"/>
                          </a:solidFill>
                          <a:effectLst/>
                          <a:latin typeface="Times New Roman" panose="02020603050405020304" pitchFamily="18" charset="0"/>
                          <a:cs typeface="Times New Roman" panose="02020603050405020304" pitchFamily="18" charset="0"/>
                        </a:rPr>
                        <a:t>γ</a:t>
                      </a:r>
                      <a:r>
                        <a:rPr lang="en-US" sz="1400" b="0" i="0" u="none" strike="noStrike" baseline="-25000" dirty="0">
                          <a:solidFill>
                            <a:srgbClr val="000000"/>
                          </a:solidFill>
                          <a:effectLst/>
                          <a:latin typeface="Times New Roman" panose="02020603050405020304" pitchFamily="18" charset="0"/>
                          <a:cs typeface="Times New Roman" panose="02020603050405020304" pitchFamily="18" charset="0"/>
                        </a:rPr>
                        <a:t>abs</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4788266"/>
                  </a:ext>
                </a:extLst>
              </a:tr>
              <a:tr h="180975">
                <a:tc>
                  <a:txBody>
                    <a:bodyPr/>
                    <a:lstStyle/>
                    <a:p>
                      <a:pPr algn="ctr" fontAlgn="ctr"/>
                      <a:r>
                        <a:rPr lang="en-US" sz="1400" b="0" i="0" u="none" strike="noStrike" dirty="0">
                          <a:solidFill>
                            <a:srgbClr val="0000FF"/>
                          </a:solidFill>
                          <a:effectLst/>
                          <a:latin typeface="Times New Roman" panose="02020603050405020304" pitchFamily="18" charset="0"/>
                          <a:ea typeface="宋体" panose="02010600030101010101" pitchFamily="2" charset="-122"/>
                        </a:rPr>
                        <a:t>1474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dirty="0">
                          <a:solidFill>
                            <a:srgbClr val="0000FF"/>
                          </a:solidFill>
                          <a:effectLst/>
                          <a:latin typeface="Times New Roman" panose="02020603050405020304" pitchFamily="18" charset="0"/>
                          <a:ea typeface="宋体" panose="02010600030101010101" pitchFamily="2" charset="-122"/>
                        </a:rPr>
                        <a:t>0.29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11934927"/>
                  </a:ext>
                </a:extLst>
              </a:tr>
            </a:tbl>
          </a:graphicData>
        </a:graphic>
      </p:graphicFrame>
      <p:graphicFrame>
        <p:nvGraphicFramePr>
          <p:cNvPr id="39" name="Table 14"/>
          <p:cNvGraphicFramePr>
            <a:graphicFrameLocks noGrp="1"/>
          </p:cNvGraphicFramePr>
          <p:nvPr>
            <p:extLst>
              <p:ext uri="{D42A27DB-BD31-4B8C-83A1-F6EECF244321}">
                <p14:modId xmlns:p14="http://schemas.microsoft.com/office/powerpoint/2010/main" val="2408340703"/>
              </p:ext>
            </p:extLst>
          </p:nvPr>
        </p:nvGraphicFramePr>
        <p:xfrm>
          <a:off x="2741373" y="5012258"/>
          <a:ext cx="1955800" cy="222885"/>
        </p:xfrm>
        <a:graphic>
          <a:graphicData uri="http://schemas.openxmlformats.org/drawingml/2006/table">
            <a:tbl>
              <a:tblPr/>
              <a:tblGrid>
                <a:gridCol w="895350">
                  <a:extLst>
                    <a:ext uri="{9D8B030D-6E8A-4147-A177-3AD203B41FA5}">
                      <a16:colId xmlns:a16="http://schemas.microsoft.com/office/drawing/2014/main" val="3891895574"/>
                    </a:ext>
                  </a:extLst>
                </a:gridCol>
                <a:gridCol w="374650">
                  <a:extLst>
                    <a:ext uri="{9D8B030D-6E8A-4147-A177-3AD203B41FA5}">
                      <a16:colId xmlns:a16="http://schemas.microsoft.com/office/drawing/2014/main" val="345736350"/>
                    </a:ext>
                  </a:extLst>
                </a:gridCol>
                <a:gridCol w="685800">
                  <a:extLst>
                    <a:ext uri="{9D8B030D-6E8A-4147-A177-3AD203B41FA5}">
                      <a16:colId xmlns:a16="http://schemas.microsoft.com/office/drawing/2014/main" val="544329933"/>
                    </a:ext>
                  </a:extLst>
                </a:gridCol>
              </a:tblGrid>
              <a:tr h="180975">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P</a:t>
                      </a:r>
                      <a:r>
                        <a:rPr lang="en-US" sz="1400" b="0" i="0" u="none" strike="noStrike" baseline="-25000" dirty="0">
                          <a:solidFill>
                            <a:srgbClr val="000000"/>
                          </a:solidFill>
                          <a:effectLst/>
                          <a:latin typeface="Times New Roman" panose="02020603050405020304" pitchFamily="18" charset="0"/>
                          <a:cs typeface="Times New Roman" panose="02020603050405020304" pitchFamily="18" charset="0"/>
                        </a:rPr>
                        <a:t>1</a:t>
                      </a:r>
                      <a:r>
                        <a:rPr lang="en-US" sz="1400" b="0" i="1" u="none" strike="noStrike" baseline="-25000" dirty="0">
                          <a:solidFill>
                            <a:srgbClr val="000000"/>
                          </a:solidFill>
                          <a:effectLst/>
                          <a:latin typeface="Times New Roman" panose="02020603050405020304" pitchFamily="18" charset="0"/>
                          <a:cs typeface="Times New Roman" panose="02020603050405020304" pitchFamily="18" charset="0"/>
                        </a:rPr>
                        <a:t>n</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30</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a:noFill/>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0.30</a:t>
                      </a:r>
                    </a:p>
                  </a:txBody>
                  <a:tcPr marL="9525" marR="9525" marT="9525" marB="0" anchor="ctr">
                    <a:lnL>
                      <a:noFill/>
                    </a:lnL>
                    <a:lnR>
                      <a:noFill/>
                    </a:lnR>
                    <a:lnT>
                      <a:noFill/>
                    </a:lnT>
                    <a:lnB>
                      <a:noFill/>
                    </a:lnB>
                  </a:tcPr>
                </a:tc>
                <a:tc>
                  <a:txBody>
                    <a:bodyPr/>
                    <a:lstStyle/>
                    <a:p>
                      <a:pPr algn="ctr" fontAlgn="ct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30</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 </a:t>
                      </a:r>
                      <a:r>
                        <a:rPr lang="el-GR" sz="1400" b="0" i="1" u="none" strike="noStrike" dirty="0">
                          <a:solidFill>
                            <a:srgbClr val="000000"/>
                          </a:solidFill>
                          <a:effectLst/>
                          <a:latin typeface="Times New Roman" panose="02020603050405020304" pitchFamily="18" charset="0"/>
                          <a:cs typeface="Times New Roman" panose="02020603050405020304" pitchFamily="18" charset="0"/>
                        </a:rPr>
                        <a:t>β</a:t>
                      </a:r>
                      <a:r>
                        <a:rPr lang="en-US" sz="1400" b="0" i="1" u="none" strike="noStrike" dirty="0">
                          <a:solidFill>
                            <a:srgbClr val="000000"/>
                          </a:solidFill>
                          <a:effectLst/>
                          <a:latin typeface="Times New Roman" panose="02020603050405020304" pitchFamily="18" charset="0"/>
                          <a:cs typeface="Times New Roman" panose="02020603050405020304" pitchFamily="18" charset="0"/>
                        </a:rPr>
                        <a:t>n</a:t>
                      </a:r>
                      <a:r>
                        <a:rPr lang="el-GR" sz="1400" b="0" i="1" u="none" strike="noStrike" dirty="0">
                          <a:solidFill>
                            <a:srgbClr val="000000"/>
                          </a:solidFill>
                          <a:effectLst/>
                          <a:latin typeface="Times New Roman" panose="02020603050405020304" pitchFamily="18" charset="0"/>
                          <a:cs typeface="Times New Roman" panose="02020603050405020304" pitchFamily="18" charset="0"/>
                        </a:rPr>
                        <a:t>γ</a:t>
                      </a:r>
                    </a:p>
                  </a:txBody>
                  <a:tcPr marL="9525" marR="9525" marT="9525" marB="0" anchor="ctr">
                    <a:lnL>
                      <a:noFill/>
                    </a:lnL>
                    <a:lnR>
                      <a:noFill/>
                    </a:lnR>
                    <a:lnT>
                      <a:noFill/>
                    </a:lnT>
                    <a:lnB>
                      <a:noFill/>
                    </a:lnB>
                  </a:tcPr>
                </a:tc>
                <a:extLst>
                  <a:ext uri="{0D108BD9-81ED-4DB2-BD59-A6C34878D82A}">
                    <a16:rowId xmlns:a16="http://schemas.microsoft.com/office/drawing/2014/main" val="4008002948"/>
                  </a:ext>
                </a:extLst>
              </a:tr>
            </a:tbl>
          </a:graphicData>
        </a:graphic>
      </p:graphicFrame>
      <p:graphicFrame>
        <p:nvGraphicFramePr>
          <p:cNvPr id="40" name="Table 14"/>
          <p:cNvGraphicFramePr>
            <a:graphicFrameLocks noGrp="1"/>
          </p:cNvGraphicFramePr>
          <p:nvPr>
            <p:extLst>
              <p:ext uri="{D42A27DB-BD31-4B8C-83A1-F6EECF244321}">
                <p14:modId xmlns:p14="http://schemas.microsoft.com/office/powerpoint/2010/main" val="1209262614"/>
              </p:ext>
            </p:extLst>
          </p:nvPr>
        </p:nvGraphicFramePr>
        <p:xfrm>
          <a:off x="6947141" y="4412501"/>
          <a:ext cx="2128837" cy="222885"/>
        </p:xfrm>
        <a:graphic>
          <a:graphicData uri="http://schemas.openxmlformats.org/drawingml/2006/table">
            <a:tbl>
              <a:tblPr/>
              <a:tblGrid>
                <a:gridCol w="895350">
                  <a:extLst>
                    <a:ext uri="{9D8B030D-6E8A-4147-A177-3AD203B41FA5}">
                      <a16:colId xmlns:a16="http://schemas.microsoft.com/office/drawing/2014/main" val="3891895574"/>
                    </a:ext>
                  </a:extLst>
                </a:gridCol>
                <a:gridCol w="463550">
                  <a:extLst>
                    <a:ext uri="{9D8B030D-6E8A-4147-A177-3AD203B41FA5}">
                      <a16:colId xmlns:a16="http://schemas.microsoft.com/office/drawing/2014/main" val="345736350"/>
                    </a:ext>
                  </a:extLst>
                </a:gridCol>
                <a:gridCol w="769937">
                  <a:extLst>
                    <a:ext uri="{9D8B030D-6E8A-4147-A177-3AD203B41FA5}">
                      <a16:colId xmlns:a16="http://schemas.microsoft.com/office/drawing/2014/main" val="544329933"/>
                    </a:ext>
                  </a:extLst>
                </a:gridCol>
              </a:tblGrid>
              <a:tr h="180975">
                <a:tc>
                  <a:txBody>
                    <a:bodyPr/>
                    <a:lstStyle/>
                    <a:p>
                      <a:pPr algn="ctr" fontAlgn="ctr"/>
                      <a:r>
                        <a:rPr lang="en-US" sz="1400" b="0" i="1" u="none" strike="noStrike" dirty="0">
                          <a:solidFill>
                            <a:srgbClr val="000000"/>
                          </a:solidFill>
                          <a:effectLst/>
                          <a:latin typeface="Times New Roman" panose="02020603050405020304" pitchFamily="18" charset="0"/>
                          <a:cs typeface="Times New Roman" panose="02020603050405020304" pitchFamily="18" charset="0"/>
                        </a:rPr>
                        <a:t>P</a:t>
                      </a:r>
                      <a:r>
                        <a:rPr lang="en-US" sz="1400" b="0" i="0" u="none" strike="noStrike" baseline="-25000" dirty="0">
                          <a:solidFill>
                            <a:srgbClr val="000000"/>
                          </a:solidFill>
                          <a:effectLst/>
                          <a:latin typeface="Times New Roman" panose="02020603050405020304" pitchFamily="18" charset="0"/>
                          <a:cs typeface="Times New Roman" panose="02020603050405020304" pitchFamily="18" charset="0"/>
                        </a:rPr>
                        <a:t>2</a:t>
                      </a:r>
                      <a:r>
                        <a:rPr lang="en-US" sz="1400" b="0" i="1" u="none" strike="noStrike" baseline="-25000" dirty="0">
                          <a:solidFill>
                            <a:srgbClr val="000000"/>
                          </a:solidFill>
                          <a:effectLst/>
                          <a:latin typeface="Times New Roman" panose="02020603050405020304" pitchFamily="18" charset="0"/>
                          <a:cs typeface="Times New Roman" panose="02020603050405020304" pitchFamily="18" charset="0"/>
                        </a:rPr>
                        <a:t>n</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 (</a:t>
                      </a: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30</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a:t>
                      </a:r>
                    </a:p>
                  </a:txBody>
                  <a:tcPr marL="9525" marR="9525" marT="9525" marB="0" anchor="ctr">
                    <a:lnL>
                      <a:noFill/>
                    </a:lnL>
                    <a:lnR>
                      <a:noFill/>
                    </a:lnR>
                    <a:lnT>
                      <a:noFill/>
                    </a:lnT>
                    <a:lnB>
                      <a:noFill/>
                    </a:lnB>
                  </a:tcPr>
                </a:tc>
                <a:tc>
                  <a:txBody>
                    <a:bodyPr/>
                    <a:lstStyle/>
                    <a:p>
                      <a:pPr algn="ctr" fontAlgn="ctr"/>
                      <a:r>
                        <a:rPr lang="en-US" altLang="zh-CN" sz="1400" b="0" i="0" u="none" strike="noStrike" dirty="0">
                          <a:solidFill>
                            <a:srgbClr val="000000"/>
                          </a:solidFill>
                          <a:effectLst/>
                          <a:latin typeface="Times New Roman" panose="02020603050405020304" pitchFamily="18" charset="0"/>
                          <a:cs typeface="Times New Roman" panose="02020603050405020304" pitchFamily="18" charset="0"/>
                        </a:rPr>
                        <a:t>0.127</a:t>
                      </a:r>
                    </a:p>
                  </a:txBody>
                  <a:tcPr marL="9525" marR="9525" marT="9525" marB="0" anchor="ctr">
                    <a:lnL>
                      <a:noFill/>
                    </a:lnL>
                    <a:lnR>
                      <a:noFill/>
                    </a:lnR>
                    <a:lnT>
                      <a:noFill/>
                    </a:lnT>
                    <a:lnB>
                      <a:noFill/>
                    </a:lnB>
                  </a:tcPr>
                </a:tc>
                <a:tc>
                  <a:txBody>
                    <a:bodyPr/>
                    <a:lstStyle/>
                    <a:p>
                      <a:pPr algn="ctr" fontAlgn="ctr"/>
                      <a:r>
                        <a:rPr lang="en-US" sz="1400" b="0" i="0" u="none" strike="noStrike" baseline="30000" dirty="0">
                          <a:solidFill>
                            <a:srgbClr val="000000"/>
                          </a:solidFill>
                          <a:effectLst/>
                          <a:latin typeface="Times New Roman" panose="02020603050405020304" pitchFamily="18" charset="0"/>
                          <a:cs typeface="Times New Roman" panose="02020603050405020304" pitchFamily="18" charset="0"/>
                        </a:rPr>
                        <a:t>30</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Na </a:t>
                      </a:r>
                      <a:r>
                        <a:rPr lang="el-GR" sz="1400" b="0" i="1" u="none" strike="noStrike" dirty="0">
                          <a:solidFill>
                            <a:srgbClr val="000000"/>
                          </a:solidFill>
                          <a:effectLst/>
                          <a:latin typeface="Times New Roman" panose="02020603050405020304" pitchFamily="18" charset="0"/>
                          <a:cs typeface="Times New Roman" panose="02020603050405020304" pitchFamily="18" charset="0"/>
                        </a:rPr>
                        <a:t>β</a:t>
                      </a:r>
                      <a:r>
                        <a:rPr lang="en-US" sz="1400" b="0" i="0" u="none" strike="noStrike" dirty="0">
                          <a:solidFill>
                            <a:srgbClr val="000000"/>
                          </a:solidFill>
                          <a:effectLst/>
                          <a:latin typeface="Times New Roman" panose="02020603050405020304" pitchFamily="18" charset="0"/>
                          <a:cs typeface="Times New Roman" panose="02020603050405020304" pitchFamily="18" charset="0"/>
                        </a:rPr>
                        <a:t>2</a:t>
                      </a:r>
                      <a:r>
                        <a:rPr lang="en-US" sz="1400" b="0" i="1" u="none" strike="noStrike" dirty="0">
                          <a:solidFill>
                            <a:srgbClr val="000000"/>
                          </a:solidFill>
                          <a:effectLst/>
                          <a:latin typeface="Times New Roman" panose="02020603050405020304" pitchFamily="18" charset="0"/>
                          <a:cs typeface="Times New Roman" panose="02020603050405020304" pitchFamily="18" charset="0"/>
                        </a:rPr>
                        <a:t>n</a:t>
                      </a:r>
                      <a:r>
                        <a:rPr lang="el-GR" sz="1400" b="0" i="1" u="none" strike="noStrike" dirty="0">
                          <a:solidFill>
                            <a:srgbClr val="000000"/>
                          </a:solidFill>
                          <a:effectLst/>
                          <a:latin typeface="Times New Roman" panose="02020603050405020304" pitchFamily="18" charset="0"/>
                          <a:cs typeface="Times New Roman" panose="02020603050405020304" pitchFamily="18" charset="0"/>
                        </a:rPr>
                        <a:t>γ</a:t>
                      </a:r>
                    </a:p>
                  </a:txBody>
                  <a:tcPr marL="9525" marR="9525" marT="9525" marB="0" anchor="ctr">
                    <a:lnL>
                      <a:noFill/>
                    </a:lnL>
                    <a:lnR>
                      <a:noFill/>
                    </a:lnR>
                    <a:lnT>
                      <a:noFill/>
                    </a:lnT>
                    <a:lnB>
                      <a:noFill/>
                    </a:lnB>
                  </a:tcPr>
                </a:tc>
                <a:extLst>
                  <a:ext uri="{0D108BD9-81ED-4DB2-BD59-A6C34878D82A}">
                    <a16:rowId xmlns:a16="http://schemas.microsoft.com/office/drawing/2014/main" val="4008002948"/>
                  </a:ext>
                </a:extLst>
              </a:tr>
            </a:tbl>
          </a:graphicData>
        </a:graphic>
      </p:graphicFrame>
      <p:sp>
        <p:nvSpPr>
          <p:cNvPr id="42" name="Rectangle 8"/>
          <p:cNvSpPr/>
          <p:nvPr/>
        </p:nvSpPr>
        <p:spPr>
          <a:xfrm>
            <a:off x="5375020" y="6422288"/>
            <a:ext cx="3692036" cy="369332"/>
          </a:xfrm>
          <a:prstGeom prst="rect">
            <a:avLst/>
          </a:prstGeom>
        </p:spPr>
        <p:txBody>
          <a:bodyPr wrap="none">
            <a:spAutoFit/>
          </a:bodyPr>
          <a:lstStyle/>
          <a:p>
            <a:r>
              <a:rPr lang="fr-FR" altLang="zh-CN" dirty="0">
                <a:latin typeface="Times New Roman" panose="02020603050405020304" pitchFamily="18" charset="0"/>
                <a:cs typeface="Times New Roman" panose="02020603050405020304" pitchFamily="18" charset="0"/>
              </a:rPr>
              <a:t>Intensities per 100 parent </a:t>
            </a:r>
            <a:r>
              <a:rPr lang="en-US" altLang="zh-CN" baseline="30000" dirty="0">
                <a:latin typeface="Times New Roman" panose="02020603050405020304" pitchFamily="18" charset="0"/>
                <a:cs typeface="Times New Roman" panose="02020603050405020304" pitchFamily="18" charset="0"/>
              </a:rPr>
              <a:t>30</a:t>
            </a:r>
            <a:r>
              <a:rPr lang="en-US" altLang="zh-CN" dirty="0">
                <a:latin typeface="Times New Roman" panose="02020603050405020304" pitchFamily="18" charset="0"/>
                <a:cs typeface="Times New Roman" panose="02020603050405020304" pitchFamily="18" charset="0"/>
              </a:rPr>
              <a:t>Na</a:t>
            </a:r>
            <a:r>
              <a:rPr lang="fr-FR" altLang="zh-CN" dirty="0">
                <a:latin typeface="Times New Roman" panose="02020603050405020304" pitchFamily="18" charset="0"/>
                <a:cs typeface="Times New Roman" panose="02020603050405020304" pitchFamily="18" charset="0"/>
              </a:rPr>
              <a:t> decays</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478163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3021870"/>
            <a:ext cx="7692623" cy="2426429"/>
          </a:xfrm>
          <a:prstGeom prst="rect">
            <a:avLst/>
          </a:prstGeom>
        </p:spPr>
      </p:pic>
      <p:pic>
        <p:nvPicPr>
          <p:cNvPr id="3" name="Picture 2"/>
          <p:cNvPicPr>
            <a:picLocks noChangeAspect="1"/>
          </p:cNvPicPr>
          <p:nvPr/>
        </p:nvPicPr>
        <p:blipFill>
          <a:blip r:embed="rId3"/>
          <a:stretch>
            <a:fillRect/>
          </a:stretch>
        </p:blipFill>
        <p:spPr>
          <a:xfrm>
            <a:off x="0" y="0"/>
            <a:ext cx="5156200" cy="3021871"/>
          </a:xfrm>
          <a:prstGeom prst="rect">
            <a:avLst/>
          </a:prstGeom>
        </p:spPr>
      </p:pic>
      <p:sp>
        <p:nvSpPr>
          <p:cNvPr id="4" name="Rectangle 3"/>
          <p:cNvSpPr/>
          <p:nvPr/>
        </p:nvSpPr>
        <p:spPr>
          <a:xfrm>
            <a:off x="12700" y="990600"/>
            <a:ext cx="2755900" cy="127000"/>
          </a:xfrm>
          <a:prstGeom prst="rect">
            <a:avLst/>
          </a:prstGeom>
          <a:solidFill>
            <a:srgbClr val="5B9BD5">
              <a:alpha val="3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4"/>
          <p:cNvSpPr/>
          <p:nvPr/>
        </p:nvSpPr>
        <p:spPr>
          <a:xfrm>
            <a:off x="12700" y="5104660"/>
            <a:ext cx="2823099" cy="127740"/>
          </a:xfrm>
          <a:prstGeom prst="rect">
            <a:avLst/>
          </a:prstGeom>
          <a:solidFill>
            <a:srgbClr val="5B9BD5">
              <a:alpha val="3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153447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l="333"/>
          <a:stretch/>
        </p:blipFill>
        <p:spPr>
          <a:xfrm>
            <a:off x="190501" y="0"/>
            <a:ext cx="8792366" cy="6858000"/>
          </a:xfrm>
          <a:prstGeom prst="rect">
            <a:avLst/>
          </a:prstGeom>
        </p:spPr>
      </p:pic>
      <p:pic>
        <p:nvPicPr>
          <p:cNvPr id="6" name="Picture 5"/>
          <p:cNvPicPr>
            <a:picLocks noChangeAspect="1"/>
          </p:cNvPicPr>
          <p:nvPr/>
        </p:nvPicPr>
        <p:blipFill>
          <a:blip r:embed="rId3"/>
          <a:stretch>
            <a:fillRect/>
          </a:stretch>
        </p:blipFill>
        <p:spPr>
          <a:xfrm>
            <a:off x="1366995" y="25400"/>
            <a:ext cx="701059" cy="2057457"/>
          </a:xfrm>
          <a:prstGeom prst="rect">
            <a:avLst/>
          </a:prstGeom>
        </p:spPr>
      </p:pic>
    </p:spTree>
    <p:extLst>
      <p:ext uri="{BB962C8B-B14F-4D97-AF65-F5344CB8AC3E}">
        <p14:creationId xmlns:p14="http://schemas.microsoft.com/office/powerpoint/2010/main" val="6671296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790575" y="466725"/>
            <a:ext cx="7562850" cy="5924550"/>
          </a:xfrm>
          <a:prstGeom prst="rect">
            <a:avLst/>
          </a:prstGeom>
        </p:spPr>
      </p:pic>
    </p:spTree>
    <p:extLst>
      <p:ext uri="{BB962C8B-B14F-4D97-AF65-F5344CB8AC3E}">
        <p14:creationId xmlns:p14="http://schemas.microsoft.com/office/powerpoint/2010/main" val="29057061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7471611" cy="6858000"/>
          </a:xfrm>
          <a:prstGeom prst="rect">
            <a:avLst/>
          </a:prstGeom>
        </p:spPr>
      </p:pic>
    </p:spTree>
    <p:extLst>
      <p:ext uri="{BB962C8B-B14F-4D97-AF65-F5344CB8AC3E}">
        <p14:creationId xmlns:p14="http://schemas.microsoft.com/office/powerpoint/2010/main" val="16865028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6374423" cy="6858000"/>
          </a:xfrm>
          <a:prstGeom prst="rect">
            <a:avLst/>
          </a:prstGeom>
        </p:spPr>
      </p:pic>
    </p:spTree>
    <p:extLst>
      <p:ext uri="{BB962C8B-B14F-4D97-AF65-F5344CB8AC3E}">
        <p14:creationId xmlns:p14="http://schemas.microsoft.com/office/powerpoint/2010/main" val="11510616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3888000" y="3858839"/>
            <a:ext cx="5256000" cy="2826633"/>
          </a:xfrm>
          <a:prstGeom prst="rect">
            <a:avLst/>
          </a:prstGeom>
        </p:spPr>
      </p:pic>
      <p:pic>
        <p:nvPicPr>
          <p:cNvPr id="2" name="图片 1"/>
          <p:cNvPicPr>
            <a:picLocks noChangeAspect="1"/>
          </p:cNvPicPr>
          <p:nvPr/>
        </p:nvPicPr>
        <p:blipFill>
          <a:blip r:embed="rId3"/>
          <a:stretch>
            <a:fillRect/>
          </a:stretch>
        </p:blipFill>
        <p:spPr>
          <a:xfrm>
            <a:off x="8626" y="0"/>
            <a:ext cx="5374055" cy="2483984"/>
          </a:xfrm>
          <a:prstGeom prst="rect">
            <a:avLst/>
          </a:prstGeom>
        </p:spPr>
      </p:pic>
      <p:pic>
        <p:nvPicPr>
          <p:cNvPr id="3" name="图片 2"/>
          <p:cNvPicPr>
            <a:picLocks noChangeAspect="1"/>
          </p:cNvPicPr>
          <p:nvPr/>
        </p:nvPicPr>
        <p:blipFill>
          <a:blip r:embed="rId4"/>
          <a:stretch>
            <a:fillRect/>
          </a:stretch>
        </p:blipFill>
        <p:spPr>
          <a:xfrm>
            <a:off x="2878166" y="1178006"/>
            <a:ext cx="4270075" cy="2611955"/>
          </a:xfrm>
          <a:prstGeom prst="rect">
            <a:avLst/>
          </a:prstGeom>
        </p:spPr>
      </p:pic>
    </p:spTree>
    <p:extLst>
      <p:ext uri="{BB962C8B-B14F-4D97-AF65-F5344CB8AC3E}">
        <p14:creationId xmlns:p14="http://schemas.microsoft.com/office/powerpoint/2010/main" val="7638341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040000" cy="3432318"/>
          </a:xfrm>
          <a:prstGeom prst="rect">
            <a:avLst/>
          </a:prstGeom>
        </p:spPr>
      </p:pic>
      <p:pic>
        <p:nvPicPr>
          <p:cNvPr id="3" name="图片 2"/>
          <p:cNvPicPr>
            <a:picLocks noChangeAspect="1"/>
          </p:cNvPicPr>
          <p:nvPr/>
        </p:nvPicPr>
        <p:blipFill>
          <a:blip r:embed="rId3"/>
          <a:stretch>
            <a:fillRect/>
          </a:stretch>
        </p:blipFill>
        <p:spPr>
          <a:xfrm>
            <a:off x="4597879" y="289087"/>
            <a:ext cx="4546121" cy="2854143"/>
          </a:xfrm>
          <a:prstGeom prst="rect">
            <a:avLst/>
          </a:prstGeom>
        </p:spPr>
      </p:pic>
      <p:pic>
        <p:nvPicPr>
          <p:cNvPr id="4" name="图片 3"/>
          <p:cNvPicPr>
            <a:picLocks noChangeAspect="1"/>
          </p:cNvPicPr>
          <p:nvPr/>
        </p:nvPicPr>
        <p:blipFill>
          <a:blip r:embed="rId4"/>
          <a:stretch>
            <a:fillRect/>
          </a:stretch>
        </p:blipFill>
        <p:spPr>
          <a:xfrm>
            <a:off x="5410662" y="3721405"/>
            <a:ext cx="3733337" cy="2932981"/>
          </a:xfrm>
          <a:prstGeom prst="rect">
            <a:avLst/>
          </a:prstGeom>
        </p:spPr>
      </p:pic>
      <p:pic>
        <p:nvPicPr>
          <p:cNvPr id="6" name="Picture 5"/>
          <p:cNvPicPr>
            <a:picLocks noChangeAspect="1"/>
          </p:cNvPicPr>
          <p:nvPr/>
        </p:nvPicPr>
        <p:blipFill>
          <a:blip r:embed="rId5"/>
          <a:stretch>
            <a:fillRect/>
          </a:stretch>
        </p:blipFill>
        <p:spPr>
          <a:xfrm>
            <a:off x="0" y="3545649"/>
            <a:ext cx="5410662" cy="3108737"/>
          </a:xfrm>
          <a:prstGeom prst="rect">
            <a:avLst/>
          </a:prstGeom>
        </p:spPr>
      </p:pic>
    </p:spTree>
    <p:extLst>
      <p:ext uri="{BB962C8B-B14F-4D97-AF65-F5344CB8AC3E}">
        <p14:creationId xmlns:p14="http://schemas.microsoft.com/office/powerpoint/2010/main" val="928025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400049"/>
            <a:ext cx="5400000" cy="3193804"/>
          </a:xfrm>
          <a:prstGeom prst="rect">
            <a:avLst/>
          </a:prstGeom>
        </p:spPr>
      </p:pic>
      <p:pic>
        <p:nvPicPr>
          <p:cNvPr id="4" name="图片 3"/>
          <p:cNvPicPr>
            <a:picLocks noChangeAspect="1"/>
          </p:cNvPicPr>
          <p:nvPr/>
        </p:nvPicPr>
        <p:blipFill>
          <a:blip r:embed="rId3"/>
          <a:stretch>
            <a:fillRect/>
          </a:stretch>
        </p:blipFill>
        <p:spPr>
          <a:xfrm>
            <a:off x="0" y="0"/>
            <a:ext cx="5400000" cy="335503"/>
          </a:xfrm>
          <a:prstGeom prst="rect">
            <a:avLst/>
          </a:prstGeom>
        </p:spPr>
      </p:pic>
      <p:sp>
        <p:nvSpPr>
          <p:cNvPr id="5" name="文本框 4"/>
          <p:cNvSpPr txBox="1"/>
          <p:nvPr/>
        </p:nvSpPr>
        <p:spPr>
          <a:xfrm>
            <a:off x="5615909" y="518252"/>
            <a:ext cx="779637" cy="307777"/>
          </a:xfrm>
          <a:prstGeom prst="rect">
            <a:avLst/>
          </a:prstGeom>
          <a:noFill/>
        </p:spPr>
        <p:txBody>
          <a:bodyPr wrap="none" rtlCol="0">
            <a:spAutoFit/>
          </a:bodyPr>
          <a:lstStyle/>
          <a:p>
            <a:r>
              <a:rPr lang="en-US" altLang="zh-CN" sz="1400" dirty="0"/>
              <a:t>invisible</a:t>
            </a:r>
            <a:endParaRPr lang="en-US" sz="1400" dirty="0"/>
          </a:p>
        </p:txBody>
      </p:sp>
      <p:sp>
        <p:nvSpPr>
          <p:cNvPr id="6" name="文本框 5"/>
          <p:cNvSpPr txBox="1"/>
          <p:nvPr/>
        </p:nvSpPr>
        <p:spPr>
          <a:xfrm>
            <a:off x="5615909" y="331426"/>
            <a:ext cx="779637" cy="307777"/>
          </a:xfrm>
          <a:prstGeom prst="rect">
            <a:avLst/>
          </a:prstGeom>
          <a:noFill/>
        </p:spPr>
        <p:txBody>
          <a:bodyPr wrap="none" rtlCol="0">
            <a:spAutoFit/>
          </a:bodyPr>
          <a:lstStyle/>
          <a:p>
            <a:r>
              <a:rPr lang="en-US" altLang="zh-CN" sz="1400" dirty="0"/>
              <a:t>invisible</a:t>
            </a:r>
            <a:endParaRPr lang="en-US" sz="1400" dirty="0"/>
          </a:p>
        </p:txBody>
      </p:sp>
      <p:sp>
        <p:nvSpPr>
          <p:cNvPr id="7" name="文本框 6"/>
          <p:cNvSpPr txBox="1"/>
          <p:nvPr/>
        </p:nvSpPr>
        <p:spPr>
          <a:xfrm>
            <a:off x="5615909" y="705078"/>
            <a:ext cx="779637" cy="307777"/>
          </a:xfrm>
          <a:prstGeom prst="rect">
            <a:avLst/>
          </a:prstGeom>
          <a:noFill/>
        </p:spPr>
        <p:txBody>
          <a:bodyPr wrap="none" rtlCol="0">
            <a:spAutoFit/>
          </a:bodyPr>
          <a:lstStyle/>
          <a:p>
            <a:r>
              <a:rPr lang="en-US" altLang="zh-CN" sz="1400" dirty="0"/>
              <a:t>invisible</a:t>
            </a:r>
            <a:endParaRPr lang="en-US" sz="1400" dirty="0"/>
          </a:p>
        </p:txBody>
      </p:sp>
      <p:sp>
        <p:nvSpPr>
          <p:cNvPr id="8" name="文本框 7"/>
          <p:cNvSpPr txBox="1"/>
          <p:nvPr/>
        </p:nvSpPr>
        <p:spPr>
          <a:xfrm>
            <a:off x="5615909" y="891904"/>
            <a:ext cx="779637" cy="307777"/>
          </a:xfrm>
          <a:prstGeom prst="rect">
            <a:avLst/>
          </a:prstGeom>
          <a:noFill/>
        </p:spPr>
        <p:txBody>
          <a:bodyPr wrap="none" rtlCol="0">
            <a:spAutoFit/>
          </a:bodyPr>
          <a:lstStyle/>
          <a:p>
            <a:r>
              <a:rPr lang="en-US" altLang="zh-CN" sz="1400" dirty="0"/>
              <a:t>invisible</a:t>
            </a:r>
            <a:endParaRPr lang="en-US" sz="1400" dirty="0"/>
          </a:p>
        </p:txBody>
      </p:sp>
      <p:sp>
        <p:nvSpPr>
          <p:cNvPr id="9" name="文本框 8"/>
          <p:cNvSpPr txBox="1"/>
          <p:nvPr/>
        </p:nvSpPr>
        <p:spPr>
          <a:xfrm>
            <a:off x="5615909" y="1078730"/>
            <a:ext cx="779637" cy="307777"/>
          </a:xfrm>
          <a:prstGeom prst="rect">
            <a:avLst/>
          </a:prstGeom>
          <a:noFill/>
        </p:spPr>
        <p:txBody>
          <a:bodyPr wrap="none" rtlCol="0">
            <a:spAutoFit/>
          </a:bodyPr>
          <a:lstStyle/>
          <a:p>
            <a:r>
              <a:rPr lang="en-US" altLang="zh-CN" sz="1400" dirty="0"/>
              <a:t>invisible</a:t>
            </a:r>
            <a:endParaRPr lang="en-US" sz="1400" dirty="0"/>
          </a:p>
        </p:txBody>
      </p:sp>
      <p:sp>
        <p:nvSpPr>
          <p:cNvPr id="10" name="文本框 9"/>
          <p:cNvSpPr txBox="1"/>
          <p:nvPr/>
        </p:nvSpPr>
        <p:spPr>
          <a:xfrm>
            <a:off x="5615909" y="1265556"/>
            <a:ext cx="779637" cy="307777"/>
          </a:xfrm>
          <a:prstGeom prst="rect">
            <a:avLst/>
          </a:prstGeom>
          <a:noFill/>
        </p:spPr>
        <p:txBody>
          <a:bodyPr wrap="none" rtlCol="0">
            <a:spAutoFit/>
          </a:bodyPr>
          <a:lstStyle/>
          <a:p>
            <a:r>
              <a:rPr lang="en-US" altLang="zh-CN" sz="1400" dirty="0"/>
              <a:t>invisible</a:t>
            </a:r>
            <a:endParaRPr lang="en-US" sz="1400" dirty="0"/>
          </a:p>
        </p:txBody>
      </p:sp>
      <p:sp>
        <p:nvSpPr>
          <p:cNvPr id="11" name="文本框 10"/>
          <p:cNvSpPr txBox="1"/>
          <p:nvPr/>
        </p:nvSpPr>
        <p:spPr>
          <a:xfrm>
            <a:off x="5615909" y="1452382"/>
            <a:ext cx="779637" cy="307777"/>
          </a:xfrm>
          <a:prstGeom prst="rect">
            <a:avLst/>
          </a:prstGeom>
          <a:noFill/>
        </p:spPr>
        <p:txBody>
          <a:bodyPr wrap="none" rtlCol="0">
            <a:spAutoFit/>
          </a:bodyPr>
          <a:lstStyle/>
          <a:p>
            <a:r>
              <a:rPr lang="en-US" altLang="zh-CN" sz="1400" dirty="0"/>
              <a:t>invisible</a:t>
            </a:r>
            <a:endParaRPr lang="en-US" sz="1400" dirty="0"/>
          </a:p>
        </p:txBody>
      </p:sp>
      <p:sp>
        <p:nvSpPr>
          <p:cNvPr id="12" name="文本框 11"/>
          <p:cNvSpPr txBox="1"/>
          <p:nvPr/>
        </p:nvSpPr>
        <p:spPr>
          <a:xfrm>
            <a:off x="5615909" y="1639208"/>
            <a:ext cx="779637" cy="307777"/>
          </a:xfrm>
          <a:prstGeom prst="rect">
            <a:avLst/>
          </a:prstGeom>
          <a:noFill/>
        </p:spPr>
        <p:txBody>
          <a:bodyPr wrap="none" rtlCol="0">
            <a:spAutoFit/>
          </a:bodyPr>
          <a:lstStyle/>
          <a:p>
            <a:r>
              <a:rPr lang="en-US" altLang="zh-CN" sz="1400" dirty="0"/>
              <a:t>invisible</a:t>
            </a:r>
            <a:endParaRPr lang="en-US" sz="1400" dirty="0"/>
          </a:p>
        </p:txBody>
      </p:sp>
      <p:sp>
        <p:nvSpPr>
          <p:cNvPr id="13" name="文本框 12"/>
          <p:cNvSpPr txBox="1"/>
          <p:nvPr/>
        </p:nvSpPr>
        <p:spPr>
          <a:xfrm>
            <a:off x="5615909" y="1826034"/>
            <a:ext cx="779637" cy="307777"/>
          </a:xfrm>
          <a:prstGeom prst="rect">
            <a:avLst/>
          </a:prstGeom>
          <a:noFill/>
        </p:spPr>
        <p:txBody>
          <a:bodyPr wrap="none" rtlCol="0">
            <a:spAutoFit/>
          </a:bodyPr>
          <a:lstStyle/>
          <a:p>
            <a:r>
              <a:rPr lang="en-US" altLang="zh-CN" sz="1400" dirty="0"/>
              <a:t>invisible</a:t>
            </a:r>
            <a:endParaRPr lang="en-US" sz="1400" dirty="0"/>
          </a:p>
        </p:txBody>
      </p:sp>
      <p:sp>
        <p:nvSpPr>
          <p:cNvPr id="14" name="文本框 13"/>
          <p:cNvSpPr txBox="1"/>
          <p:nvPr/>
        </p:nvSpPr>
        <p:spPr>
          <a:xfrm>
            <a:off x="5615909" y="2012860"/>
            <a:ext cx="779637" cy="307777"/>
          </a:xfrm>
          <a:prstGeom prst="rect">
            <a:avLst/>
          </a:prstGeom>
          <a:noFill/>
        </p:spPr>
        <p:txBody>
          <a:bodyPr wrap="none" rtlCol="0">
            <a:spAutoFit/>
          </a:bodyPr>
          <a:lstStyle/>
          <a:p>
            <a:r>
              <a:rPr lang="en-US" altLang="zh-CN" sz="1400" dirty="0"/>
              <a:t>invisible</a:t>
            </a:r>
            <a:endParaRPr lang="en-US" sz="1400" dirty="0"/>
          </a:p>
        </p:txBody>
      </p:sp>
      <p:sp>
        <p:nvSpPr>
          <p:cNvPr id="15" name="文本框 14"/>
          <p:cNvSpPr txBox="1"/>
          <p:nvPr/>
        </p:nvSpPr>
        <p:spPr>
          <a:xfrm>
            <a:off x="5615909" y="2199686"/>
            <a:ext cx="779637" cy="307777"/>
          </a:xfrm>
          <a:prstGeom prst="rect">
            <a:avLst/>
          </a:prstGeom>
          <a:noFill/>
        </p:spPr>
        <p:txBody>
          <a:bodyPr wrap="none" rtlCol="0">
            <a:spAutoFit/>
          </a:bodyPr>
          <a:lstStyle/>
          <a:p>
            <a:r>
              <a:rPr lang="en-US" altLang="zh-CN" sz="1400" dirty="0"/>
              <a:t>invisible</a:t>
            </a:r>
            <a:endParaRPr lang="en-US" sz="1400" dirty="0"/>
          </a:p>
        </p:txBody>
      </p:sp>
      <p:sp>
        <p:nvSpPr>
          <p:cNvPr id="16" name="文本框 15"/>
          <p:cNvSpPr txBox="1"/>
          <p:nvPr/>
        </p:nvSpPr>
        <p:spPr>
          <a:xfrm>
            <a:off x="5615909" y="2386512"/>
            <a:ext cx="779637" cy="307777"/>
          </a:xfrm>
          <a:prstGeom prst="rect">
            <a:avLst/>
          </a:prstGeom>
          <a:noFill/>
        </p:spPr>
        <p:txBody>
          <a:bodyPr wrap="none" rtlCol="0">
            <a:spAutoFit/>
          </a:bodyPr>
          <a:lstStyle/>
          <a:p>
            <a:r>
              <a:rPr lang="en-US" altLang="zh-CN" sz="1400" dirty="0"/>
              <a:t>invisible</a:t>
            </a:r>
            <a:endParaRPr lang="en-US" sz="1400" dirty="0"/>
          </a:p>
        </p:txBody>
      </p:sp>
      <p:sp>
        <p:nvSpPr>
          <p:cNvPr id="17" name="文本框 16"/>
          <p:cNvSpPr txBox="1"/>
          <p:nvPr/>
        </p:nvSpPr>
        <p:spPr>
          <a:xfrm>
            <a:off x="5615909" y="2573338"/>
            <a:ext cx="779637" cy="307777"/>
          </a:xfrm>
          <a:prstGeom prst="rect">
            <a:avLst/>
          </a:prstGeom>
          <a:noFill/>
        </p:spPr>
        <p:txBody>
          <a:bodyPr wrap="none" rtlCol="0">
            <a:spAutoFit/>
          </a:bodyPr>
          <a:lstStyle/>
          <a:p>
            <a:r>
              <a:rPr lang="en-US" altLang="zh-CN" sz="1400" dirty="0"/>
              <a:t>invisible</a:t>
            </a:r>
            <a:endParaRPr lang="en-US" sz="1400" dirty="0"/>
          </a:p>
        </p:txBody>
      </p:sp>
      <p:sp>
        <p:nvSpPr>
          <p:cNvPr id="18" name="文本框 17"/>
          <p:cNvSpPr txBox="1"/>
          <p:nvPr/>
        </p:nvSpPr>
        <p:spPr>
          <a:xfrm>
            <a:off x="5615909" y="2760164"/>
            <a:ext cx="861774" cy="307777"/>
          </a:xfrm>
          <a:prstGeom prst="rect">
            <a:avLst/>
          </a:prstGeom>
          <a:noFill/>
        </p:spPr>
        <p:txBody>
          <a:bodyPr wrap="none" rtlCol="0">
            <a:spAutoFit/>
          </a:bodyPr>
          <a:lstStyle/>
          <a:p>
            <a:r>
              <a:rPr lang="en-US" sz="1400" dirty="0">
                <a:solidFill>
                  <a:srgbClr val="C00000"/>
                </a:solidFill>
              </a:rPr>
              <a:t>observed</a:t>
            </a:r>
          </a:p>
        </p:txBody>
      </p:sp>
      <p:sp>
        <p:nvSpPr>
          <p:cNvPr id="19" name="文本框 18"/>
          <p:cNvSpPr txBox="1"/>
          <p:nvPr/>
        </p:nvSpPr>
        <p:spPr>
          <a:xfrm>
            <a:off x="5615909" y="2946990"/>
            <a:ext cx="779637" cy="307777"/>
          </a:xfrm>
          <a:prstGeom prst="rect">
            <a:avLst/>
          </a:prstGeom>
          <a:noFill/>
        </p:spPr>
        <p:txBody>
          <a:bodyPr wrap="none" rtlCol="0">
            <a:spAutoFit/>
          </a:bodyPr>
          <a:lstStyle/>
          <a:p>
            <a:r>
              <a:rPr lang="en-US" altLang="zh-CN" sz="1400" dirty="0"/>
              <a:t>invisible</a:t>
            </a:r>
            <a:endParaRPr lang="en-US" sz="1400" dirty="0">
              <a:solidFill>
                <a:srgbClr val="C00000"/>
              </a:solidFill>
            </a:endParaRPr>
          </a:p>
        </p:txBody>
      </p:sp>
      <p:sp>
        <p:nvSpPr>
          <p:cNvPr id="20" name="文本框 19"/>
          <p:cNvSpPr txBox="1"/>
          <p:nvPr/>
        </p:nvSpPr>
        <p:spPr>
          <a:xfrm>
            <a:off x="5615909" y="3133816"/>
            <a:ext cx="861774" cy="307777"/>
          </a:xfrm>
          <a:prstGeom prst="rect">
            <a:avLst/>
          </a:prstGeom>
          <a:noFill/>
        </p:spPr>
        <p:txBody>
          <a:bodyPr wrap="none" rtlCol="0">
            <a:spAutoFit/>
          </a:bodyPr>
          <a:lstStyle/>
          <a:p>
            <a:r>
              <a:rPr lang="en-US" sz="1400" dirty="0">
                <a:solidFill>
                  <a:srgbClr val="C00000"/>
                </a:solidFill>
              </a:rPr>
              <a:t>observed</a:t>
            </a:r>
          </a:p>
        </p:txBody>
      </p:sp>
      <p:sp>
        <p:nvSpPr>
          <p:cNvPr id="21" name="文本框 20"/>
          <p:cNvSpPr txBox="1"/>
          <p:nvPr/>
        </p:nvSpPr>
        <p:spPr>
          <a:xfrm>
            <a:off x="5615909" y="3320642"/>
            <a:ext cx="779637" cy="307777"/>
          </a:xfrm>
          <a:prstGeom prst="rect">
            <a:avLst/>
          </a:prstGeom>
          <a:noFill/>
        </p:spPr>
        <p:txBody>
          <a:bodyPr wrap="none" rtlCol="0">
            <a:spAutoFit/>
          </a:bodyPr>
          <a:lstStyle/>
          <a:p>
            <a:r>
              <a:rPr lang="en-US" altLang="zh-CN" sz="1400" dirty="0"/>
              <a:t>invisible</a:t>
            </a:r>
            <a:endParaRPr lang="en-US" sz="1400" dirty="0"/>
          </a:p>
        </p:txBody>
      </p:sp>
    </p:spTree>
    <p:extLst>
      <p:ext uri="{BB962C8B-B14F-4D97-AF65-F5344CB8AC3E}">
        <p14:creationId xmlns:p14="http://schemas.microsoft.com/office/powerpoint/2010/main" val="9683233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5296619" y="2501661"/>
            <a:ext cx="3846564" cy="2746035"/>
          </a:xfrm>
          <a:prstGeom prst="rect">
            <a:avLst/>
          </a:prstGeom>
        </p:spPr>
      </p:pic>
      <p:pic>
        <p:nvPicPr>
          <p:cNvPr id="6" name="图片 5"/>
          <p:cNvPicPr>
            <a:picLocks noChangeAspect="1"/>
          </p:cNvPicPr>
          <p:nvPr/>
        </p:nvPicPr>
        <p:blipFill>
          <a:blip r:embed="rId3"/>
          <a:stretch>
            <a:fillRect/>
          </a:stretch>
        </p:blipFill>
        <p:spPr>
          <a:xfrm>
            <a:off x="0" y="3174520"/>
            <a:ext cx="4887866" cy="2870888"/>
          </a:xfrm>
          <a:prstGeom prst="rect">
            <a:avLst/>
          </a:prstGeom>
        </p:spPr>
      </p:pic>
      <p:pic>
        <p:nvPicPr>
          <p:cNvPr id="3" name="图片 2"/>
          <p:cNvPicPr>
            <a:picLocks noChangeAspect="1"/>
          </p:cNvPicPr>
          <p:nvPr/>
        </p:nvPicPr>
        <p:blipFill>
          <a:blip r:embed="rId4"/>
          <a:stretch>
            <a:fillRect/>
          </a:stretch>
        </p:blipFill>
        <p:spPr>
          <a:xfrm>
            <a:off x="4365887" y="1"/>
            <a:ext cx="4777296" cy="2501660"/>
          </a:xfrm>
          <a:prstGeom prst="rect">
            <a:avLst/>
          </a:prstGeom>
        </p:spPr>
      </p:pic>
      <p:pic>
        <p:nvPicPr>
          <p:cNvPr id="5" name="图片 4"/>
          <p:cNvPicPr>
            <a:picLocks noChangeAspect="1"/>
          </p:cNvPicPr>
          <p:nvPr/>
        </p:nvPicPr>
        <p:blipFill>
          <a:blip r:embed="rId5"/>
          <a:stretch>
            <a:fillRect/>
          </a:stretch>
        </p:blipFill>
        <p:spPr>
          <a:xfrm>
            <a:off x="0" y="-1"/>
            <a:ext cx="4362352" cy="3174521"/>
          </a:xfrm>
          <a:prstGeom prst="rect">
            <a:avLst/>
          </a:prstGeom>
        </p:spPr>
      </p:pic>
    </p:spTree>
    <p:extLst>
      <p:ext uri="{BB962C8B-B14F-4D97-AF65-F5344CB8AC3E}">
        <p14:creationId xmlns:p14="http://schemas.microsoft.com/office/powerpoint/2010/main" val="10375803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0"/>
            <a:ext cx="4330460" cy="3210103"/>
          </a:xfrm>
          <a:prstGeom prst="rect">
            <a:avLst/>
          </a:prstGeom>
        </p:spPr>
      </p:pic>
      <p:pic>
        <p:nvPicPr>
          <p:cNvPr id="3" name="图片 2"/>
          <p:cNvPicPr>
            <a:picLocks noChangeAspect="1"/>
          </p:cNvPicPr>
          <p:nvPr/>
        </p:nvPicPr>
        <p:blipFill>
          <a:blip r:embed="rId3"/>
          <a:stretch>
            <a:fillRect/>
          </a:stretch>
        </p:blipFill>
        <p:spPr>
          <a:xfrm>
            <a:off x="-1" y="3494266"/>
            <a:ext cx="4473642" cy="3114497"/>
          </a:xfrm>
          <a:prstGeom prst="rect">
            <a:avLst/>
          </a:prstGeom>
        </p:spPr>
      </p:pic>
      <p:pic>
        <p:nvPicPr>
          <p:cNvPr id="4" name="图片 3"/>
          <p:cNvPicPr>
            <a:picLocks noChangeAspect="1"/>
          </p:cNvPicPr>
          <p:nvPr/>
        </p:nvPicPr>
        <p:blipFill>
          <a:blip r:embed="rId4"/>
          <a:stretch>
            <a:fillRect/>
          </a:stretch>
        </p:blipFill>
        <p:spPr>
          <a:xfrm>
            <a:off x="4256134" y="3398660"/>
            <a:ext cx="4887866" cy="2870888"/>
          </a:xfrm>
          <a:prstGeom prst="rect">
            <a:avLst/>
          </a:prstGeom>
        </p:spPr>
      </p:pic>
      <p:pic>
        <p:nvPicPr>
          <p:cNvPr id="5" name="图片 4"/>
          <p:cNvPicPr>
            <a:picLocks noChangeAspect="1"/>
          </p:cNvPicPr>
          <p:nvPr/>
        </p:nvPicPr>
        <p:blipFill>
          <a:blip r:embed="rId5"/>
          <a:stretch>
            <a:fillRect/>
          </a:stretch>
        </p:blipFill>
        <p:spPr>
          <a:xfrm>
            <a:off x="4473641" y="0"/>
            <a:ext cx="4670359" cy="3398660"/>
          </a:xfrm>
          <a:prstGeom prst="rect">
            <a:avLst/>
          </a:prstGeom>
        </p:spPr>
      </p:pic>
    </p:spTree>
    <p:extLst>
      <p:ext uri="{BB962C8B-B14F-4D97-AF65-F5344CB8AC3E}">
        <p14:creationId xmlns:p14="http://schemas.microsoft.com/office/powerpoint/2010/main" val="38953695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7749450" cy="6857999"/>
          </a:xfrm>
          <a:prstGeom prst="rect">
            <a:avLst/>
          </a:prstGeom>
        </p:spPr>
      </p:pic>
    </p:spTree>
    <p:extLst>
      <p:ext uri="{BB962C8B-B14F-4D97-AF65-F5344CB8AC3E}">
        <p14:creationId xmlns:p14="http://schemas.microsoft.com/office/powerpoint/2010/main" val="7838126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6997700" cy="6860490"/>
          </a:xfrm>
          <a:prstGeom prst="rect">
            <a:avLst/>
          </a:prstGeom>
        </p:spPr>
      </p:pic>
    </p:spTree>
    <p:extLst>
      <p:ext uri="{BB962C8B-B14F-4D97-AF65-F5344CB8AC3E}">
        <p14:creationId xmlns:p14="http://schemas.microsoft.com/office/powerpoint/2010/main" val="40629667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125651509"/>
              </p:ext>
            </p:extLst>
          </p:nvPr>
        </p:nvGraphicFramePr>
        <p:xfrm>
          <a:off x="1" y="535239"/>
          <a:ext cx="9143999" cy="5181600"/>
        </p:xfrm>
        <a:graphic>
          <a:graphicData uri="http://schemas.openxmlformats.org/drawingml/2006/table">
            <a:tbl>
              <a:tblPr firstRow="1" bandRow="1">
                <a:tableStyleId>{5940675A-B579-460E-94D1-54222C63F5DA}</a:tableStyleId>
              </a:tblPr>
              <a:tblGrid>
                <a:gridCol w="908367">
                  <a:extLst>
                    <a:ext uri="{9D8B030D-6E8A-4147-A177-3AD203B41FA5}">
                      <a16:colId xmlns:a16="http://schemas.microsoft.com/office/drawing/2014/main" val="20000"/>
                    </a:ext>
                  </a:extLst>
                </a:gridCol>
                <a:gridCol w="508000">
                  <a:extLst>
                    <a:ext uri="{9D8B030D-6E8A-4147-A177-3AD203B41FA5}">
                      <a16:colId xmlns:a16="http://schemas.microsoft.com/office/drawing/2014/main" val="20001"/>
                    </a:ext>
                  </a:extLst>
                </a:gridCol>
                <a:gridCol w="832167">
                  <a:extLst>
                    <a:ext uri="{9D8B030D-6E8A-4147-A177-3AD203B41FA5}">
                      <a16:colId xmlns:a16="http://schemas.microsoft.com/office/drawing/2014/main" val="20002"/>
                    </a:ext>
                  </a:extLst>
                </a:gridCol>
                <a:gridCol w="748030">
                  <a:extLst>
                    <a:ext uri="{9D8B030D-6E8A-4147-A177-3AD203B41FA5}">
                      <a16:colId xmlns:a16="http://schemas.microsoft.com/office/drawing/2014/main" val="20003"/>
                    </a:ext>
                  </a:extLst>
                </a:gridCol>
                <a:gridCol w="833755">
                  <a:extLst>
                    <a:ext uri="{9D8B030D-6E8A-4147-A177-3AD203B41FA5}">
                      <a16:colId xmlns:a16="http://schemas.microsoft.com/office/drawing/2014/main" val="20006"/>
                    </a:ext>
                  </a:extLst>
                </a:gridCol>
                <a:gridCol w="1847149">
                  <a:extLst>
                    <a:ext uri="{9D8B030D-6E8A-4147-A177-3AD203B41FA5}">
                      <a16:colId xmlns:a16="http://schemas.microsoft.com/office/drawing/2014/main" val="20004"/>
                    </a:ext>
                  </a:extLst>
                </a:gridCol>
                <a:gridCol w="3466531">
                  <a:extLst>
                    <a:ext uri="{9D8B030D-6E8A-4147-A177-3AD203B41FA5}">
                      <a16:colId xmlns:a16="http://schemas.microsoft.com/office/drawing/2014/main" val="20005"/>
                    </a:ext>
                  </a:extLst>
                </a:gridCol>
              </a:tblGrid>
              <a:tr h="0">
                <a:tc>
                  <a:txBody>
                    <a:bodyPr/>
                    <a:lstStyle/>
                    <a:p>
                      <a:pPr algn="ctr"/>
                      <a:r>
                        <a:rPr lang="en-US" altLang="zh-CN" sz="1400" dirty="0">
                          <a:latin typeface="Times New Roman" panose="02020603050405020304" pitchFamily="18" charset="0"/>
                          <a:cs typeface="Times New Roman" panose="02020603050405020304" pitchFamily="18" charset="0"/>
                        </a:rPr>
                        <a:t>Precursor</a:t>
                      </a:r>
                      <a:endParaRPr lang="zh-CN" altLang="en-US" sz="140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400" i="1" baseline="0" dirty="0">
                          <a:latin typeface="Times New Roman" panose="02020603050405020304" pitchFamily="18" charset="0"/>
                          <a:cs typeface="Times New Roman" panose="02020603050405020304" pitchFamily="18" charset="0"/>
                        </a:rPr>
                        <a:t>J</a:t>
                      </a:r>
                      <a:r>
                        <a:rPr lang="en-US" altLang="zh-CN" sz="1400" i="1" baseline="30000" dirty="0">
                          <a:latin typeface="Times New Roman" panose="02020603050405020304" pitchFamily="18" charset="0"/>
                          <a:cs typeface="Times New Roman" panose="02020603050405020304" pitchFamily="18" charset="0"/>
                        </a:rPr>
                        <a:t>π</a:t>
                      </a:r>
                      <a:endParaRPr lang="zh-CN" altLang="en-US" sz="1400" i="1" baseline="3000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400" i="1" dirty="0">
                          <a:latin typeface="Times New Roman" panose="02020603050405020304" pitchFamily="18" charset="0"/>
                          <a:cs typeface="Times New Roman" panose="02020603050405020304" pitchFamily="18" charset="0"/>
                        </a:rPr>
                        <a:t>T</a:t>
                      </a:r>
                      <a:r>
                        <a:rPr lang="en-US" altLang="zh-CN" sz="1400" baseline="-25000" dirty="0">
                          <a:latin typeface="Times New Roman" panose="02020603050405020304" pitchFamily="18" charset="0"/>
                          <a:cs typeface="Times New Roman" panose="02020603050405020304" pitchFamily="18" charset="0"/>
                        </a:rPr>
                        <a:t>1/2</a:t>
                      </a:r>
                      <a:r>
                        <a:rPr lang="en-US" altLang="zh-CN" sz="1400" baseline="0" dirty="0">
                          <a:latin typeface="Times New Roman" panose="02020603050405020304" pitchFamily="18" charset="0"/>
                          <a:cs typeface="Times New Roman" panose="02020603050405020304" pitchFamily="18" charset="0"/>
                        </a:rPr>
                        <a:t> (</a:t>
                      </a:r>
                      <a:r>
                        <a:rPr lang="en-US" altLang="zh-CN" sz="1400" baseline="0" dirty="0" err="1">
                          <a:latin typeface="Times New Roman" panose="02020603050405020304" pitchFamily="18" charset="0"/>
                          <a:cs typeface="Times New Roman" panose="02020603050405020304" pitchFamily="18" charset="0"/>
                        </a:rPr>
                        <a:t>ms</a:t>
                      </a:r>
                      <a:r>
                        <a:rPr lang="en-US" altLang="zh-CN" sz="1400" baseline="0" dirty="0">
                          <a:latin typeface="Times New Roman" panose="02020603050405020304" pitchFamily="18" charset="0"/>
                          <a:cs typeface="Times New Roman" panose="02020603050405020304" pitchFamily="18" charset="0"/>
                        </a:rPr>
                        <a:t>)</a:t>
                      </a:r>
                      <a:endParaRPr lang="zh-CN" altLang="en-US" sz="1400" baseline="-2500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400" i="1" dirty="0">
                          <a:latin typeface="Times New Roman" panose="02020603050405020304" pitchFamily="18" charset="0"/>
                          <a:cs typeface="Times New Roman" panose="02020603050405020304" pitchFamily="18" charset="0"/>
                        </a:rPr>
                        <a:t>P</a:t>
                      </a:r>
                      <a:r>
                        <a:rPr lang="en-US" altLang="zh-CN" sz="1400" baseline="-25000" dirty="0">
                          <a:latin typeface="Times New Roman" panose="02020603050405020304" pitchFamily="18" charset="0"/>
                          <a:cs typeface="Times New Roman" panose="02020603050405020304" pitchFamily="18" charset="0"/>
                        </a:rPr>
                        <a:t>1</a:t>
                      </a:r>
                      <a:r>
                        <a:rPr lang="en-US" altLang="zh-CN" sz="1400" i="1" baseline="-25000" dirty="0">
                          <a:latin typeface="Times New Roman" panose="02020603050405020304" pitchFamily="18" charset="0"/>
                          <a:cs typeface="Times New Roman" panose="02020603050405020304" pitchFamily="18" charset="0"/>
                        </a:rPr>
                        <a:t>n</a:t>
                      </a:r>
                      <a:r>
                        <a:rPr lang="en-US" altLang="zh-CN" sz="1400" i="0" baseline="0" dirty="0">
                          <a:latin typeface="Times New Roman" panose="02020603050405020304" pitchFamily="18" charset="0"/>
                          <a:cs typeface="Times New Roman" panose="02020603050405020304" pitchFamily="18" charset="0"/>
                        </a:rPr>
                        <a:t> (%)</a:t>
                      </a:r>
                      <a:endParaRPr lang="zh-CN" altLang="en-US" sz="1400" i="0" baseline="-25000" dirty="0">
                        <a:latin typeface="Times New Roman" panose="02020603050405020304" pitchFamily="18" charset="0"/>
                        <a:cs typeface="Times New Roman" panose="02020603050405020304" pitchFamily="18" charset="0"/>
                      </a:endParaRPr>
                    </a:p>
                  </a:txBody>
                  <a:tcPr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i="1" dirty="0">
                          <a:latin typeface="Times New Roman" panose="02020603050405020304" pitchFamily="18" charset="0"/>
                          <a:cs typeface="Times New Roman" panose="02020603050405020304" pitchFamily="18" charset="0"/>
                        </a:rPr>
                        <a:t>P</a:t>
                      </a:r>
                      <a:r>
                        <a:rPr lang="en-US" altLang="zh-CN" sz="1400" baseline="-25000" dirty="0">
                          <a:latin typeface="Times New Roman" panose="02020603050405020304" pitchFamily="18" charset="0"/>
                          <a:cs typeface="Times New Roman" panose="02020603050405020304" pitchFamily="18" charset="0"/>
                        </a:rPr>
                        <a:t>2</a:t>
                      </a:r>
                      <a:r>
                        <a:rPr lang="en-US" altLang="zh-CN" sz="1400" i="1" baseline="-25000" dirty="0">
                          <a:latin typeface="Times New Roman" panose="02020603050405020304" pitchFamily="18" charset="0"/>
                          <a:cs typeface="Times New Roman" panose="02020603050405020304" pitchFamily="18" charset="0"/>
                        </a:rPr>
                        <a:t>n</a:t>
                      </a:r>
                      <a:r>
                        <a:rPr lang="en-US" altLang="zh-CN" sz="1400" i="0" baseline="0" dirty="0">
                          <a:latin typeface="Times New Roman" panose="02020603050405020304" pitchFamily="18" charset="0"/>
                          <a:cs typeface="Times New Roman" panose="02020603050405020304" pitchFamily="18" charset="0"/>
                        </a:rPr>
                        <a:t> (%)</a:t>
                      </a:r>
                      <a:endParaRPr lang="zh-CN" altLang="en-US" sz="1400" i="0" baseline="-2500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400" i="0" dirty="0">
                          <a:latin typeface="Times New Roman" panose="02020603050405020304" pitchFamily="18" charset="0"/>
                          <a:cs typeface="Times New Roman" panose="02020603050405020304" pitchFamily="18" charset="0"/>
                        </a:rPr>
                        <a:t>Measured </a:t>
                      </a:r>
                      <a:r>
                        <a:rPr lang="en-US" altLang="zh-CN" sz="1400" i="1" dirty="0">
                          <a:latin typeface="Times New Roman" panose="02020603050405020304" pitchFamily="18" charset="0"/>
                          <a:cs typeface="Times New Roman" panose="02020603050405020304" pitchFamily="18" charset="0"/>
                        </a:rPr>
                        <a:t>n</a:t>
                      </a:r>
                      <a:r>
                        <a:rPr lang="en-US" altLang="zh-CN" sz="1400" dirty="0">
                          <a:latin typeface="Times New Roman" panose="02020603050405020304" pitchFamily="18" charset="0"/>
                          <a:cs typeface="Times New Roman" panose="02020603050405020304" pitchFamily="18" charset="0"/>
                        </a:rPr>
                        <a:t> spectrum</a:t>
                      </a:r>
                      <a:endParaRPr lang="zh-CN" altLang="en-US" sz="1400" dirty="0">
                        <a:latin typeface="Times New Roman" panose="02020603050405020304" pitchFamily="18" charset="0"/>
                        <a:cs typeface="Times New Roman" panose="02020603050405020304" pitchFamily="18" charset="0"/>
                      </a:endParaRPr>
                    </a:p>
                  </a:txBody>
                  <a:tcPr anchor="ctr">
                    <a:noFill/>
                  </a:tcPr>
                </a:tc>
                <a:tc>
                  <a:txBody>
                    <a:bodyPr/>
                    <a:lstStyle/>
                    <a:p>
                      <a:pPr algn="ctr"/>
                      <a:endParaRPr lang="zh-CN" altLang="en-US" sz="1400" dirty="0">
                        <a:latin typeface="Times New Roman" panose="02020603050405020304" pitchFamily="18" charset="0"/>
                        <a:cs typeface="Times New Roman" panose="02020603050405020304" pitchFamily="18" charset="0"/>
                      </a:endParaRPr>
                    </a:p>
                  </a:txBody>
                  <a:tcPr anchor="ctr">
                    <a:noFill/>
                  </a:tcPr>
                </a:tc>
                <a:extLst>
                  <a:ext uri="{0D108BD9-81ED-4DB2-BD59-A6C34878D82A}">
                    <a16:rowId xmlns:a16="http://schemas.microsoft.com/office/drawing/2014/main" val="10000"/>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27</a:t>
                      </a:r>
                      <a:r>
                        <a:rPr lang="en-US" altLang="zh-CN" sz="1400" dirty="0">
                          <a:latin typeface="Times New Roman" panose="02020603050405020304" pitchFamily="18" charset="0"/>
                          <a:cs typeface="Times New Roman" panose="02020603050405020304" pitchFamily="18" charset="0"/>
                        </a:rPr>
                        <a:t>Na</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5/2+</a:t>
                      </a:r>
                      <a:endParaRPr lang="zh-CN" altLang="en-US" sz="1400" dirty="0">
                        <a:latin typeface="Times New Roman" panose="02020603050405020304" pitchFamily="18" charset="0"/>
                        <a:cs typeface="Times New Roman" panose="02020603050405020304" pitchFamily="18" charset="0"/>
                      </a:endParaRPr>
                    </a:p>
                  </a:txBody>
                  <a:tcPr marL="9525" marR="9525" marT="9525" marB="0" anchor="ctr">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300(7)</a:t>
                      </a:r>
                    </a:p>
                  </a:txBody>
                  <a:tcPr marL="9525" marR="9525" marT="9525" marB="0" anchor="ctr">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0.13(4)</a:t>
                      </a:r>
                    </a:p>
                  </a:txBody>
                  <a:tcPr marL="9525" marR="9525" marT="9525" marB="0" anchor="c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Ziegert_PICNFS1981</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Only the first excited</a:t>
                      </a:r>
                      <a:r>
                        <a:rPr lang="en-US" altLang="zh-CN" sz="1400" baseline="0" dirty="0">
                          <a:latin typeface="Times New Roman" panose="02020603050405020304" pitchFamily="18" charset="0"/>
                          <a:cs typeface="Times New Roman" panose="02020603050405020304" pitchFamily="18" charset="0"/>
                        </a:rPr>
                        <a:t> state of </a:t>
                      </a:r>
                      <a:r>
                        <a:rPr lang="en-US" altLang="zh-CN" sz="1400" baseline="30000" dirty="0">
                          <a:latin typeface="Times New Roman" panose="02020603050405020304" pitchFamily="18" charset="0"/>
                          <a:cs typeface="Times New Roman" panose="02020603050405020304" pitchFamily="18" charset="0"/>
                        </a:rPr>
                        <a:t>26</a:t>
                      </a:r>
                      <a:r>
                        <a:rPr lang="en-US" altLang="zh-CN" sz="1400" baseline="0" dirty="0">
                          <a:latin typeface="Times New Roman" panose="02020603050405020304" pitchFamily="18" charset="0"/>
                          <a:cs typeface="Times New Roman" panose="02020603050405020304" pitchFamily="18" charset="0"/>
                        </a:rPr>
                        <a:t>Mg can be populated.</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aseline="0" dirty="0">
                          <a:latin typeface="Times New Roman" panose="02020603050405020304" pitchFamily="18" charset="0"/>
                          <a:cs typeface="Times New Roman" panose="02020603050405020304" pitchFamily="18" charset="0"/>
                        </a:rPr>
                        <a:t>Low neutron emission probability.</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1"/>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28</a:t>
                      </a:r>
                      <a:r>
                        <a:rPr lang="en-US" altLang="zh-CN" sz="1400" dirty="0">
                          <a:latin typeface="Times New Roman" panose="02020603050405020304" pitchFamily="18" charset="0"/>
                          <a:cs typeface="Times New Roman" panose="02020603050405020304" pitchFamily="18" charset="0"/>
                        </a:rPr>
                        <a:t>Na</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p>
                  </a:txBody>
                  <a:tcPr marL="9525" marR="9525" marT="9525" marB="0" anchor="ctr">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32.2(18)</a:t>
                      </a:r>
                    </a:p>
                  </a:txBody>
                  <a:tcPr marL="9525" marR="9525" marT="9525" marB="0" anchor="ctr">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0.84(17)</a:t>
                      </a:r>
                    </a:p>
                  </a:txBody>
                  <a:tcPr marL="9525" marR="9525" marT="9525" marB="0" anchor="ctr">
                    <a:solidFill>
                      <a:schemeClr val="accent4">
                        <a:lumMod val="20000"/>
                        <a:lumOff val="80000"/>
                      </a:schemeClr>
                    </a:solidFill>
                  </a:tcPr>
                </a:tc>
                <a:tc>
                  <a:txBody>
                    <a:bodyPr/>
                    <a:lstStyle/>
                    <a:p>
                      <a:pPr algn="ct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Ziegert_PICNFS1981</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No excited states of </a:t>
                      </a:r>
                      <a:r>
                        <a:rPr lang="en-US" altLang="zh-CN" sz="1400" baseline="30000" dirty="0">
                          <a:latin typeface="Times New Roman" panose="02020603050405020304" pitchFamily="18" charset="0"/>
                          <a:cs typeface="Times New Roman" panose="02020603050405020304" pitchFamily="18" charset="0"/>
                        </a:rPr>
                        <a:t>27</a:t>
                      </a:r>
                      <a:r>
                        <a:rPr lang="en-US" altLang="zh-CN" sz="1400" dirty="0">
                          <a:latin typeface="Times New Roman" panose="02020603050405020304" pitchFamily="18" charset="0"/>
                          <a:cs typeface="Times New Roman" panose="02020603050405020304" pitchFamily="18" charset="0"/>
                        </a:rPr>
                        <a:t>Mg can be populated.</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aseline="0" dirty="0">
                          <a:latin typeface="Times New Roman" panose="02020603050405020304" pitchFamily="18" charset="0"/>
                          <a:cs typeface="Times New Roman" panose="02020603050405020304" pitchFamily="18" charset="0"/>
                        </a:rPr>
                        <a:t>Low neutron emission probability.</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2"/>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29</a:t>
                      </a:r>
                      <a:r>
                        <a:rPr lang="en-US" altLang="zh-CN" sz="1400" dirty="0">
                          <a:latin typeface="Times New Roman" panose="02020603050405020304" pitchFamily="18" charset="0"/>
                          <a:cs typeface="Times New Roman" panose="02020603050405020304" pitchFamily="18" charset="0"/>
                        </a:rPr>
                        <a:t>Na</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3/2+</a:t>
                      </a:r>
                    </a:p>
                  </a:txBody>
                  <a:tcPr marL="9525" marR="9525" marT="9525" marB="0" anchor="ctr">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43.6(10)</a:t>
                      </a:r>
                    </a:p>
                  </a:txBody>
                  <a:tcPr marL="9525" marR="9525" marT="9525" marB="0" anchor="ctr">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25.0(16)</a:t>
                      </a:r>
                    </a:p>
                  </a:txBody>
                  <a:tcPr marL="9525" marR="9525" marT="9525" marB="0" anchor="ctr">
                    <a:solidFill>
                      <a:schemeClr val="accent4">
                        <a:lumMod val="20000"/>
                        <a:lumOff val="80000"/>
                      </a:schemeClr>
                    </a:solidFill>
                  </a:tcPr>
                </a:tc>
                <a:tc>
                  <a:txBody>
                    <a:bodyPr/>
                    <a:lstStyle/>
                    <a:p>
                      <a:pPr algn="ct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Ziegert_PICNFS1981, Baumann_PRC1987, Radivojevica_NIMA2002, Nummela_PRC2001</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3"/>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30</a:t>
                      </a:r>
                      <a:r>
                        <a:rPr lang="en-US" altLang="zh-CN" sz="1400" dirty="0">
                          <a:latin typeface="Times New Roman" panose="02020603050405020304" pitchFamily="18" charset="0"/>
                          <a:cs typeface="Times New Roman" panose="02020603050405020304" pitchFamily="18" charset="0"/>
                        </a:rPr>
                        <a:t>Na</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p>
                  </a:txBody>
                  <a:tcPr marL="9525" marR="9525" marT="9525" marB="0" anchor="ctr">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49.4(20)</a:t>
                      </a:r>
                    </a:p>
                  </a:txBody>
                  <a:tcPr marL="9525" marR="9525" marT="9525" marB="0" anchor="ctr">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30(5)</a:t>
                      </a:r>
                    </a:p>
                  </a:txBody>
                  <a:tcPr marL="9525" marR="9525" marT="9525" marB="0" anchor="ctr">
                    <a:solidFill>
                      <a:schemeClr val="accent4">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1.27(25)</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Ziegert_PICNFS1981, Baumann_PRC1989</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4"/>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31</a:t>
                      </a:r>
                      <a:r>
                        <a:rPr lang="en-US" altLang="zh-CN" sz="1400" dirty="0">
                          <a:latin typeface="Times New Roman" panose="02020603050405020304" pitchFamily="18" charset="0"/>
                          <a:cs typeface="Times New Roman" panose="02020603050405020304" pitchFamily="18" charset="0"/>
                        </a:rPr>
                        <a:t>Na</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3/2(+)</a:t>
                      </a:r>
                    </a:p>
                  </a:txBody>
                  <a:tcPr marL="9525" marR="9525" marT="9525" marB="0" anchor="ctr">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17.4(4)</a:t>
                      </a:r>
                    </a:p>
                  </a:txBody>
                  <a:tcPr marL="9525" marR="9525" marT="9525" marB="0" anchor="ctr">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37(6)</a:t>
                      </a:r>
                    </a:p>
                  </a:txBody>
                  <a:tcPr marL="9525" marR="9525" marT="9525" marB="0" anchor="ctr">
                    <a:solidFill>
                      <a:schemeClr val="accent4">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0.79(24)</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Ziegert_PICNFS1981</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5"/>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32</a:t>
                      </a:r>
                      <a:r>
                        <a:rPr lang="en-US" altLang="zh-CN" sz="1400" dirty="0">
                          <a:latin typeface="Times New Roman" panose="02020603050405020304" pitchFamily="18" charset="0"/>
                          <a:cs typeface="Times New Roman" panose="02020603050405020304" pitchFamily="18" charset="0"/>
                        </a:rPr>
                        <a:t>Na</a:t>
                      </a:r>
                    </a:p>
                  </a:txBody>
                  <a:tcPr anchor="ctr">
                    <a:solidFill>
                      <a:schemeClr val="accent4">
                        <a:lumMod val="20000"/>
                        <a:lumOff val="80000"/>
                      </a:schemeClr>
                    </a:solidFill>
                  </a:tcPr>
                </a:tc>
                <a:tc>
                  <a:txBody>
                    <a:bodyPr/>
                    <a:lstStyle/>
                    <a:p>
                      <a:pPr algn="ctr" fontAlgn="ct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13.3(4)</a:t>
                      </a:r>
                    </a:p>
                  </a:txBody>
                  <a:tcPr marL="9525" marR="9525" marT="9525" marB="0" anchor="ctr">
                    <a:solidFill>
                      <a:schemeClr val="accent4">
                        <a:lumMod val="20000"/>
                        <a:lumOff val="80000"/>
                      </a:schemeClr>
                    </a:solidFill>
                  </a:tcPr>
                </a:tc>
                <a:tc>
                  <a:txBody>
                    <a:bodyPr/>
                    <a:lstStyle/>
                    <a:p>
                      <a:pPr algn="ctr" fontAlgn="ct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24(8)</a:t>
                      </a:r>
                    </a:p>
                  </a:txBody>
                  <a:tcPr marL="9525" marR="9525" marT="9525" marB="0" anchor="ctr">
                    <a:solidFill>
                      <a:schemeClr val="accent4">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8.8(25)</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6"/>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33</a:t>
                      </a:r>
                      <a:r>
                        <a:rPr lang="en-US" altLang="zh-CN" sz="1400" dirty="0">
                          <a:latin typeface="Times New Roman" panose="02020603050405020304" pitchFamily="18" charset="0"/>
                          <a:cs typeface="Times New Roman" panose="02020603050405020304" pitchFamily="18" charset="0"/>
                        </a:rPr>
                        <a:t>Na</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fontAlgn="ct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8.1(4)</a:t>
                      </a:r>
                    </a:p>
                  </a:txBody>
                  <a:tcPr marL="9525" marR="9525" marT="9525" marB="0" anchor="ctr">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47(6)</a:t>
                      </a:r>
                    </a:p>
                  </a:txBody>
                  <a:tcPr marL="9525" marR="9525" marT="9525" marB="0" anchor="ctr">
                    <a:solidFill>
                      <a:schemeClr val="accent4">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13(3)</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400" dirty="0">
                          <a:latin typeface="Times New Roman" panose="02020603050405020304" pitchFamily="18" charset="0"/>
                          <a:cs typeface="Times New Roman" panose="02020603050405020304" pitchFamily="18" charset="0"/>
                        </a:rPr>
                        <a:t>Nummela_NPA2002,</a:t>
                      </a:r>
                      <a:r>
                        <a:rPr lang="en-US" altLang="zh-CN" sz="1400" baseline="0" dirty="0">
                          <a:latin typeface="Times New Roman" panose="02020603050405020304" pitchFamily="18" charset="0"/>
                          <a:cs typeface="Times New Roman" panose="02020603050405020304" pitchFamily="18" charset="0"/>
                        </a:rPr>
                        <a:t> </a:t>
                      </a:r>
                      <a:r>
                        <a:rPr lang="en-US" altLang="zh-CN" sz="1400" dirty="0">
                          <a:latin typeface="Times New Roman" panose="02020603050405020304" pitchFamily="18" charset="0"/>
                          <a:cs typeface="Times New Roman" panose="02020603050405020304" pitchFamily="18" charset="0"/>
                        </a:rPr>
                        <a:t>Radivojevica_NIMA2002</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7"/>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34</a:t>
                      </a:r>
                      <a:r>
                        <a:rPr lang="en-US" altLang="zh-CN" sz="1400" dirty="0">
                          <a:latin typeface="Times New Roman" panose="02020603050405020304" pitchFamily="18" charset="0"/>
                          <a:cs typeface="Times New Roman" panose="02020603050405020304" pitchFamily="18" charset="0"/>
                        </a:rPr>
                        <a:t>Na</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fontAlgn="ct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5.0(9)</a:t>
                      </a:r>
                    </a:p>
                  </a:txBody>
                  <a:tcPr marL="9525" marR="9525" marT="9525" marB="0" anchor="ctr">
                    <a:solidFill>
                      <a:schemeClr val="accent4">
                        <a:lumMod val="20000"/>
                        <a:lumOff val="80000"/>
                      </a:schemeClr>
                    </a:solidFill>
                  </a:tcPr>
                </a:tc>
                <a:tc>
                  <a:txBody>
                    <a:bodyPr/>
                    <a:lstStyle/>
                    <a:p>
                      <a:pPr algn="ctr" fontAlgn="ctr"/>
                      <a:endParaRPr lang="zh-CN" alt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&gt;95</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8"/>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35</a:t>
                      </a:r>
                      <a:r>
                        <a:rPr lang="en-US" altLang="zh-CN" sz="1400" dirty="0">
                          <a:latin typeface="Times New Roman" panose="02020603050405020304" pitchFamily="18" charset="0"/>
                          <a:cs typeface="Times New Roman" panose="02020603050405020304" pitchFamily="18" charset="0"/>
                        </a:rPr>
                        <a:t>Na</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fontAlgn="ct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4">
                        <a:lumMod val="20000"/>
                        <a:lumOff val="80000"/>
                      </a:schemeClr>
                    </a:solid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1.8(5)</a:t>
                      </a:r>
                    </a:p>
                  </a:txBody>
                  <a:tcPr marL="9525" marR="9525" marT="9525" marB="0" anchor="ctr">
                    <a:solidFill>
                      <a:schemeClr val="accent4">
                        <a:lumMod val="20000"/>
                        <a:lumOff val="80000"/>
                      </a:schemeClr>
                    </a:solidFill>
                  </a:tcPr>
                </a:tc>
                <a:tc>
                  <a:txBody>
                    <a:bodyPr/>
                    <a:lstStyle/>
                    <a:p>
                      <a:pPr algn="ctr" fontAlgn="ctr"/>
                      <a:endParaRPr lang="zh-CN" alt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9"/>
                  </a:ext>
                </a:extLst>
              </a:tr>
            </a:tbl>
          </a:graphicData>
        </a:graphic>
      </p:graphicFrame>
      <p:sp>
        <p:nvSpPr>
          <p:cNvPr id="5" name="Rectangle 4"/>
          <p:cNvSpPr>
            <a:spLocks noChangeArrowheads="1"/>
          </p:cNvSpPr>
          <p:nvPr/>
        </p:nvSpPr>
        <p:spPr bwMode="auto">
          <a:xfrm>
            <a:off x="1736483" y="116632"/>
            <a:ext cx="5535789" cy="371513"/>
          </a:xfrm>
          <a:prstGeom prst="rect">
            <a:avLst/>
          </a:prstGeom>
          <a:gradFill rotWithShape="1">
            <a:gsLst>
              <a:gs pos="0">
                <a:srgbClr val="CCCCFF"/>
              </a:gs>
              <a:gs pos="50000">
                <a:srgbClr val="FFFFFF"/>
              </a:gs>
              <a:gs pos="100000">
                <a:srgbClr val="CCCCFF"/>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algn="l" eaLnBrk="0" hangingPunct="0">
              <a:defRPr>
                <a:solidFill>
                  <a:schemeClr val="tx1"/>
                </a:solidFill>
                <a:latin typeface="Times New Roman" panose="02020603050405020304" pitchFamily="18" charset="0"/>
                <a:ea typeface="宋体" panose="02010600030101010101" pitchFamily="2" charset="-122"/>
              </a:defRPr>
            </a:lvl1pPr>
            <a:lvl2pPr marL="742950" indent="-285750" algn="l" eaLnBrk="0" hangingPunct="0">
              <a:defRPr>
                <a:solidFill>
                  <a:schemeClr val="tx1"/>
                </a:solidFill>
                <a:latin typeface="Times New Roman" panose="02020603050405020304" pitchFamily="18" charset="0"/>
                <a:ea typeface="宋体" panose="02010600030101010101" pitchFamily="2" charset="-122"/>
              </a:defRPr>
            </a:lvl2pPr>
            <a:lvl3pPr marL="1143000" indent="-228600" algn="l" eaLnBrk="0" hangingPunct="0">
              <a:defRPr>
                <a:solidFill>
                  <a:schemeClr val="tx1"/>
                </a:solidFill>
                <a:latin typeface="Times New Roman" panose="02020603050405020304" pitchFamily="18" charset="0"/>
                <a:ea typeface="宋体" panose="02010600030101010101" pitchFamily="2" charset="-122"/>
              </a:defRPr>
            </a:lvl3pPr>
            <a:lvl4pPr marL="1600200" indent="-228600" algn="l" eaLnBrk="0" hangingPunct="0">
              <a:defRPr>
                <a:solidFill>
                  <a:schemeClr val="tx1"/>
                </a:solidFill>
                <a:latin typeface="Times New Roman" panose="02020603050405020304" pitchFamily="18" charset="0"/>
                <a:ea typeface="宋体" panose="02010600030101010101" pitchFamily="2" charset="-122"/>
              </a:defRPr>
            </a:lvl4pPr>
            <a:lvl5pPr marL="2057400" indent="-228600" algn="l"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ctr"/>
            <a:r>
              <a:rPr lang="en-US" altLang="zh-CN" dirty="0">
                <a:solidFill>
                  <a:srgbClr val="000000"/>
                </a:solidFill>
              </a:rPr>
              <a:t>Summary of the </a:t>
            </a:r>
            <a:r>
              <a:rPr lang="en-US" altLang="zh-CN" i="1" dirty="0"/>
              <a:t>β</a:t>
            </a:r>
            <a:r>
              <a:rPr lang="en-US" altLang="zh-CN" dirty="0"/>
              <a:t>-delayed neutron decays of Na isotopes.</a:t>
            </a:r>
            <a:endParaRPr lang="zh-CN" altLang="en-US" dirty="0">
              <a:cs typeface="Times New Roman" panose="02020603050405020304" pitchFamily="18" charset="0"/>
            </a:endParaRPr>
          </a:p>
        </p:txBody>
      </p:sp>
    </p:spTree>
    <p:extLst>
      <p:ext uri="{BB962C8B-B14F-4D97-AF65-F5344CB8AC3E}">
        <p14:creationId xmlns:p14="http://schemas.microsoft.com/office/powerpoint/2010/main" val="38318947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6881" y="268613"/>
          <a:ext cx="9181121" cy="6583680"/>
        </p:xfrm>
        <a:graphic>
          <a:graphicData uri="http://schemas.openxmlformats.org/drawingml/2006/table">
            <a:tbl>
              <a:tblPr firstRow="1" bandRow="1">
                <a:tableStyleId>{5940675A-B579-460E-94D1-54222C63F5DA}</a:tableStyleId>
              </a:tblPr>
              <a:tblGrid>
                <a:gridCol w="621075">
                  <a:extLst>
                    <a:ext uri="{9D8B030D-6E8A-4147-A177-3AD203B41FA5}">
                      <a16:colId xmlns:a16="http://schemas.microsoft.com/office/drawing/2014/main" val="20000"/>
                    </a:ext>
                  </a:extLst>
                </a:gridCol>
                <a:gridCol w="563990">
                  <a:extLst>
                    <a:ext uri="{9D8B030D-6E8A-4147-A177-3AD203B41FA5}">
                      <a16:colId xmlns:a16="http://schemas.microsoft.com/office/drawing/2014/main" val="20001"/>
                    </a:ext>
                  </a:extLst>
                </a:gridCol>
                <a:gridCol w="516255">
                  <a:extLst>
                    <a:ext uri="{9D8B030D-6E8A-4147-A177-3AD203B41FA5}">
                      <a16:colId xmlns:a16="http://schemas.microsoft.com/office/drawing/2014/main" val="20002"/>
                    </a:ext>
                  </a:extLst>
                </a:gridCol>
                <a:gridCol w="717615">
                  <a:extLst>
                    <a:ext uri="{9D8B030D-6E8A-4147-A177-3AD203B41FA5}">
                      <a16:colId xmlns:a16="http://schemas.microsoft.com/office/drawing/2014/main" val="20003"/>
                    </a:ext>
                  </a:extLst>
                </a:gridCol>
                <a:gridCol w="769200">
                  <a:extLst>
                    <a:ext uri="{9D8B030D-6E8A-4147-A177-3AD203B41FA5}">
                      <a16:colId xmlns:a16="http://schemas.microsoft.com/office/drawing/2014/main" val="20004"/>
                    </a:ext>
                  </a:extLst>
                </a:gridCol>
                <a:gridCol w="657196">
                  <a:extLst>
                    <a:ext uri="{9D8B030D-6E8A-4147-A177-3AD203B41FA5}">
                      <a16:colId xmlns:a16="http://schemas.microsoft.com/office/drawing/2014/main" val="20005"/>
                    </a:ext>
                  </a:extLst>
                </a:gridCol>
                <a:gridCol w="568661">
                  <a:extLst>
                    <a:ext uri="{9D8B030D-6E8A-4147-A177-3AD203B41FA5}">
                      <a16:colId xmlns:a16="http://schemas.microsoft.com/office/drawing/2014/main" val="20006"/>
                    </a:ext>
                  </a:extLst>
                </a:gridCol>
                <a:gridCol w="1254257">
                  <a:extLst>
                    <a:ext uri="{9D8B030D-6E8A-4147-A177-3AD203B41FA5}">
                      <a16:colId xmlns:a16="http://schemas.microsoft.com/office/drawing/2014/main" val="20007"/>
                    </a:ext>
                  </a:extLst>
                </a:gridCol>
                <a:gridCol w="3512872">
                  <a:extLst>
                    <a:ext uri="{9D8B030D-6E8A-4147-A177-3AD203B41FA5}">
                      <a16:colId xmlns:a16="http://schemas.microsoft.com/office/drawing/2014/main" val="20008"/>
                    </a:ext>
                  </a:extLst>
                </a:gridCol>
              </a:tblGrid>
              <a:tr h="463187">
                <a:tc>
                  <a:txBody>
                    <a:bodyPr/>
                    <a:lstStyle/>
                    <a:p>
                      <a:pPr algn="ctr"/>
                      <a:r>
                        <a:rPr lang="en-US" altLang="zh-CN" sz="1100" i="1" dirty="0">
                          <a:latin typeface="Times New Roman" panose="02020603050405020304" pitchFamily="18" charset="0"/>
                          <a:cs typeface="Times New Roman" panose="02020603050405020304" pitchFamily="18" charset="0"/>
                        </a:rPr>
                        <a:t>T</a:t>
                      </a:r>
                      <a:r>
                        <a:rPr lang="en-US" altLang="zh-CN" sz="1100" baseline="-25000" dirty="0">
                          <a:latin typeface="Times New Roman" panose="02020603050405020304" pitchFamily="18" charset="0"/>
                          <a:cs typeface="Times New Roman" panose="02020603050405020304" pitchFamily="18" charset="0"/>
                        </a:rPr>
                        <a:t>1/2</a:t>
                      </a:r>
                      <a:r>
                        <a:rPr lang="en-US" altLang="zh-CN" sz="1100" baseline="0" dirty="0">
                          <a:latin typeface="Times New Roman" panose="02020603050405020304" pitchFamily="18" charset="0"/>
                          <a:cs typeface="Times New Roman" panose="02020603050405020304" pitchFamily="18" charset="0"/>
                        </a:rPr>
                        <a:t> (</a:t>
                      </a:r>
                      <a:r>
                        <a:rPr lang="en-US" altLang="zh-CN" sz="1100" baseline="0" dirty="0" err="1">
                          <a:latin typeface="Times New Roman" panose="02020603050405020304" pitchFamily="18" charset="0"/>
                          <a:cs typeface="Times New Roman" panose="02020603050405020304" pitchFamily="18" charset="0"/>
                        </a:rPr>
                        <a:t>ms</a:t>
                      </a:r>
                      <a:r>
                        <a:rPr lang="en-US" altLang="zh-CN" sz="1100" baseline="0" dirty="0">
                          <a:latin typeface="Times New Roman" panose="02020603050405020304" pitchFamily="18" charset="0"/>
                          <a:cs typeface="Times New Roman" panose="02020603050405020304" pitchFamily="18" charset="0"/>
                        </a:rPr>
                        <a:t>)</a:t>
                      </a:r>
                      <a:endParaRPr lang="zh-CN" altLang="en-US" sz="1100" baseline="-2500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100" i="1" dirty="0">
                          <a:latin typeface="Times New Roman" panose="02020603050405020304" pitchFamily="18" charset="0"/>
                          <a:cs typeface="Times New Roman" panose="02020603050405020304" pitchFamily="18" charset="0"/>
                        </a:rPr>
                        <a:t>P</a:t>
                      </a:r>
                      <a:r>
                        <a:rPr lang="en-US" altLang="zh-CN" sz="1100" baseline="-25000" dirty="0">
                          <a:latin typeface="Times New Roman" panose="02020603050405020304" pitchFamily="18" charset="0"/>
                          <a:cs typeface="Times New Roman" panose="02020603050405020304" pitchFamily="18" charset="0"/>
                        </a:rPr>
                        <a:t>1</a:t>
                      </a:r>
                      <a:r>
                        <a:rPr lang="en-US" altLang="zh-CN" sz="1100" i="1" baseline="-25000" dirty="0">
                          <a:latin typeface="Times New Roman" panose="02020603050405020304" pitchFamily="18" charset="0"/>
                          <a:cs typeface="Times New Roman" panose="02020603050405020304" pitchFamily="18" charset="0"/>
                        </a:rPr>
                        <a:t>n</a:t>
                      </a:r>
                      <a:r>
                        <a:rPr lang="en-US" altLang="zh-CN" sz="1100" i="0" baseline="0" dirty="0">
                          <a:latin typeface="Times New Roman" panose="02020603050405020304" pitchFamily="18" charset="0"/>
                          <a:cs typeface="Times New Roman" panose="02020603050405020304" pitchFamily="18" charset="0"/>
                        </a:rPr>
                        <a:t> (%)</a:t>
                      </a:r>
                      <a:endParaRPr lang="zh-CN" altLang="en-US" sz="1100" i="0" baseline="-2500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100" i="0" dirty="0">
                          <a:latin typeface="Times New Roman" panose="02020603050405020304" pitchFamily="18" charset="0"/>
                          <a:cs typeface="Times New Roman" panose="02020603050405020304" pitchFamily="18" charset="0"/>
                        </a:rPr>
                        <a:t>place</a:t>
                      </a:r>
                      <a:endParaRPr lang="zh-CN" altLang="en-US" sz="1100" i="0" baseline="-2500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100" i="0" baseline="0" dirty="0">
                          <a:latin typeface="Times New Roman" panose="02020603050405020304" pitchFamily="18" charset="0"/>
                          <a:cs typeface="Times New Roman" panose="02020603050405020304" pitchFamily="18" charset="0"/>
                        </a:rPr>
                        <a:t>Beam intensity (</a:t>
                      </a:r>
                      <a:r>
                        <a:rPr lang="en-US" altLang="zh-CN" sz="1100" i="0" baseline="0" dirty="0" err="1">
                          <a:latin typeface="Times New Roman" panose="02020603050405020304" pitchFamily="18" charset="0"/>
                          <a:cs typeface="Times New Roman" panose="02020603050405020304" pitchFamily="18" charset="0"/>
                        </a:rPr>
                        <a:t>pps</a:t>
                      </a:r>
                      <a:r>
                        <a:rPr lang="en-US" altLang="zh-CN" sz="1100" i="0" baseline="0" dirty="0">
                          <a:latin typeface="Times New Roman" panose="02020603050405020304" pitchFamily="18" charset="0"/>
                          <a:cs typeface="Times New Roman" panose="02020603050405020304" pitchFamily="18" charset="0"/>
                        </a:rPr>
                        <a:t>)</a:t>
                      </a:r>
                      <a:endParaRPr lang="zh-CN" altLang="en-US" sz="1100" i="0" baseline="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100" i="1" dirty="0">
                          <a:latin typeface="Times New Roman" panose="02020603050405020304" pitchFamily="18" charset="0"/>
                          <a:cs typeface="Times New Roman" panose="02020603050405020304" pitchFamily="18" charset="0"/>
                        </a:rPr>
                        <a:t>n</a:t>
                      </a:r>
                      <a:r>
                        <a:rPr lang="en-US" altLang="zh-CN" sz="1100" dirty="0">
                          <a:latin typeface="Times New Roman" panose="02020603050405020304" pitchFamily="18" charset="0"/>
                          <a:cs typeface="Times New Roman" panose="02020603050405020304" pitchFamily="18" charset="0"/>
                        </a:rPr>
                        <a:t> peaks</a:t>
                      </a:r>
                      <a:endParaRPr lang="zh-CN" altLang="en-US" sz="110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100" i="1" dirty="0">
                          <a:latin typeface="Times New Roman" panose="02020603050405020304" pitchFamily="18" charset="0"/>
                          <a:cs typeface="Times New Roman" panose="02020603050405020304" pitchFamily="18" charset="0"/>
                        </a:rPr>
                        <a:t>γ</a:t>
                      </a:r>
                      <a:r>
                        <a:rPr lang="en-US" altLang="zh-CN" sz="1100" i="0" dirty="0">
                          <a:latin typeface="Times New Roman" panose="02020603050405020304" pitchFamily="18" charset="0"/>
                          <a:cs typeface="Times New Roman" panose="02020603050405020304" pitchFamily="18" charset="0"/>
                        </a:rPr>
                        <a:t> </a:t>
                      </a:r>
                      <a:r>
                        <a:rPr lang="en-US" altLang="zh-CN" sz="1100" dirty="0">
                          <a:latin typeface="Times New Roman" panose="02020603050405020304" pitchFamily="18" charset="0"/>
                          <a:cs typeface="Times New Roman" panose="02020603050405020304" pitchFamily="18" charset="0"/>
                        </a:rPr>
                        <a:t>rays</a:t>
                      </a:r>
                    </a:p>
                    <a:p>
                      <a:pPr algn="ctr"/>
                      <a:r>
                        <a:rPr lang="en-US" altLang="zh-CN" sz="1100" dirty="0">
                          <a:latin typeface="Times New Roman" panose="02020603050405020304" pitchFamily="18" charset="0"/>
                          <a:cs typeface="Times New Roman" panose="02020603050405020304" pitchFamily="18" charset="0"/>
                        </a:rPr>
                        <a:t>(</a:t>
                      </a:r>
                      <a:r>
                        <a:rPr lang="en-US" altLang="zh-CN" sz="1100" baseline="30000" dirty="0">
                          <a:latin typeface="Times New Roman" panose="02020603050405020304" pitchFamily="18" charset="0"/>
                          <a:cs typeface="Times New Roman" panose="02020603050405020304" pitchFamily="18" charset="0"/>
                        </a:rPr>
                        <a:t>29</a:t>
                      </a:r>
                      <a:r>
                        <a:rPr lang="en-US" altLang="zh-CN" sz="1100" dirty="0">
                          <a:latin typeface="Times New Roman" panose="02020603050405020304" pitchFamily="18" charset="0"/>
                          <a:cs typeface="Times New Roman" panose="02020603050405020304" pitchFamily="18" charset="0"/>
                        </a:rPr>
                        <a:t>Mg)</a:t>
                      </a:r>
                      <a:endParaRPr lang="zh-CN" altLang="en-US" sz="110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100" i="1" dirty="0">
                          <a:latin typeface="Times New Roman" panose="02020603050405020304" pitchFamily="18" charset="0"/>
                          <a:cs typeface="Times New Roman" panose="02020603050405020304" pitchFamily="18" charset="0"/>
                        </a:rPr>
                        <a:t>γ</a:t>
                      </a:r>
                      <a:r>
                        <a:rPr lang="en-US" altLang="zh-CN" sz="1100" i="0" dirty="0">
                          <a:latin typeface="Times New Roman" panose="02020603050405020304" pitchFamily="18" charset="0"/>
                          <a:cs typeface="Times New Roman" panose="02020603050405020304" pitchFamily="18" charset="0"/>
                        </a:rPr>
                        <a:t> </a:t>
                      </a:r>
                      <a:r>
                        <a:rPr lang="en-US" altLang="zh-CN" sz="1100" dirty="0">
                          <a:latin typeface="Times New Roman" panose="02020603050405020304" pitchFamily="18" charset="0"/>
                          <a:cs typeface="Times New Roman" panose="02020603050405020304" pitchFamily="18" charset="0"/>
                        </a:rPr>
                        <a:t>rays</a:t>
                      </a:r>
                    </a:p>
                    <a:p>
                      <a:pPr algn="ctr"/>
                      <a:r>
                        <a:rPr lang="en-US" altLang="zh-CN" sz="1100" dirty="0">
                          <a:latin typeface="Times New Roman" panose="02020603050405020304" pitchFamily="18" charset="0"/>
                          <a:cs typeface="Times New Roman" panose="02020603050405020304" pitchFamily="18" charset="0"/>
                        </a:rPr>
                        <a:t>(</a:t>
                      </a:r>
                      <a:r>
                        <a:rPr lang="en-US" altLang="zh-CN" sz="1100" baseline="30000" dirty="0">
                          <a:latin typeface="Times New Roman" panose="02020603050405020304" pitchFamily="18" charset="0"/>
                          <a:cs typeface="Times New Roman" panose="02020603050405020304" pitchFamily="18" charset="0"/>
                        </a:rPr>
                        <a:t>28</a:t>
                      </a:r>
                      <a:r>
                        <a:rPr lang="en-US" altLang="zh-CN" sz="1100" dirty="0">
                          <a:latin typeface="Times New Roman" panose="02020603050405020304" pitchFamily="18" charset="0"/>
                          <a:cs typeface="Times New Roman" panose="02020603050405020304" pitchFamily="18" charset="0"/>
                        </a:rPr>
                        <a:t>Mg)</a:t>
                      </a:r>
                      <a:endParaRPr lang="zh-CN" altLang="en-US" sz="110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900" dirty="0">
                          <a:latin typeface="Times New Roman" panose="02020603050405020304" pitchFamily="18" charset="0"/>
                          <a:cs typeface="Times New Roman" panose="02020603050405020304" pitchFamily="18" charset="0"/>
                        </a:rPr>
                        <a:t>Literature</a:t>
                      </a:r>
                      <a:endParaRPr lang="zh-CN" altLang="en-US" sz="90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050" dirty="0">
                          <a:latin typeface="Times New Roman" panose="02020603050405020304" pitchFamily="18" charset="0"/>
                          <a:cs typeface="Times New Roman" panose="02020603050405020304" pitchFamily="18" charset="0"/>
                        </a:rPr>
                        <a:t>Comments</a:t>
                      </a:r>
                      <a:endParaRPr lang="zh-CN" altLang="en-US" sz="1050" dirty="0">
                        <a:latin typeface="Times New Roman" panose="02020603050405020304" pitchFamily="18" charset="0"/>
                        <a:cs typeface="Times New Roman" panose="02020603050405020304" pitchFamily="18" charset="0"/>
                      </a:endParaRPr>
                    </a:p>
                  </a:txBody>
                  <a:tcPr anchor="ctr">
                    <a:noFill/>
                  </a:tcPr>
                </a:tc>
                <a:extLst>
                  <a:ext uri="{0D108BD9-81ED-4DB2-BD59-A6C34878D82A}">
                    <a16:rowId xmlns:a16="http://schemas.microsoft.com/office/drawing/2014/main" val="10000"/>
                  </a:ext>
                </a:extLst>
              </a:tr>
              <a:tr h="0">
                <a:tc>
                  <a:txBody>
                    <a:bodyPr/>
                    <a:lstStyle/>
                    <a:p>
                      <a:pPr algn="ctr" fontAlgn="ctr"/>
                      <a:r>
                        <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42.9(15)</a:t>
                      </a:r>
                    </a:p>
                  </a:txBody>
                  <a:tcPr marL="9525" marR="9525" marT="9525" marB="0" anchor="ctr">
                    <a:solidFill>
                      <a:schemeClr val="accent4">
                        <a:lumMod val="20000"/>
                        <a:lumOff val="80000"/>
                      </a:schemeClr>
                    </a:solidFill>
                  </a:tcPr>
                </a:tc>
                <a:tc>
                  <a:txBody>
                    <a:bodyPr/>
                    <a:lstStyle/>
                    <a:p>
                      <a:pPr algn="ctr" fontAlgn="ctr"/>
                      <a:r>
                        <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15.1(18)</a:t>
                      </a:r>
                    </a:p>
                    <a:p>
                      <a:pPr algn="ctr" fontAlgn="ctr"/>
                      <a:r>
                        <a:rPr lang="en-US" altLang="zh-CN" sz="1100" b="0" i="0" u="none" strike="noStrike" dirty="0">
                          <a:solidFill>
                            <a:srgbClr val="000000"/>
                          </a:solidFill>
                          <a:effectLst/>
                          <a:latin typeface="Times New Roman" panose="02020603050405020304" pitchFamily="18" charset="0"/>
                          <a:ea typeface="+mn-ea"/>
                          <a:cs typeface="Times New Roman" panose="02020603050405020304" pitchFamily="18" charset="0"/>
                        </a:rPr>
                        <a:t>21.8(26)</a:t>
                      </a:r>
                      <a:endPar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900" dirty="0">
                          <a:latin typeface="Times New Roman" panose="02020603050405020304" pitchFamily="18" charset="0"/>
                          <a:cs typeface="Times New Roman" panose="02020603050405020304" pitchFamily="18" charset="0"/>
                        </a:rPr>
                        <a:t>CERN</a:t>
                      </a:r>
                      <a:endParaRPr lang="zh-CN" altLang="en-US" sz="9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2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tx1"/>
                          </a:solidFill>
                          <a:latin typeface="Times New Roman" panose="02020603050405020304" pitchFamily="18" charset="0"/>
                          <a:cs typeface="Times New Roman" panose="02020603050405020304" pitchFamily="18" charset="0"/>
                        </a:rPr>
                        <a:t>3</a:t>
                      </a:r>
                      <a:endParaRPr lang="zh-CN" altLang="en-US" sz="12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tx1"/>
                          </a:solidFill>
                          <a:latin typeface="Times New Roman" panose="02020603050405020304" pitchFamily="18" charset="0"/>
                          <a:cs typeface="Times New Roman" panose="02020603050405020304" pitchFamily="18" charset="0"/>
                        </a:rPr>
                        <a:t>1</a:t>
                      </a:r>
                      <a:endParaRPr lang="zh-CN" altLang="en-US" sz="12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a-DK" altLang="zh-CN" sz="900" dirty="0">
                          <a:solidFill>
                            <a:schemeClr val="tx1"/>
                          </a:solidFill>
                          <a:latin typeface="Times New Roman" panose="02020603050405020304" pitchFamily="18" charset="0"/>
                          <a:cs typeface="Times New Roman" panose="02020603050405020304" pitchFamily="18" charset="0"/>
                        </a:rPr>
                        <a:t>E. Roeckl </a:t>
                      </a:r>
                      <a:r>
                        <a:rPr lang="da-DK" altLang="zh-CN" sz="900" i="1" dirty="0">
                          <a:solidFill>
                            <a:schemeClr val="tx1"/>
                          </a:solidFill>
                          <a:latin typeface="Times New Roman" panose="02020603050405020304" pitchFamily="18" charset="0"/>
                          <a:cs typeface="Times New Roman" panose="02020603050405020304" pitchFamily="18" charset="0"/>
                        </a:rPr>
                        <a:t>et al</a:t>
                      </a:r>
                      <a:r>
                        <a:rPr lang="da-DK" altLang="zh-CN" sz="900" dirty="0">
                          <a:solidFill>
                            <a:schemeClr val="tx1"/>
                          </a:solidFill>
                          <a:latin typeface="Times New Roman" panose="02020603050405020304" pitchFamily="18" charset="0"/>
                          <a:cs typeface="Times New Roman" panose="02020603050405020304" pitchFamily="18" charset="0"/>
                        </a:rPr>
                        <a:t>., Phys. Rev. C 10, 1181 (1974).</a:t>
                      </a:r>
                      <a:endParaRPr lang="zh-CN" altLang="en-US" sz="9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i="1" dirty="0">
                          <a:solidFill>
                            <a:schemeClr val="tx1"/>
                          </a:solidFill>
                          <a:latin typeface="Times New Roman" panose="02020603050405020304" pitchFamily="18" charset="0"/>
                          <a:cs typeface="Times New Roman" panose="02020603050405020304" pitchFamily="18" charset="0"/>
                        </a:rPr>
                        <a:t>βγ</a:t>
                      </a:r>
                      <a:r>
                        <a:rPr lang="en-US" altLang="zh-CN" sz="1000" dirty="0">
                          <a:solidFill>
                            <a:schemeClr val="tx1"/>
                          </a:solidFill>
                          <a:latin typeface="Times New Roman" panose="02020603050405020304" pitchFamily="18" charset="0"/>
                          <a:cs typeface="Times New Roman" panose="02020603050405020304" pitchFamily="18" charset="0"/>
                        </a:rPr>
                        <a:t> spectrum measured by </a:t>
                      </a:r>
                      <a:r>
                        <a:rPr lang="en-US" altLang="zh-CN" sz="1000" dirty="0" err="1">
                          <a:solidFill>
                            <a:schemeClr val="tx1"/>
                          </a:solidFill>
                          <a:latin typeface="Times New Roman" panose="02020603050405020304" pitchFamily="18" charset="0"/>
                          <a:cs typeface="Times New Roman" panose="02020603050405020304" pitchFamily="18" charset="0"/>
                        </a:rPr>
                        <a:t>NaI</a:t>
                      </a:r>
                      <a:r>
                        <a:rPr lang="en-US" altLang="zh-CN" sz="1000" dirty="0">
                          <a:solidFill>
                            <a:schemeClr val="tx1"/>
                          </a:solidFill>
                          <a:latin typeface="Times New Roman" panose="02020603050405020304" pitchFamily="18" charset="0"/>
                          <a:cs typeface="Times New Roman" panose="02020603050405020304" pitchFamily="18" charset="0"/>
                        </a:rPr>
                        <a:t>. Neutron counted by </a:t>
                      </a:r>
                      <a:r>
                        <a:rPr lang="en-US" altLang="zh-CN" sz="1000" baseline="30000" dirty="0">
                          <a:solidFill>
                            <a:schemeClr val="tx1"/>
                          </a:solidFill>
                          <a:latin typeface="Times New Roman" panose="02020603050405020304" pitchFamily="18" charset="0"/>
                          <a:cs typeface="Times New Roman" panose="02020603050405020304" pitchFamily="18" charset="0"/>
                        </a:rPr>
                        <a:t>3</a:t>
                      </a:r>
                      <a:r>
                        <a:rPr lang="en-US" altLang="zh-CN" sz="1000" dirty="0">
                          <a:solidFill>
                            <a:schemeClr val="tx1"/>
                          </a:solidFill>
                          <a:latin typeface="Times New Roman" panose="02020603050405020304" pitchFamily="18" charset="0"/>
                          <a:cs typeface="Times New Roman" panose="02020603050405020304" pitchFamily="18" charset="0"/>
                        </a:rPr>
                        <a:t>He counters. </a:t>
                      </a:r>
                      <a:r>
                        <a:rPr lang="en-US" altLang="zh-CN" sz="1000" i="1" dirty="0">
                          <a:solidFill>
                            <a:schemeClr val="tx1"/>
                          </a:solidFill>
                          <a:latin typeface="Times New Roman" panose="02020603050405020304" pitchFamily="18" charset="0"/>
                          <a:cs typeface="Times New Roman" panose="02020603050405020304" pitchFamily="18" charset="0"/>
                        </a:rPr>
                        <a:t>β</a:t>
                      </a:r>
                      <a:r>
                        <a:rPr lang="en-US" altLang="zh-CN" sz="1000" dirty="0">
                          <a:solidFill>
                            <a:schemeClr val="tx1"/>
                          </a:solidFill>
                          <a:latin typeface="Times New Roman" panose="02020603050405020304" pitchFamily="18" charset="0"/>
                          <a:cs typeface="Times New Roman" panose="02020603050405020304" pitchFamily="18" charset="0"/>
                        </a:rPr>
                        <a:t> measured by NE 102A plastic scintillator. Maybe the 2</a:t>
                      </a:r>
                      <a:r>
                        <a:rPr lang="en-US" altLang="zh-CN" sz="1000" baseline="30000" dirty="0">
                          <a:solidFill>
                            <a:schemeClr val="tx1"/>
                          </a:solidFill>
                          <a:latin typeface="Times New Roman" panose="02020603050405020304" pitchFamily="18" charset="0"/>
                          <a:cs typeface="Times New Roman" panose="02020603050405020304" pitchFamily="18" charset="0"/>
                        </a:rPr>
                        <a:t>+</a:t>
                      </a:r>
                      <a:r>
                        <a:rPr lang="en-US" altLang="zh-CN" sz="1000" dirty="0">
                          <a:solidFill>
                            <a:schemeClr val="tx1"/>
                          </a:solidFill>
                          <a:latin typeface="Times New Roman" panose="02020603050405020304" pitchFamily="18" charset="0"/>
                          <a:cs typeface="Times New Roman" panose="02020603050405020304" pitchFamily="18" charset="0"/>
                        </a:rPr>
                        <a:t> first excited</a:t>
                      </a:r>
                      <a:r>
                        <a:rPr lang="en-US" altLang="zh-CN" sz="1000" baseline="0" dirty="0">
                          <a:solidFill>
                            <a:schemeClr val="tx1"/>
                          </a:solidFill>
                          <a:latin typeface="Times New Roman" panose="02020603050405020304" pitchFamily="18" charset="0"/>
                          <a:cs typeface="Times New Roman" panose="02020603050405020304" pitchFamily="18" charset="0"/>
                        </a:rPr>
                        <a:t> state of </a:t>
                      </a:r>
                      <a:r>
                        <a:rPr lang="en-US" altLang="zh-CN" sz="1000" baseline="30000" dirty="0">
                          <a:solidFill>
                            <a:schemeClr val="tx1"/>
                          </a:solidFill>
                          <a:latin typeface="Times New Roman" panose="02020603050405020304" pitchFamily="18" charset="0"/>
                          <a:cs typeface="Times New Roman" panose="02020603050405020304" pitchFamily="18" charset="0"/>
                        </a:rPr>
                        <a:t>28</a:t>
                      </a:r>
                      <a:r>
                        <a:rPr lang="en-US" altLang="zh-CN" sz="1000" baseline="0" dirty="0">
                          <a:solidFill>
                            <a:schemeClr val="tx1"/>
                          </a:solidFill>
                          <a:latin typeface="Times New Roman" panose="02020603050405020304" pitchFamily="18" charset="0"/>
                          <a:cs typeface="Times New Roman" panose="02020603050405020304" pitchFamily="18" charset="0"/>
                        </a:rPr>
                        <a:t>Mg was populated by </a:t>
                      </a:r>
                      <a:r>
                        <a:rPr lang="en-US" altLang="zh-CN" sz="1000" i="1" baseline="0" dirty="0">
                          <a:solidFill>
                            <a:schemeClr val="tx1"/>
                          </a:solidFill>
                          <a:latin typeface="Times New Roman" panose="02020603050405020304" pitchFamily="18" charset="0"/>
                          <a:cs typeface="Times New Roman" panose="02020603050405020304" pitchFamily="18" charset="0"/>
                        </a:rPr>
                        <a:t>βn</a:t>
                      </a:r>
                      <a:r>
                        <a:rPr lang="en-US" altLang="zh-CN" sz="1000" baseline="0" dirty="0">
                          <a:solidFill>
                            <a:schemeClr val="tx1"/>
                          </a:solidFill>
                          <a:latin typeface="Times New Roman" panose="02020603050405020304" pitchFamily="18" charset="0"/>
                          <a:cs typeface="Times New Roman" panose="02020603050405020304" pitchFamily="18" charset="0"/>
                        </a:rPr>
                        <a:t> with an </a:t>
                      </a:r>
                      <a:r>
                        <a:rPr lang="en-US" altLang="zh-CN" sz="1000" i="1" baseline="0" dirty="0" err="1">
                          <a:solidFill>
                            <a:schemeClr val="tx1"/>
                          </a:solidFill>
                          <a:latin typeface="Times New Roman" panose="02020603050405020304" pitchFamily="18" charset="0"/>
                          <a:cs typeface="Times New Roman" panose="02020603050405020304" pitchFamily="18" charset="0"/>
                        </a:rPr>
                        <a:t>I</a:t>
                      </a:r>
                      <a:r>
                        <a:rPr lang="en-US" altLang="zh-CN" sz="1000" i="1" baseline="-25000" dirty="0" err="1">
                          <a:solidFill>
                            <a:schemeClr val="tx1"/>
                          </a:solidFill>
                          <a:latin typeface="Times New Roman" panose="02020603050405020304" pitchFamily="18" charset="0"/>
                          <a:cs typeface="Times New Roman" panose="02020603050405020304" pitchFamily="18" charset="0"/>
                        </a:rPr>
                        <a:t>γ</a:t>
                      </a:r>
                      <a:r>
                        <a:rPr lang="en-US" altLang="zh-CN" sz="1000" i="0" baseline="0" dirty="0">
                          <a:solidFill>
                            <a:schemeClr val="tx1"/>
                          </a:solidFill>
                          <a:latin typeface="Times New Roman" panose="02020603050405020304" pitchFamily="18" charset="0"/>
                          <a:cs typeface="Times New Roman" panose="02020603050405020304" pitchFamily="18" charset="0"/>
                        </a:rPr>
                        <a:t> = 7(2)%</a:t>
                      </a:r>
                      <a:r>
                        <a:rPr lang="en-US" altLang="zh-CN" sz="1000" baseline="0" dirty="0">
                          <a:solidFill>
                            <a:schemeClr val="tx1"/>
                          </a:solidFill>
                          <a:latin typeface="Times New Roman" panose="02020603050405020304" pitchFamily="18" charset="0"/>
                          <a:cs typeface="Times New Roman" panose="02020603050405020304" pitchFamily="18" charset="0"/>
                        </a:rPr>
                        <a:t>..</a:t>
                      </a:r>
                    </a:p>
                  </a:txBody>
                  <a:tcPr anchor="ctr">
                    <a:solidFill>
                      <a:schemeClr val="accent4">
                        <a:lumMod val="20000"/>
                        <a:lumOff val="80000"/>
                      </a:schemeClr>
                    </a:solidFill>
                  </a:tcPr>
                </a:tc>
                <a:extLst>
                  <a:ext uri="{0D108BD9-81ED-4DB2-BD59-A6C34878D82A}">
                    <a16:rowId xmlns:a16="http://schemas.microsoft.com/office/drawing/2014/main" val="10001"/>
                  </a:ext>
                </a:extLst>
              </a:tr>
              <a:tr h="0">
                <a:tc>
                  <a:txBody>
                    <a:bodyPr/>
                    <a:lstStyle/>
                    <a:p>
                      <a:pPr algn="ctr" fontAlgn="ctr"/>
                      <a:endPar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4">
                        <a:lumMod val="20000"/>
                        <a:lumOff val="80000"/>
                      </a:schemeClr>
                    </a:solidFill>
                  </a:tcPr>
                </a:tc>
                <a:tc>
                  <a:txBody>
                    <a:bodyPr/>
                    <a:lstStyle/>
                    <a:p>
                      <a:pPr algn="ctr" fontAlgn="ctr"/>
                      <a:r>
                        <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21(4)</a:t>
                      </a:r>
                    </a:p>
                  </a:txBody>
                  <a:tcPr marL="9525" marR="9525" marT="9525" marB="0" anchor="ctr">
                    <a:solidFill>
                      <a:schemeClr val="accent4">
                        <a:lumMod val="20000"/>
                        <a:lumOff val="80000"/>
                      </a:schemeClr>
                    </a:solidFill>
                  </a:tcPr>
                </a:tc>
                <a:tc>
                  <a:txBody>
                    <a:bodyPr/>
                    <a:lstStyle/>
                    <a:p>
                      <a:pPr algn="ctr"/>
                      <a:r>
                        <a:rPr lang="en-US" altLang="zh-CN" sz="900" dirty="0">
                          <a:latin typeface="Times New Roman" panose="02020603050405020304" pitchFamily="18" charset="0"/>
                          <a:cs typeface="Times New Roman" panose="02020603050405020304" pitchFamily="18" charset="0"/>
                        </a:rPr>
                        <a:t>CERN</a:t>
                      </a:r>
                      <a:endParaRPr lang="zh-CN" altLang="en-US" sz="9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2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200" dirty="0">
                          <a:solidFill>
                            <a:schemeClr val="tx1"/>
                          </a:solidFill>
                          <a:latin typeface="Times New Roman" panose="02020603050405020304" pitchFamily="18" charset="0"/>
                          <a:cs typeface="Times New Roman" panose="02020603050405020304" pitchFamily="18" charset="0"/>
                        </a:rPr>
                        <a:t>11</a:t>
                      </a:r>
                      <a:endParaRPr lang="zh-CN" altLang="en-US" sz="12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200" dirty="0">
                          <a:solidFill>
                            <a:schemeClr val="tx1"/>
                          </a:solidFill>
                          <a:latin typeface="Times New Roman" panose="02020603050405020304" pitchFamily="18" charset="0"/>
                          <a:cs typeface="Times New Roman" panose="02020603050405020304" pitchFamily="18" charset="0"/>
                        </a:rPr>
                        <a:t>1</a:t>
                      </a:r>
                      <a:endParaRPr lang="zh-CN" altLang="en-US" sz="12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fr-FR" altLang="zh-CN" sz="900" dirty="0">
                          <a:solidFill>
                            <a:schemeClr val="tx1"/>
                          </a:solidFill>
                          <a:latin typeface="Times New Roman" panose="02020603050405020304" pitchFamily="18" charset="0"/>
                          <a:cs typeface="Times New Roman" panose="02020603050405020304" pitchFamily="18" charset="0"/>
                        </a:rPr>
                        <a:t>C. Détraz </a:t>
                      </a:r>
                      <a:r>
                        <a:rPr lang="fr-FR" altLang="zh-CN" sz="900" i="1" dirty="0">
                          <a:solidFill>
                            <a:schemeClr val="tx1"/>
                          </a:solidFill>
                          <a:latin typeface="Times New Roman" panose="02020603050405020304" pitchFamily="18" charset="0"/>
                          <a:cs typeface="Times New Roman" panose="02020603050405020304" pitchFamily="18" charset="0"/>
                        </a:rPr>
                        <a:t>et al</a:t>
                      </a:r>
                      <a:r>
                        <a:rPr lang="fr-FR" altLang="zh-CN" sz="900" dirty="0">
                          <a:solidFill>
                            <a:schemeClr val="tx1"/>
                          </a:solidFill>
                          <a:latin typeface="Times New Roman" panose="02020603050405020304" pitchFamily="18" charset="0"/>
                          <a:cs typeface="Times New Roman" panose="02020603050405020304" pitchFamily="18" charset="0"/>
                        </a:rPr>
                        <a:t>., Phys. Rev. C 19, 164 (1979).</a:t>
                      </a:r>
                      <a:endParaRPr lang="zh-CN" altLang="en-US" sz="9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i="1" baseline="0" dirty="0">
                          <a:solidFill>
                            <a:schemeClr val="tx1"/>
                          </a:solidFill>
                          <a:latin typeface="Times New Roman" panose="02020603050405020304" pitchFamily="18" charset="0"/>
                          <a:cs typeface="Times New Roman" panose="02020603050405020304" pitchFamily="18" charset="0"/>
                        </a:rPr>
                        <a:t>βγ</a:t>
                      </a:r>
                      <a:r>
                        <a:rPr lang="en-US" altLang="zh-CN" sz="1000" dirty="0">
                          <a:solidFill>
                            <a:schemeClr val="tx1"/>
                          </a:solidFill>
                          <a:latin typeface="Times New Roman" panose="02020603050405020304" pitchFamily="18" charset="0"/>
                          <a:cs typeface="Times New Roman" panose="02020603050405020304" pitchFamily="18" charset="0"/>
                        </a:rPr>
                        <a:t> spectrum measured by </a:t>
                      </a:r>
                      <a:r>
                        <a:rPr lang="en-US" altLang="zh-CN" sz="1000" dirty="0" err="1">
                          <a:solidFill>
                            <a:schemeClr val="tx1"/>
                          </a:solidFill>
                          <a:latin typeface="Times New Roman" panose="02020603050405020304" pitchFamily="18" charset="0"/>
                          <a:cs typeface="Times New Roman" panose="02020603050405020304" pitchFamily="18" charset="0"/>
                        </a:rPr>
                        <a:t>Ge</a:t>
                      </a:r>
                      <a:r>
                        <a:rPr lang="en-US" altLang="zh-CN" sz="1000" dirty="0">
                          <a:solidFill>
                            <a:schemeClr val="tx1"/>
                          </a:solidFill>
                          <a:latin typeface="Times New Roman" panose="02020603050405020304" pitchFamily="18" charset="0"/>
                          <a:cs typeface="Times New Roman" panose="02020603050405020304" pitchFamily="18" charset="0"/>
                        </a:rPr>
                        <a:t>(Li). </a:t>
                      </a:r>
                      <a:r>
                        <a:rPr lang="en-US" altLang="zh-CN" sz="1000" i="1" dirty="0">
                          <a:solidFill>
                            <a:schemeClr val="tx1"/>
                          </a:solidFill>
                          <a:latin typeface="Times New Roman" panose="02020603050405020304" pitchFamily="18" charset="0"/>
                          <a:cs typeface="Times New Roman" panose="02020603050405020304" pitchFamily="18" charset="0"/>
                        </a:rPr>
                        <a:t>β</a:t>
                      </a:r>
                      <a:r>
                        <a:rPr lang="en-US" altLang="zh-CN" sz="1000" dirty="0">
                          <a:solidFill>
                            <a:schemeClr val="tx1"/>
                          </a:solidFill>
                          <a:latin typeface="Times New Roman" panose="02020603050405020304" pitchFamily="18" charset="0"/>
                          <a:cs typeface="Times New Roman" panose="02020603050405020304" pitchFamily="18" charset="0"/>
                        </a:rPr>
                        <a:t> measured by U-shaped thin plastic scintillator. The 2</a:t>
                      </a:r>
                      <a:r>
                        <a:rPr lang="en-US" altLang="zh-CN" sz="1000" baseline="30000" dirty="0">
                          <a:solidFill>
                            <a:schemeClr val="tx1"/>
                          </a:solidFill>
                          <a:latin typeface="Times New Roman" panose="02020603050405020304" pitchFamily="18" charset="0"/>
                          <a:cs typeface="Times New Roman" panose="02020603050405020304" pitchFamily="18" charset="0"/>
                        </a:rPr>
                        <a:t>+</a:t>
                      </a:r>
                      <a:r>
                        <a:rPr lang="en-US" altLang="zh-CN" sz="1000" dirty="0">
                          <a:solidFill>
                            <a:schemeClr val="tx1"/>
                          </a:solidFill>
                          <a:latin typeface="Times New Roman" panose="02020603050405020304" pitchFamily="18" charset="0"/>
                          <a:cs typeface="Times New Roman" panose="02020603050405020304" pitchFamily="18" charset="0"/>
                        </a:rPr>
                        <a:t> first excited</a:t>
                      </a:r>
                      <a:r>
                        <a:rPr lang="en-US" altLang="zh-CN" sz="1000" baseline="0" dirty="0">
                          <a:solidFill>
                            <a:schemeClr val="tx1"/>
                          </a:solidFill>
                          <a:latin typeface="Times New Roman" panose="02020603050405020304" pitchFamily="18" charset="0"/>
                          <a:cs typeface="Times New Roman" panose="02020603050405020304" pitchFamily="18" charset="0"/>
                        </a:rPr>
                        <a:t> state of </a:t>
                      </a:r>
                      <a:r>
                        <a:rPr lang="en-US" altLang="zh-CN" sz="1000" baseline="30000" dirty="0">
                          <a:solidFill>
                            <a:schemeClr val="tx1"/>
                          </a:solidFill>
                          <a:latin typeface="Times New Roman" panose="02020603050405020304" pitchFamily="18" charset="0"/>
                          <a:cs typeface="Times New Roman" panose="02020603050405020304" pitchFamily="18" charset="0"/>
                        </a:rPr>
                        <a:t>28</a:t>
                      </a:r>
                      <a:r>
                        <a:rPr lang="en-US" altLang="zh-CN" sz="1000" baseline="0" dirty="0">
                          <a:solidFill>
                            <a:schemeClr val="tx1"/>
                          </a:solidFill>
                          <a:latin typeface="Times New Roman" panose="02020603050405020304" pitchFamily="18" charset="0"/>
                          <a:cs typeface="Times New Roman" panose="02020603050405020304" pitchFamily="18" charset="0"/>
                        </a:rPr>
                        <a:t>Mg was populated by </a:t>
                      </a:r>
                      <a:r>
                        <a:rPr lang="en-US" altLang="zh-CN" sz="1000" i="1" baseline="0" dirty="0">
                          <a:solidFill>
                            <a:schemeClr val="tx1"/>
                          </a:solidFill>
                          <a:latin typeface="Times New Roman" panose="02020603050405020304" pitchFamily="18" charset="0"/>
                          <a:cs typeface="Times New Roman" panose="02020603050405020304" pitchFamily="18" charset="0"/>
                        </a:rPr>
                        <a:t>βn</a:t>
                      </a:r>
                      <a:r>
                        <a:rPr lang="en-US" altLang="zh-CN" sz="1000" baseline="0" dirty="0">
                          <a:solidFill>
                            <a:schemeClr val="tx1"/>
                          </a:solidFill>
                          <a:latin typeface="Times New Roman" panose="02020603050405020304" pitchFamily="18" charset="0"/>
                          <a:cs typeface="Times New Roman" panose="02020603050405020304" pitchFamily="18" charset="0"/>
                        </a:rPr>
                        <a:t> with an </a:t>
                      </a:r>
                      <a:r>
                        <a:rPr lang="en-US" altLang="zh-CN" sz="1000" i="1" baseline="0" dirty="0" err="1">
                          <a:solidFill>
                            <a:schemeClr val="tx1"/>
                          </a:solidFill>
                          <a:latin typeface="Times New Roman" panose="02020603050405020304" pitchFamily="18" charset="0"/>
                          <a:cs typeface="Times New Roman" panose="02020603050405020304" pitchFamily="18" charset="0"/>
                        </a:rPr>
                        <a:t>I</a:t>
                      </a:r>
                      <a:r>
                        <a:rPr lang="en-US" altLang="zh-CN" sz="1000" i="1" baseline="-25000" dirty="0" err="1">
                          <a:solidFill>
                            <a:schemeClr val="tx1"/>
                          </a:solidFill>
                          <a:latin typeface="Times New Roman" panose="02020603050405020304" pitchFamily="18" charset="0"/>
                          <a:cs typeface="Times New Roman" panose="02020603050405020304" pitchFamily="18" charset="0"/>
                        </a:rPr>
                        <a:t>γ</a:t>
                      </a:r>
                      <a:r>
                        <a:rPr lang="en-US" altLang="zh-CN" sz="1000" i="0" baseline="0" dirty="0">
                          <a:solidFill>
                            <a:schemeClr val="tx1"/>
                          </a:solidFill>
                          <a:latin typeface="Times New Roman" panose="02020603050405020304" pitchFamily="18" charset="0"/>
                          <a:cs typeface="Times New Roman" panose="02020603050405020304" pitchFamily="18" charset="0"/>
                        </a:rPr>
                        <a:t> = 4.3(8)%</a:t>
                      </a:r>
                      <a:r>
                        <a:rPr lang="en-US" altLang="zh-CN" sz="1000" baseline="0" dirty="0">
                          <a:solidFill>
                            <a:schemeClr val="tx1"/>
                          </a:solidFill>
                          <a:latin typeface="Times New Roman" panose="02020603050405020304" pitchFamily="18" charset="0"/>
                          <a:cs typeface="Times New Roman" panose="02020603050405020304" pitchFamily="18" charset="0"/>
                        </a:rPr>
                        <a:t>.</a:t>
                      </a:r>
                    </a:p>
                  </a:txBody>
                  <a:tcPr anchor="ctr">
                    <a:solidFill>
                      <a:schemeClr val="accent4">
                        <a:lumMod val="20000"/>
                        <a:lumOff val="80000"/>
                      </a:schemeClr>
                    </a:solidFill>
                  </a:tcPr>
                </a:tc>
                <a:extLst>
                  <a:ext uri="{0D108BD9-81ED-4DB2-BD59-A6C34878D82A}">
                    <a16:rowId xmlns:a16="http://schemas.microsoft.com/office/drawing/2014/main" val="10002"/>
                  </a:ext>
                </a:extLst>
              </a:tr>
              <a:tr h="0">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marL="9525" marR="9525" marT="9525" marB="0" anchor="ctr">
                    <a:solidFill>
                      <a:schemeClr val="accent4">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marL="9525" marR="9525" marT="9525" marB="0" anchor="ctr">
                    <a:solidFill>
                      <a:schemeClr val="accent4">
                        <a:lumMod val="20000"/>
                        <a:lumOff val="80000"/>
                      </a:schemeClr>
                    </a:solidFill>
                  </a:tcPr>
                </a:tc>
                <a:tc>
                  <a:txBody>
                    <a:bodyPr/>
                    <a:lstStyle/>
                    <a:p>
                      <a:pPr algn="ctr"/>
                      <a:r>
                        <a:rPr lang="en-US" altLang="zh-CN" sz="900" dirty="0">
                          <a:latin typeface="Times New Roman" panose="02020603050405020304" pitchFamily="18" charset="0"/>
                          <a:cs typeface="Times New Roman" panose="02020603050405020304" pitchFamily="18" charset="0"/>
                        </a:rPr>
                        <a:t>CERN</a:t>
                      </a:r>
                      <a:endParaRPr lang="zh-CN" altLang="en-US" sz="9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200" dirty="0">
                          <a:solidFill>
                            <a:schemeClr val="tx1"/>
                          </a:solidFill>
                          <a:latin typeface="Times New Roman" panose="02020603050405020304" pitchFamily="18" charset="0"/>
                          <a:cs typeface="Times New Roman" panose="02020603050405020304" pitchFamily="18" charset="0"/>
                        </a:rPr>
                        <a:t>13</a:t>
                      </a:r>
                      <a:endParaRPr lang="zh-CN" altLang="en-US" sz="12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2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2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900" dirty="0">
                          <a:solidFill>
                            <a:schemeClr val="tx1"/>
                          </a:solidFill>
                          <a:latin typeface="Times New Roman" panose="02020603050405020304" pitchFamily="18" charset="0"/>
                          <a:cs typeface="Times New Roman" panose="02020603050405020304" pitchFamily="18" charset="0"/>
                        </a:rPr>
                        <a:t>W. </a:t>
                      </a:r>
                      <a:r>
                        <a:rPr lang="en-US" altLang="zh-CN" sz="900" dirty="0" err="1">
                          <a:solidFill>
                            <a:schemeClr val="tx1"/>
                          </a:solidFill>
                          <a:latin typeface="Times New Roman" panose="02020603050405020304" pitchFamily="18" charset="0"/>
                          <a:cs typeface="Times New Roman" panose="02020603050405020304" pitchFamily="18" charset="0"/>
                        </a:rPr>
                        <a:t>Ziegert</a:t>
                      </a:r>
                      <a:r>
                        <a:rPr lang="en-US" altLang="zh-CN" sz="900" dirty="0">
                          <a:solidFill>
                            <a:schemeClr val="tx1"/>
                          </a:solidFill>
                          <a:latin typeface="Times New Roman" panose="02020603050405020304" pitchFamily="18" charset="0"/>
                          <a:cs typeface="Times New Roman" panose="02020603050405020304" pitchFamily="18" charset="0"/>
                        </a:rPr>
                        <a:t> </a:t>
                      </a:r>
                      <a:r>
                        <a:rPr lang="en-US" altLang="zh-CN" sz="900" i="1" dirty="0">
                          <a:solidFill>
                            <a:schemeClr val="tx1"/>
                          </a:solidFill>
                          <a:latin typeface="Times New Roman" panose="02020603050405020304" pitchFamily="18" charset="0"/>
                          <a:cs typeface="Times New Roman" panose="02020603050405020304" pitchFamily="18" charset="0"/>
                        </a:rPr>
                        <a:t>et al</a:t>
                      </a:r>
                      <a:r>
                        <a:rPr lang="en-US" altLang="zh-CN" sz="900" dirty="0">
                          <a:solidFill>
                            <a:schemeClr val="tx1"/>
                          </a:solidFill>
                          <a:latin typeface="Times New Roman" panose="02020603050405020304" pitchFamily="18" charset="0"/>
                          <a:cs typeface="Times New Roman" panose="02020603050405020304" pitchFamily="18" charset="0"/>
                        </a:rPr>
                        <a:t>., Proc. Int. Conf. Nuclei Far from Stability 1,</a:t>
                      </a:r>
                      <a:r>
                        <a:rPr lang="en-US" altLang="zh-CN" sz="900" baseline="0" dirty="0">
                          <a:solidFill>
                            <a:schemeClr val="tx1"/>
                          </a:solidFill>
                          <a:latin typeface="Times New Roman" panose="02020603050405020304" pitchFamily="18" charset="0"/>
                          <a:cs typeface="Times New Roman" panose="02020603050405020304" pitchFamily="18" charset="0"/>
                        </a:rPr>
                        <a:t> 327 </a:t>
                      </a:r>
                      <a:r>
                        <a:rPr lang="en-US" altLang="zh-CN" sz="900" dirty="0">
                          <a:solidFill>
                            <a:schemeClr val="tx1"/>
                          </a:solidFill>
                          <a:latin typeface="Times New Roman" panose="02020603050405020304" pitchFamily="18" charset="0"/>
                          <a:cs typeface="Times New Roman" panose="02020603050405020304" pitchFamily="18" charset="0"/>
                        </a:rPr>
                        <a:t>(1981).</a:t>
                      </a:r>
                      <a:endParaRPr lang="zh-CN" altLang="en-US" sz="9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i="0" dirty="0">
                          <a:solidFill>
                            <a:schemeClr val="tx1"/>
                          </a:solidFill>
                          <a:latin typeface="Times New Roman" panose="02020603050405020304" pitchFamily="18" charset="0"/>
                          <a:cs typeface="Times New Roman" panose="02020603050405020304" pitchFamily="18" charset="0"/>
                        </a:rPr>
                        <a:t>Low-energy </a:t>
                      </a:r>
                      <a:r>
                        <a:rPr lang="en-US" altLang="zh-CN" sz="1000" i="1" dirty="0">
                          <a:solidFill>
                            <a:schemeClr val="tx1"/>
                          </a:solidFill>
                          <a:latin typeface="Times New Roman" panose="02020603050405020304" pitchFamily="18" charset="0"/>
                          <a:cs typeface="Times New Roman" panose="02020603050405020304" pitchFamily="18" charset="0"/>
                        </a:rPr>
                        <a:t>βn</a:t>
                      </a:r>
                      <a:r>
                        <a:rPr lang="en-US" altLang="zh-CN" sz="1000" dirty="0">
                          <a:solidFill>
                            <a:schemeClr val="tx1"/>
                          </a:solidFill>
                          <a:latin typeface="Times New Roman" panose="02020603050405020304" pitchFamily="18" charset="0"/>
                          <a:cs typeface="Times New Roman" panose="02020603050405020304" pitchFamily="18" charset="0"/>
                        </a:rPr>
                        <a:t> spectrum measured by </a:t>
                      </a:r>
                      <a:r>
                        <a:rPr lang="en-US" altLang="zh-CN" sz="1000" baseline="30000" dirty="0">
                          <a:solidFill>
                            <a:schemeClr val="tx1"/>
                          </a:solidFill>
                          <a:latin typeface="Times New Roman" panose="02020603050405020304" pitchFamily="18" charset="0"/>
                          <a:cs typeface="Times New Roman" panose="02020603050405020304" pitchFamily="18" charset="0"/>
                        </a:rPr>
                        <a:t>3</a:t>
                      </a:r>
                      <a:r>
                        <a:rPr lang="en-US" altLang="zh-CN" sz="1000" dirty="0">
                          <a:solidFill>
                            <a:schemeClr val="tx1"/>
                          </a:solidFill>
                          <a:latin typeface="Times New Roman" panose="02020603050405020304" pitchFamily="18" charset="0"/>
                          <a:cs typeface="Times New Roman" panose="02020603050405020304" pitchFamily="18" charset="0"/>
                        </a:rPr>
                        <a:t>He ionization chambers</a:t>
                      </a:r>
                      <a:r>
                        <a:rPr lang="en-US" altLang="zh-CN" sz="1000" i="1" dirty="0">
                          <a:solidFill>
                            <a:schemeClr val="tx1"/>
                          </a:solidFill>
                          <a:latin typeface="Times New Roman" panose="02020603050405020304" pitchFamily="18" charset="0"/>
                          <a:cs typeface="Times New Roman" panose="02020603050405020304" pitchFamily="18" charset="0"/>
                        </a:rPr>
                        <a:t>. </a:t>
                      </a:r>
                      <a:r>
                        <a:rPr lang="en-US" altLang="zh-CN" sz="1000" i="0" dirty="0">
                          <a:solidFill>
                            <a:schemeClr val="tx1"/>
                          </a:solidFill>
                          <a:latin typeface="Times New Roman" panose="02020603050405020304" pitchFamily="18" charset="0"/>
                          <a:cs typeface="Times New Roman" panose="02020603050405020304" pitchFamily="18" charset="0"/>
                        </a:rPr>
                        <a:t>N</a:t>
                      </a:r>
                      <a:r>
                        <a:rPr lang="en-US" altLang="zh-CN" sz="1000" dirty="0">
                          <a:solidFill>
                            <a:schemeClr val="tx1"/>
                          </a:solidFill>
                          <a:latin typeface="Times New Roman" panose="02020603050405020304" pitchFamily="18" charset="0"/>
                          <a:cs typeface="Times New Roman" panose="02020603050405020304" pitchFamily="18" charset="0"/>
                        </a:rPr>
                        <a:t>o </a:t>
                      </a:r>
                      <a:r>
                        <a:rPr lang="en-US" altLang="zh-CN" sz="1000" i="1" dirty="0">
                          <a:solidFill>
                            <a:schemeClr val="tx1"/>
                          </a:solidFill>
                          <a:latin typeface="Times New Roman" panose="02020603050405020304" pitchFamily="18" charset="0"/>
                          <a:cs typeface="Times New Roman" panose="02020603050405020304" pitchFamily="18" charset="0"/>
                        </a:rPr>
                        <a:t>γ</a:t>
                      </a:r>
                      <a:r>
                        <a:rPr lang="en-US" altLang="zh-CN" sz="1000" dirty="0">
                          <a:solidFill>
                            <a:schemeClr val="tx1"/>
                          </a:solidFill>
                          <a:latin typeface="Times New Roman" panose="02020603050405020304" pitchFamily="18" charset="0"/>
                          <a:cs typeface="Times New Roman" panose="02020603050405020304" pitchFamily="18" charset="0"/>
                        </a:rPr>
                        <a:t> ray was measured.</a:t>
                      </a:r>
                      <a:r>
                        <a:rPr lang="en-US" altLang="zh-CN" sz="1000" baseline="0" dirty="0">
                          <a:solidFill>
                            <a:schemeClr val="tx1"/>
                          </a:solidFill>
                          <a:latin typeface="Times New Roman" panose="02020603050405020304" pitchFamily="18" charset="0"/>
                          <a:cs typeface="Times New Roman" panose="02020603050405020304" pitchFamily="18" charset="0"/>
                        </a:rPr>
                        <a:t> </a:t>
                      </a:r>
                      <a:r>
                        <a:rPr lang="en-US" altLang="zh-CN" sz="1000" dirty="0">
                          <a:solidFill>
                            <a:schemeClr val="tx1"/>
                          </a:solidFill>
                          <a:latin typeface="Times New Roman" panose="02020603050405020304" pitchFamily="18" charset="0"/>
                          <a:cs typeface="Times New Roman" panose="02020603050405020304" pitchFamily="18" charset="0"/>
                        </a:rPr>
                        <a:t>The 2</a:t>
                      </a:r>
                      <a:r>
                        <a:rPr lang="en-US" altLang="zh-CN" sz="1000" baseline="30000" dirty="0">
                          <a:solidFill>
                            <a:schemeClr val="tx1"/>
                          </a:solidFill>
                          <a:latin typeface="Times New Roman" panose="02020603050405020304" pitchFamily="18" charset="0"/>
                          <a:cs typeface="Times New Roman" panose="02020603050405020304" pitchFamily="18" charset="0"/>
                        </a:rPr>
                        <a:t>+</a:t>
                      </a:r>
                      <a:r>
                        <a:rPr lang="en-US" altLang="zh-CN" sz="1000" dirty="0">
                          <a:solidFill>
                            <a:schemeClr val="tx1"/>
                          </a:solidFill>
                          <a:latin typeface="Times New Roman" panose="02020603050405020304" pitchFamily="18" charset="0"/>
                          <a:cs typeface="Times New Roman" panose="02020603050405020304" pitchFamily="18" charset="0"/>
                        </a:rPr>
                        <a:t> first excited</a:t>
                      </a:r>
                      <a:r>
                        <a:rPr lang="en-US" altLang="zh-CN" sz="1000" baseline="0" dirty="0">
                          <a:solidFill>
                            <a:schemeClr val="tx1"/>
                          </a:solidFill>
                          <a:latin typeface="Times New Roman" panose="02020603050405020304" pitchFamily="18" charset="0"/>
                          <a:cs typeface="Times New Roman" panose="02020603050405020304" pitchFamily="18" charset="0"/>
                        </a:rPr>
                        <a:t> state of </a:t>
                      </a:r>
                      <a:r>
                        <a:rPr lang="en-US" altLang="zh-CN" sz="1000" baseline="30000" dirty="0">
                          <a:solidFill>
                            <a:schemeClr val="tx1"/>
                          </a:solidFill>
                          <a:latin typeface="Times New Roman" panose="02020603050405020304" pitchFamily="18" charset="0"/>
                          <a:cs typeface="Times New Roman" panose="02020603050405020304" pitchFamily="18" charset="0"/>
                        </a:rPr>
                        <a:t>28</a:t>
                      </a:r>
                      <a:r>
                        <a:rPr lang="en-US" altLang="zh-CN" sz="1000" baseline="0" dirty="0">
                          <a:solidFill>
                            <a:schemeClr val="tx1"/>
                          </a:solidFill>
                          <a:latin typeface="Times New Roman" panose="02020603050405020304" pitchFamily="18" charset="0"/>
                          <a:cs typeface="Times New Roman" panose="02020603050405020304" pitchFamily="18" charset="0"/>
                        </a:rPr>
                        <a:t>Mg was populated by </a:t>
                      </a:r>
                      <a:r>
                        <a:rPr lang="en-US" altLang="zh-CN" sz="1000" i="1" baseline="0" dirty="0">
                          <a:solidFill>
                            <a:schemeClr val="tx1"/>
                          </a:solidFill>
                          <a:latin typeface="Times New Roman" panose="02020603050405020304" pitchFamily="18" charset="0"/>
                          <a:cs typeface="Times New Roman" panose="02020603050405020304" pitchFamily="18" charset="0"/>
                        </a:rPr>
                        <a:t>βn</a:t>
                      </a:r>
                      <a:r>
                        <a:rPr lang="en-US" altLang="zh-CN" sz="1000" baseline="0" dirty="0">
                          <a:solidFill>
                            <a:schemeClr val="tx1"/>
                          </a:solidFill>
                          <a:latin typeface="Times New Roman" panose="02020603050405020304" pitchFamily="18" charset="0"/>
                          <a:cs typeface="Times New Roman" panose="02020603050405020304" pitchFamily="18" charset="0"/>
                        </a:rPr>
                        <a:t> with an </a:t>
                      </a:r>
                      <a:r>
                        <a:rPr lang="en-US" altLang="zh-CN" sz="1000" i="1" baseline="0" dirty="0">
                          <a:solidFill>
                            <a:schemeClr val="tx1"/>
                          </a:solidFill>
                          <a:latin typeface="Times New Roman" panose="02020603050405020304" pitchFamily="18" charset="0"/>
                          <a:cs typeface="Times New Roman" panose="02020603050405020304" pitchFamily="18" charset="0"/>
                        </a:rPr>
                        <a:t>P</a:t>
                      </a:r>
                      <a:r>
                        <a:rPr lang="en-US" altLang="zh-CN" sz="1000" i="0" baseline="-25000" dirty="0">
                          <a:solidFill>
                            <a:schemeClr val="tx1"/>
                          </a:solidFill>
                          <a:latin typeface="Times New Roman" panose="02020603050405020304" pitchFamily="18" charset="0"/>
                          <a:cs typeface="Times New Roman" panose="02020603050405020304" pitchFamily="18" charset="0"/>
                        </a:rPr>
                        <a:t>1</a:t>
                      </a:r>
                      <a:r>
                        <a:rPr lang="en-US" altLang="zh-CN" sz="1000" i="1" baseline="-25000" dirty="0">
                          <a:solidFill>
                            <a:schemeClr val="tx1"/>
                          </a:solidFill>
                          <a:latin typeface="Times New Roman" panose="02020603050405020304" pitchFamily="18" charset="0"/>
                          <a:cs typeface="Times New Roman" panose="02020603050405020304" pitchFamily="18" charset="0"/>
                        </a:rPr>
                        <a:t>n</a:t>
                      </a:r>
                      <a:r>
                        <a:rPr lang="en-US" altLang="zh-CN" sz="1000" i="0" baseline="0" dirty="0">
                          <a:solidFill>
                            <a:schemeClr val="tx1"/>
                          </a:solidFill>
                          <a:latin typeface="Times New Roman" panose="02020603050405020304" pitchFamily="18" charset="0"/>
                          <a:cs typeface="Times New Roman" panose="02020603050405020304" pitchFamily="18" charset="0"/>
                        </a:rPr>
                        <a:t> (2</a:t>
                      </a:r>
                      <a:r>
                        <a:rPr lang="en-US" altLang="zh-CN" sz="1000" i="0" baseline="30000" dirty="0">
                          <a:solidFill>
                            <a:schemeClr val="tx1"/>
                          </a:solidFill>
                          <a:latin typeface="Times New Roman" panose="02020603050405020304" pitchFamily="18" charset="0"/>
                          <a:cs typeface="Times New Roman" panose="02020603050405020304" pitchFamily="18" charset="0"/>
                        </a:rPr>
                        <a:t>+</a:t>
                      </a:r>
                      <a:r>
                        <a:rPr lang="en-US" altLang="zh-CN" sz="1000" i="0" baseline="0" dirty="0">
                          <a:solidFill>
                            <a:schemeClr val="tx1"/>
                          </a:solidFill>
                          <a:latin typeface="Times New Roman" panose="02020603050405020304" pitchFamily="18" charset="0"/>
                          <a:cs typeface="Times New Roman" panose="02020603050405020304" pitchFamily="18" charset="0"/>
                        </a:rPr>
                        <a:t>) = 4%</a:t>
                      </a:r>
                      <a:r>
                        <a:rPr lang="en-US" altLang="zh-CN" sz="1000" baseline="0" dirty="0">
                          <a:solidFill>
                            <a:schemeClr val="tx1"/>
                          </a:solidFill>
                          <a:latin typeface="Times New Roman" panose="02020603050405020304" pitchFamily="18" charset="0"/>
                          <a:cs typeface="Times New Roman" panose="02020603050405020304" pitchFamily="18" charset="0"/>
                        </a:rPr>
                        <a:t>.</a:t>
                      </a:r>
                    </a:p>
                  </a:txBody>
                  <a:tcPr anchor="ctr">
                    <a:solidFill>
                      <a:schemeClr val="accent4">
                        <a:lumMod val="20000"/>
                        <a:lumOff val="80000"/>
                      </a:schemeClr>
                    </a:solidFill>
                  </a:tcPr>
                </a:tc>
                <a:extLst>
                  <a:ext uri="{0D108BD9-81ED-4DB2-BD59-A6C34878D82A}">
                    <a16:rowId xmlns:a16="http://schemas.microsoft.com/office/drawing/2014/main" val="10003"/>
                  </a:ext>
                </a:extLst>
              </a:tr>
              <a:tr h="0">
                <a:tc>
                  <a:txBody>
                    <a:bodyPr/>
                    <a:lstStyle/>
                    <a:p>
                      <a:pPr algn="ctr" fontAlgn="ctr"/>
                      <a:r>
                        <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44.9(12)</a:t>
                      </a:r>
                    </a:p>
                  </a:txBody>
                  <a:tcPr marL="9525" marR="9525" marT="9525" marB="0" anchor="ctr">
                    <a:solidFill>
                      <a:schemeClr val="accent4">
                        <a:lumMod val="20000"/>
                        <a:lumOff val="80000"/>
                      </a:schemeClr>
                    </a:solidFill>
                  </a:tcPr>
                </a:tc>
                <a:tc>
                  <a:txBody>
                    <a:bodyPr/>
                    <a:lstStyle/>
                    <a:p>
                      <a:pPr algn="ctr" fontAlgn="ctr"/>
                      <a:r>
                        <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21.5(30)</a:t>
                      </a:r>
                    </a:p>
                  </a:txBody>
                  <a:tcPr marL="9525" marR="9525" marT="9525" marB="0" anchor="ctr">
                    <a:solidFill>
                      <a:schemeClr val="accent4">
                        <a:lumMod val="20000"/>
                        <a:lumOff val="80000"/>
                      </a:schemeClr>
                    </a:solidFill>
                  </a:tcPr>
                </a:tc>
                <a:tc>
                  <a:txBody>
                    <a:bodyPr/>
                    <a:lstStyle/>
                    <a:p>
                      <a:pPr algn="ctr"/>
                      <a:r>
                        <a:rPr lang="en-US" altLang="zh-CN" sz="900" dirty="0">
                          <a:latin typeface="Times New Roman" panose="02020603050405020304" pitchFamily="18" charset="0"/>
                          <a:cs typeface="Times New Roman" panose="02020603050405020304" pitchFamily="18" charset="0"/>
                        </a:rPr>
                        <a:t>CERN</a:t>
                      </a:r>
                      <a:endParaRPr lang="zh-CN" altLang="en-US" sz="9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2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200" dirty="0">
                          <a:solidFill>
                            <a:schemeClr val="tx1"/>
                          </a:solidFill>
                          <a:latin typeface="Times New Roman" panose="02020603050405020304" pitchFamily="18" charset="0"/>
                          <a:cs typeface="Times New Roman" panose="02020603050405020304" pitchFamily="18" charset="0"/>
                        </a:rPr>
                        <a:t>12</a:t>
                      </a:r>
                      <a:endParaRPr lang="zh-CN" altLang="en-US" sz="12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200" dirty="0">
                          <a:solidFill>
                            <a:schemeClr val="tx1"/>
                          </a:solidFill>
                          <a:latin typeface="Times New Roman" panose="02020603050405020304" pitchFamily="18" charset="0"/>
                          <a:cs typeface="Times New Roman" panose="02020603050405020304" pitchFamily="18" charset="0"/>
                        </a:rPr>
                        <a:t>1</a:t>
                      </a:r>
                      <a:endParaRPr lang="zh-CN" altLang="en-US" sz="12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900" dirty="0">
                          <a:solidFill>
                            <a:schemeClr val="tx1"/>
                          </a:solidFill>
                          <a:latin typeface="Times New Roman" panose="02020603050405020304" pitchFamily="18" charset="0"/>
                          <a:cs typeface="Times New Roman" panose="02020603050405020304" pitchFamily="18" charset="0"/>
                        </a:rPr>
                        <a:t>D. </a:t>
                      </a:r>
                      <a:r>
                        <a:rPr lang="en-US" altLang="zh-CN" sz="900" dirty="0" err="1">
                          <a:solidFill>
                            <a:schemeClr val="tx1"/>
                          </a:solidFill>
                          <a:latin typeface="Times New Roman" panose="02020603050405020304" pitchFamily="18" charset="0"/>
                          <a:cs typeface="Times New Roman" panose="02020603050405020304" pitchFamily="18" charset="0"/>
                        </a:rPr>
                        <a:t>Guillemaud</a:t>
                      </a:r>
                      <a:r>
                        <a:rPr lang="en-US" altLang="zh-CN" sz="900" dirty="0">
                          <a:solidFill>
                            <a:schemeClr val="tx1"/>
                          </a:solidFill>
                          <a:latin typeface="Times New Roman" panose="02020603050405020304" pitchFamily="18" charset="0"/>
                          <a:cs typeface="Times New Roman" panose="02020603050405020304" pitchFamily="18" charset="0"/>
                        </a:rPr>
                        <a:t>-Mueller </a:t>
                      </a:r>
                      <a:r>
                        <a:rPr lang="en-US" altLang="zh-CN" sz="900" i="1" dirty="0">
                          <a:solidFill>
                            <a:schemeClr val="tx1"/>
                          </a:solidFill>
                          <a:latin typeface="Times New Roman" panose="02020603050405020304" pitchFamily="18" charset="0"/>
                          <a:cs typeface="Times New Roman" panose="02020603050405020304" pitchFamily="18" charset="0"/>
                        </a:rPr>
                        <a:t>et al</a:t>
                      </a:r>
                      <a:r>
                        <a:rPr lang="en-US" altLang="zh-CN" sz="900" dirty="0">
                          <a:solidFill>
                            <a:schemeClr val="tx1"/>
                          </a:solidFill>
                          <a:latin typeface="Times New Roman" panose="02020603050405020304" pitchFamily="18" charset="0"/>
                          <a:cs typeface="Times New Roman" panose="02020603050405020304" pitchFamily="18" charset="0"/>
                        </a:rPr>
                        <a:t>., </a:t>
                      </a:r>
                      <a:r>
                        <a:rPr lang="en-US" altLang="zh-CN" sz="900" dirty="0" err="1">
                          <a:solidFill>
                            <a:schemeClr val="tx1"/>
                          </a:solidFill>
                          <a:latin typeface="Times New Roman" panose="02020603050405020304" pitchFamily="18" charset="0"/>
                          <a:cs typeface="Times New Roman" panose="02020603050405020304" pitchFamily="18" charset="0"/>
                        </a:rPr>
                        <a:t>Nucl</a:t>
                      </a:r>
                      <a:r>
                        <a:rPr lang="en-US" altLang="zh-CN" sz="900" dirty="0">
                          <a:solidFill>
                            <a:schemeClr val="tx1"/>
                          </a:solidFill>
                          <a:latin typeface="Times New Roman" panose="02020603050405020304" pitchFamily="18" charset="0"/>
                          <a:cs typeface="Times New Roman" panose="02020603050405020304" pitchFamily="18" charset="0"/>
                        </a:rPr>
                        <a:t>. Phys. A 426, 37 (1984).</a:t>
                      </a:r>
                      <a:endParaRPr lang="zh-CN" altLang="en-US" sz="9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i="1" dirty="0">
                          <a:solidFill>
                            <a:schemeClr val="tx1"/>
                          </a:solidFill>
                          <a:latin typeface="Times New Roman" panose="02020603050405020304" pitchFamily="18" charset="0"/>
                          <a:cs typeface="Times New Roman" panose="02020603050405020304" pitchFamily="18" charset="0"/>
                        </a:rPr>
                        <a:t>βγ</a:t>
                      </a:r>
                      <a:r>
                        <a:rPr lang="en-US" altLang="zh-CN" sz="1000" dirty="0">
                          <a:solidFill>
                            <a:schemeClr val="tx1"/>
                          </a:solidFill>
                          <a:latin typeface="Times New Roman" panose="02020603050405020304" pitchFamily="18" charset="0"/>
                          <a:cs typeface="Times New Roman" panose="02020603050405020304" pitchFamily="18" charset="0"/>
                        </a:rPr>
                        <a:t> spectrum measured by </a:t>
                      </a:r>
                      <a:r>
                        <a:rPr lang="en-US" altLang="zh-CN" sz="1000" dirty="0" err="1">
                          <a:solidFill>
                            <a:schemeClr val="tx1"/>
                          </a:solidFill>
                          <a:latin typeface="Times New Roman" panose="02020603050405020304" pitchFamily="18" charset="0"/>
                          <a:cs typeface="Times New Roman" panose="02020603050405020304" pitchFamily="18" charset="0"/>
                        </a:rPr>
                        <a:t>Ge</a:t>
                      </a:r>
                      <a:r>
                        <a:rPr lang="en-US" altLang="zh-CN" sz="1000" dirty="0">
                          <a:solidFill>
                            <a:schemeClr val="tx1"/>
                          </a:solidFill>
                          <a:latin typeface="Times New Roman" panose="02020603050405020304" pitchFamily="18" charset="0"/>
                          <a:cs typeface="Times New Roman" panose="02020603050405020304" pitchFamily="18" charset="0"/>
                        </a:rPr>
                        <a:t>(Li). </a:t>
                      </a:r>
                      <a:r>
                        <a:rPr lang="en-US" altLang="zh-CN" sz="1000" i="1" dirty="0">
                          <a:solidFill>
                            <a:schemeClr val="tx1"/>
                          </a:solidFill>
                          <a:latin typeface="Times New Roman" panose="02020603050405020304" pitchFamily="18" charset="0"/>
                          <a:cs typeface="Times New Roman" panose="02020603050405020304" pitchFamily="18" charset="0"/>
                        </a:rPr>
                        <a:t>β</a:t>
                      </a:r>
                      <a:r>
                        <a:rPr lang="en-US" altLang="zh-CN" sz="1000" dirty="0">
                          <a:solidFill>
                            <a:schemeClr val="tx1"/>
                          </a:solidFill>
                          <a:latin typeface="Times New Roman" panose="02020603050405020304" pitchFamily="18" charset="0"/>
                          <a:cs typeface="Times New Roman" panose="02020603050405020304" pitchFamily="18" charset="0"/>
                        </a:rPr>
                        <a:t> measured by U-shaped thin plastic scintillator. The 2</a:t>
                      </a:r>
                      <a:r>
                        <a:rPr lang="en-US" altLang="zh-CN" sz="1000" baseline="30000" dirty="0">
                          <a:solidFill>
                            <a:schemeClr val="tx1"/>
                          </a:solidFill>
                          <a:latin typeface="Times New Roman" panose="02020603050405020304" pitchFamily="18" charset="0"/>
                          <a:cs typeface="Times New Roman" panose="02020603050405020304" pitchFamily="18" charset="0"/>
                        </a:rPr>
                        <a:t>+</a:t>
                      </a:r>
                      <a:r>
                        <a:rPr lang="en-US" altLang="zh-CN" sz="1000" dirty="0">
                          <a:solidFill>
                            <a:schemeClr val="tx1"/>
                          </a:solidFill>
                          <a:latin typeface="Times New Roman" panose="02020603050405020304" pitchFamily="18" charset="0"/>
                          <a:cs typeface="Times New Roman" panose="02020603050405020304" pitchFamily="18" charset="0"/>
                        </a:rPr>
                        <a:t> first excited</a:t>
                      </a:r>
                      <a:r>
                        <a:rPr lang="en-US" altLang="zh-CN" sz="1000" baseline="0" dirty="0">
                          <a:solidFill>
                            <a:schemeClr val="tx1"/>
                          </a:solidFill>
                          <a:latin typeface="Times New Roman" panose="02020603050405020304" pitchFamily="18" charset="0"/>
                          <a:cs typeface="Times New Roman" panose="02020603050405020304" pitchFamily="18" charset="0"/>
                        </a:rPr>
                        <a:t> state of </a:t>
                      </a:r>
                      <a:r>
                        <a:rPr lang="en-US" altLang="zh-CN" sz="1000" baseline="30000" dirty="0">
                          <a:solidFill>
                            <a:schemeClr val="tx1"/>
                          </a:solidFill>
                          <a:latin typeface="Times New Roman" panose="02020603050405020304" pitchFamily="18" charset="0"/>
                          <a:cs typeface="Times New Roman" panose="02020603050405020304" pitchFamily="18" charset="0"/>
                        </a:rPr>
                        <a:t>28</a:t>
                      </a:r>
                      <a:r>
                        <a:rPr lang="en-US" altLang="zh-CN" sz="1000" baseline="0" dirty="0">
                          <a:solidFill>
                            <a:schemeClr val="tx1"/>
                          </a:solidFill>
                          <a:latin typeface="Times New Roman" panose="02020603050405020304" pitchFamily="18" charset="0"/>
                          <a:cs typeface="Times New Roman" panose="02020603050405020304" pitchFamily="18" charset="0"/>
                        </a:rPr>
                        <a:t>Mg was populated by </a:t>
                      </a:r>
                      <a:r>
                        <a:rPr lang="en-US" altLang="zh-CN" sz="1000" i="1" baseline="0" dirty="0">
                          <a:solidFill>
                            <a:schemeClr val="tx1"/>
                          </a:solidFill>
                          <a:latin typeface="Times New Roman" panose="02020603050405020304" pitchFamily="18" charset="0"/>
                          <a:cs typeface="Times New Roman" panose="02020603050405020304" pitchFamily="18" charset="0"/>
                        </a:rPr>
                        <a:t>βn</a:t>
                      </a:r>
                      <a:r>
                        <a:rPr lang="en-US" altLang="zh-CN" sz="1000" baseline="0" dirty="0">
                          <a:solidFill>
                            <a:schemeClr val="tx1"/>
                          </a:solidFill>
                          <a:latin typeface="Times New Roman" panose="02020603050405020304" pitchFamily="18" charset="0"/>
                          <a:cs typeface="Times New Roman" panose="02020603050405020304" pitchFamily="18" charset="0"/>
                        </a:rPr>
                        <a:t> with an </a:t>
                      </a:r>
                      <a:r>
                        <a:rPr lang="en-US" altLang="zh-CN" sz="1000" i="1" baseline="0" dirty="0" err="1">
                          <a:solidFill>
                            <a:schemeClr val="tx1"/>
                          </a:solidFill>
                          <a:latin typeface="Times New Roman" panose="02020603050405020304" pitchFamily="18" charset="0"/>
                          <a:cs typeface="Times New Roman" panose="02020603050405020304" pitchFamily="18" charset="0"/>
                        </a:rPr>
                        <a:t>I</a:t>
                      </a:r>
                      <a:r>
                        <a:rPr lang="en-US" altLang="zh-CN" sz="1000" i="1" baseline="-25000" dirty="0" err="1">
                          <a:solidFill>
                            <a:schemeClr val="tx1"/>
                          </a:solidFill>
                          <a:latin typeface="Times New Roman" panose="02020603050405020304" pitchFamily="18" charset="0"/>
                          <a:cs typeface="Times New Roman" panose="02020603050405020304" pitchFamily="18" charset="0"/>
                        </a:rPr>
                        <a:t>γ</a:t>
                      </a:r>
                      <a:r>
                        <a:rPr lang="en-US" altLang="zh-CN" sz="1000" i="0" baseline="0" dirty="0">
                          <a:solidFill>
                            <a:schemeClr val="tx1"/>
                          </a:solidFill>
                          <a:latin typeface="Times New Roman" panose="02020603050405020304" pitchFamily="18" charset="0"/>
                          <a:cs typeface="Times New Roman" panose="02020603050405020304" pitchFamily="18" charset="0"/>
                        </a:rPr>
                        <a:t> = 8.8(26)%</a:t>
                      </a:r>
                      <a:r>
                        <a:rPr lang="en-US" altLang="zh-CN" sz="1000" baseline="0" dirty="0">
                          <a:solidFill>
                            <a:schemeClr val="tx1"/>
                          </a:solidFill>
                          <a:latin typeface="Times New Roman" panose="02020603050405020304" pitchFamily="18" charset="0"/>
                          <a:cs typeface="Times New Roman" panose="02020603050405020304" pitchFamily="18" charset="0"/>
                        </a:rPr>
                        <a:t>.</a:t>
                      </a:r>
                    </a:p>
                  </a:txBody>
                  <a:tcPr anchor="ctr">
                    <a:solidFill>
                      <a:schemeClr val="accent4">
                        <a:lumMod val="20000"/>
                        <a:lumOff val="80000"/>
                      </a:schemeClr>
                    </a:solidFill>
                  </a:tcPr>
                </a:tc>
                <a:extLst>
                  <a:ext uri="{0D108BD9-81ED-4DB2-BD59-A6C34878D82A}">
                    <a16:rowId xmlns:a16="http://schemas.microsoft.com/office/drawing/2014/main" val="10004"/>
                  </a:ext>
                </a:extLst>
              </a:tr>
              <a:tr h="0">
                <a:tc>
                  <a:txBody>
                    <a:bodyPr/>
                    <a:lstStyle/>
                    <a:p>
                      <a:pPr algn="ctr" fontAlgn="ctr"/>
                      <a:r>
                        <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44(1)</a:t>
                      </a:r>
                    </a:p>
                  </a:txBody>
                  <a:tcPr marL="9525" marR="9525" marT="9525" marB="0" anchor="ctr">
                    <a:solidFill>
                      <a:schemeClr val="accent4">
                        <a:lumMod val="20000"/>
                        <a:lumOff val="80000"/>
                      </a:schemeClr>
                    </a:solidFill>
                  </a:tcPr>
                </a:tc>
                <a:tc>
                  <a:txBody>
                    <a:bodyPr/>
                    <a:lstStyle/>
                    <a:p>
                      <a:pPr algn="ctr" fontAlgn="ctr"/>
                      <a:r>
                        <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21.5(30)</a:t>
                      </a:r>
                    </a:p>
                  </a:txBody>
                  <a:tcPr marL="9525" marR="9525" marT="9525" marB="0" anchor="ctr">
                    <a:solidFill>
                      <a:schemeClr val="accent4">
                        <a:lumMod val="20000"/>
                        <a:lumOff val="80000"/>
                      </a:schemeClr>
                    </a:solidFill>
                  </a:tcPr>
                </a:tc>
                <a:tc>
                  <a:txBody>
                    <a:bodyPr/>
                    <a:lstStyle/>
                    <a:p>
                      <a:pPr algn="ctr"/>
                      <a:r>
                        <a:rPr lang="en-US" altLang="zh-CN" sz="900" dirty="0">
                          <a:latin typeface="Times New Roman" panose="02020603050405020304" pitchFamily="18" charset="0"/>
                          <a:cs typeface="Times New Roman" panose="02020603050405020304" pitchFamily="18" charset="0"/>
                        </a:rPr>
                        <a:t>CERN</a:t>
                      </a:r>
                      <a:endParaRPr lang="zh-CN" altLang="en-US" sz="9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2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2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2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fr-FR" altLang="zh-CN" sz="900" dirty="0">
                          <a:solidFill>
                            <a:schemeClr val="tx1"/>
                          </a:solidFill>
                          <a:latin typeface="Times New Roman" panose="02020603050405020304" pitchFamily="18" charset="0"/>
                          <a:cs typeface="Times New Roman" panose="02020603050405020304" pitchFamily="18" charset="0"/>
                        </a:rPr>
                        <a:t>M. Langevin </a:t>
                      </a:r>
                      <a:r>
                        <a:rPr lang="fr-FR" altLang="zh-CN" sz="900" i="1" dirty="0">
                          <a:solidFill>
                            <a:schemeClr val="tx1"/>
                          </a:solidFill>
                          <a:latin typeface="Times New Roman" panose="02020603050405020304" pitchFamily="18" charset="0"/>
                          <a:cs typeface="Times New Roman" panose="02020603050405020304" pitchFamily="18" charset="0"/>
                        </a:rPr>
                        <a:t>et al</a:t>
                      </a:r>
                      <a:r>
                        <a:rPr lang="fr-FR" altLang="zh-CN" sz="900" dirty="0">
                          <a:solidFill>
                            <a:schemeClr val="tx1"/>
                          </a:solidFill>
                          <a:latin typeface="Times New Roman" panose="02020603050405020304" pitchFamily="18" charset="0"/>
                          <a:cs typeface="Times New Roman" panose="02020603050405020304" pitchFamily="18" charset="0"/>
                        </a:rPr>
                        <a:t>., Nucl. Phys. A 414, 151 (1984).</a:t>
                      </a:r>
                      <a:endParaRPr lang="zh-CN" altLang="en-US" sz="9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000" dirty="0">
                          <a:solidFill>
                            <a:schemeClr val="tx1"/>
                          </a:solidFill>
                          <a:latin typeface="Times New Roman" panose="02020603050405020304" pitchFamily="18" charset="0"/>
                          <a:cs typeface="Times New Roman" panose="02020603050405020304" pitchFamily="18" charset="0"/>
                        </a:rPr>
                        <a:t>Neutron counted by 4</a:t>
                      </a:r>
                      <a:r>
                        <a:rPr lang="en-US" altLang="zh-CN" sz="1000" i="1" dirty="0">
                          <a:solidFill>
                            <a:schemeClr val="tx1"/>
                          </a:solidFill>
                          <a:latin typeface="Times New Roman" panose="02020603050405020304" pitchFamily="18" charset="0"/>
                          <a:cs typeface="Times New Roman" panose="02020603050405020304" pitchFamily="18" charset="0"/>
                        </a:rPr>
                        <a:t>π</a:t>
                      </a:r>
                      <a:r>
                        <a:rPr lang="en-US" altLang="zh-CN" sz="1000" dirty="0">
                          <a:solidFill>
                            <a:schemeClr val="tx1"/>
                          </a:solidFill>
                          <a:latin typeface="Times New Roman" panose="02020603050405020304" pitchFamily="18" charset="0"/>
                          <a:cs typeface="Times New Roman" panose="02020603050405020304" pitchFamily="18" charset="0"/>
                        </a:rPr>
                        <a:t> liquid scintillator neutron detector.</a:t>
                      </a:r>
                      <a:r>
                        <a:rPr lang="en-US" altLang="zh-CN" sz="1000" baseline="0" dirty="0">
                          <a:solidFill>
                            <a:schemeClr val="tx1"/>
                          </a:solidFill>
                          <a:latin typeface="Times New Roman" panose="02020603050405020304" pitchFamily="18" charset="0"/>
                          <a:cs typeface="Times New Roman" panose="02020603050405020304" pitchFamily="18" charset="0"/>
                        </a:rPr>
                        <a:t> </a:t>
                      </a:r>
                      <a:r>
                        <a:rPr lang="en-US" altLang="zh-CN" sz="1000" i="1" baseline="0" dirty="0">
                          <a:solidFill>
                            <a:schemeClr val="tx1"/>
                          </a:solidFill>
                          <a:latin typeface="Times New Roman" panose="02020603050405020304" pitchFamily="18" charset="0"/>
                          <a:cs typeface="Times New Roman" panose="02020603050405020304" pitchFamily="18" charset="0"/>
                        </a:rPr>
                        <a:t>β</a:t>
                      </a:r>
                      <a:r>
                        <a:rPr lang="en-US" altLang="zh-CN" sz="1000" baseline="0" dirty="0">
                          <a:solidFill>
                            <a:schemeClr val="tx1"/>
                          </a:solidFill>
                          <a:latin typeface="Times New Roman" panose="02020603050405020304" pitchFamily="18" charset="0"/>
                          <a:cs typeface="Times New Roman" panose="02020603050405020304" pitchFamily="18" charset="0"/>
                        </a:rPr>
                        <a:t> measured by a thin plastic scintillator. No spectrum, only </a:t>
                      </a:r>
                      <a:r>
                        <a:rPr lang="en-US" altLang="zh-CN" sz="1000" i="1" baseline="0" dirty="0">
                          <a:solidFill>
                            <a:schemeClr val="tx1"/>
                          </a:solidFill>
                          <a:latin typeface="Times New Roman" panose="02020603050405020304" pitchFamily="18" charset="0"/>
                          <a:cs typeface="Times New Roman" panose="02020603050405020304" pitchFamily="18" charset="0"/>
                        </a:rPr>
                        <a:t>T</a:t>
                      </a:r>
                      <a:r>
                        <a:rPr lang="en-US" altLang="zh-CN" sz="1000" baseline="-25000" dirty="0">
                          <a:solidFill>
                            <a:schemeClr val="tx1"/>
                          </a:solidFill>
                          <a:latin typeface="Times New Roman" panose="02020603050405020304" pitchFamily="18" charset="0"/>
                          <a:cs typeface="Times New Roman" panose="02020603050405020304" pitchFamily="18" charset="0"/>
                        </a:rPr>
                        <a:t>1/2</a:t>
                      </a:r>
                      <a:r>
                        <a:rPr lang="en-US" altLang="zh-CN" sz="1000" baseline="0" dirty="0">
                          <a:solidFill>
                            <a:schemeClr val="tx1"/>
                          </a:solidFill>
                          <a:latin typeface="Times New Roman" panose="02020603050405020304" pitchFamily="18" charset="0"/>
                          <a:cs typeface="Times New Roman" panose="02020603050405020304" pitchFamily="18" charset="0"/>
                        </a:rPr>
                        <a:t> and </a:t>
                      </a:r>
                      <a:r>
                        <a:rPr lang="en-US" altLang="zh-CN" sz="1000" i="1" baseline="0" dirty="0">
                          <a:solidFill>
                            <a:schemeClr val="tx1"/>
                          </a:solidFill>
                          <a:latin typeface="Times New Roman" panose="02020603050405020304" pitchFamily="18" charset="0"/>
                          <a:cs typeface="Times New Roman" panose="02020603050405020304" pitchFamily="18" charset="0"/>
                        </a:rPr>
                        <a:t>P</a:t>
                      </a:r>
                      <a:r>
                        <a:rPr lang="en-US" altLang="zh-CN" sz="1000" baseline="-25000" dirty="0">
                          <a:solidFill>
                            <a:schemeClr val="tx1"/>
                          </a:solidFill>
                          <a:latin typeface="Times New Roman" panose="02020603050405020304" pitchFamily="18" charset="0"/>
                          <a:cs typeface="Times New Roman" panose="02020603050405020304" pitchFamily="18" charset="0"/>
                        </a:rPr>
                        <a:t>1</a:t>
                      </a:r>
                      <a:r>
                        <a:rPr lang="en-US" altLang="zh-CN" sz="1000" i="1" baseline="-25000" dirty="0">
                          <a:solidFill>
                            <a:schemeClr val="tx1"/>
                          </a:solidFill>
                          <a:latin typeface="Times New Roman" panose="02020603050405020304" pitchFamily="18" charset="0"/>
                          <a:cs typeface="Times New Roman" panose="02020603050405020304" pitchFamily="18" charset="0"/>
                        </a:rPr>
                        <a:t>n</a:t>
                      </a:r>
                      <a:r>
                        <a:rPr lang="en-US" altLang="zh-CN" sz="1000" baseline="0" dirty="0">
                          <a:solidFill>
                            <a:schemeClr val="tx1"/>
                          </a:solidFill>
                          <a:latin typeface="Times New Roman" panose="02020603050405020304" pitchFamily="18" charset="0"/>
                          <a:cs typeface="Times New Roman" panose="02020603050405020304" pitchFamily="18" charset="0"/>
                        </a:rPr>
                        <a:t> were provided.</a:t>
                      </a:r>
                      <a:endParaRPr lang="zh-CN" altLang="en-US" sz="1000" dirty="0">
                        <a:solidFill>
                          <a:schemeClr val="tx1"/>
                        </a:solidFill>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5"/>
                  </a:ext>
                </a:extLst>
              </a:tr>
              <a:tr h="0">
                <a:tc>
                  <a:txBody>
                    <a:bodyPr/>
                    <a:lstStyle/>
                    <a:p>
                      <a:pPr algn="ctr" fontAlgn="ctr"/>
                      <a:endPar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4">
                        <a:lumMod val="20000"/>
                        <a:lumOff val="80000"/>
                      </a:schemeClr>
                    </a:solidFill>
                  </a:tcPr>
                </a:tc>
                <a:tc>
                  <a:txBody>
                    <a:bodyPr/>
                    <a:lstStyle/>
                    <a:p>
                      <a:pPr algn="ctr" fontAlgn="ctr"/>
                      <a:endPar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4">
                        <a:lumMod val="20000"/>
                        <a:lumOff val="80000"/>
                      </a:schemeClr>
                    </a:solidFill>
                  </a:tcPr>
                </a:tc>
                <a:tc>
                  <a:txBody>
                    <a:bodyPr/>
                    <a:lstStyle/>
                    <a:p>
                      <a:pPr algn="ctr"/>
                      <a:r>
                        <a:rPr lang="en-US" altLang="zh-CN" sz="900" dirty="0">
                          <a:latin typeface="Times New Roman" panose="02020603050405020304" pitchFamily="18" charset="0"/>
                          <a:cs typeface="Times New Roman" panose="02020603050405020304" pitchFamily="18" charset="0"/>
                        </a:rPr>
                        <a:t>CERN</a:t>
                      </a:r>
                      <a:endParaRPr lang="zh-CN" altLang="en-US" sz="9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100" dirty="0">
                          <a:latin typeface="Times New Roman" panose="02020603050405020304" pitchFamily="18" charset="0"/>
                          <a:cs typeface="Times New Roman" panose="02020603050405020304" pitchFamily="18" charset="0"/>
                        </a:rPr>
                        <a:t>4×10</a:t>
                      </a:r>
                      <a:r>
                        <a:rPr lang="en-US" altLang="zh-CN" sz="1100" baseline="30000" dirty="0">
                          <a:latin typeface="Times New Roman" panose="02020603050405020304" pitchFamily="18" charset="0"/>
                          <a:cs typeface="Times New Roman" panose="02020603050405020304" pitchFamily="18" charset="0"/>
                        </a:rPr>
                        <a:t>3</a:t>
                      </a:r>
                      <a:endParaRPr lang="zh-CN" altLang="en-US" sz="1100" baseline="300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200" dirty="0">
                          <a:latin typeface="Times New Roman" panose="02020603050405020304" pitchFamily="18" charset="0"/>
                          <a:cs typeface="Times New Roman" panose="02020603050405020304" pitchFamily="18" charset="0"/>
                        </a:rPr>
                        <a:t>10</a:t>
                      </a:r>
                      <a:endParaRPr lang="zh-CN" altLang="en-US" sz="12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200" dirty="0">
                          <a:solidFill>
                            <a:schemeClr val="tx1"/>
                          </a:solidFill>
                          <a:latin typeface="Times New Roman" panose="02020603050405020304" pitchFamily="18" charset="0"/>
                          <a:cs typeface="Times New Roman" panose="02020603050405020304" pitchFamily="18" charset="0"/>
                        </a:rPr>
                        <a:t>16</a:t>
                      </a:r>
                      <a:endParaRPr lang="zh-CN" altLang="en-US" sz="12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200" dirty="0">
                          <a:latin typeface="Times New Roman" panose="02020603050405020304" pitchFamily="18" charset="0"/>
                          <a:cs typeface="Times New Roman" panose="02020603050405020304" pitchFamily="18" charset="0"/>
                        </a:rPr>
                        <a:t>4</a:t>
                      </a:r>
                      <a:endParaRPr lang="zh-CN" altLang="en-US" sz="12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900" dirty="0">
                          <a:latin typeface="Times New Roman" panose="02020603050405020304" pitchFamily="18" charset="0"/>
                          <a:cs typeface="Times New Roman" panose="02020603050405020304" pitchFamily="18" charset="0"/>
                        </a:rPr>
                        <a:t>P. Baumann </a:t>
                      </a:r>
                      <a:r>
                        <a:rPr lang="en-US" altLang="zh-CN" sz="900" i="1" dirty="0">
                          <a:latin typeface="Times New Roman" panose="02020603050405020304" pitchFamily="18" charset="0"/>
                          <a:cs typeface="Times New Roman" panose="02020603050405020304" pitchFamily="18" charset="0"/>
                        </a:rPr>
                        <a:t>et al</a:t>
                      </a:r>
                      <a:r>
                        <a:rPr lang="en-US" altLang="zh-CN" sz="900" dirty="0">
                          <a:latin typeface="Times New Roman" panose="02020603050405020304" pitchFamily="18" charset="0"/>
                          <a:cs typeface="Times New Roman" panose="02020603050405020304" pitchFamily="18" charset="0"/>
                        </a:rPr>
                        <a:t>., Phys. Rev. C 36, 765 (1987).</a:t>
                      </a:r>
                      <a:endParaRPr lang="zh-CN" altLang="en-US" sz="9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i="1" dirty="0">
                          <a:solidFill>
                            <a:schemeClr val="tx1"/>
                          </a:solidFill>
                          <a:latin typeface="Times New Roman" panose="02020603050405020304" pitchFamily="18" charset="0"/>
                          <a:cs typeface="Times New Roman" panose="02020603050405020304" pitchFamily="18" charset="0"/>
                        </a:rPr>
                        <a:t>βγ</a:t>
                      </a:r>
                      <a:r>
                        <a:rPr lang="en-US" altLang="zh-CN" sz="1000" dirty="0">
                          <a:solidFill>
                            <a:schemeClr val="tx1"/>
                          </a:solidFill>
                          <a:latin typeface="Times New Roman" panose="02020603050405020304" pitchFamily="18" charset="0"/>
                          <a:cs typeface="Times New Roman" panose="02020603050405020304" pitchFamily="18" charset="0"/>
                        </a:rPr>
                        <a:t> spectrum measured by </a:t>
                      </a:r>
                      <a:r>
                        <a:rPr lang="en-US" altLang="zh-CN" sz="1000" dirty="0" err="1">
                          <a:solidFill>
                            <a:schemeClr val="tx1"/>
                          </a:solidFill>
                          <a:latin typeface="Times New Roman" panose="02020603050405020304" pitchFamily="18" charset="0"/>
                          <a:cs typeface="Times New Roman" panose="02020603050405020304" pitchFamily="18" charset="0"/>
                        </a:rPr>
                        <a:t>Ge</a:t>
                      </a:r>
                      <a:r>
                        <a:rPr lang="en-US" altLang="zh-CN" sz="1000" dirty="0">
                          <a:solidFill>
                            <a:schemeClr val="tx1"/>
                          </a:solidFill>
                          <a:latin typeface="Times New Roman" panose="02020603050405020304" pitchFamily="18" charset="0"/>
                          <a:cs typeface="Times New Roman" panose="02020603050405020304" pitchFamily="18" charset="0"/>
                        </a:rPr>
                        <a:t>(Li)</a:t>
                      </a:r>
                      <a:r>
                        <a:rPr lang="en-US" altLang="zh-CN" sz="1000" baseline="0" dirty="0">
                          <a:solidFill>
                            <a:schemeClr val="tx1"/>
                          </a:solidFill>
                          <a:latin typeface="Times New Roman" panose="02020603050405020304" pitchFamily="18" charset="0"/>
                          <a:cs typeface="Times New Roman" panose="02020603050405020304" pitchFamily="18" charset="0"/>
                        </a:rPr>
                        <a:t> and intrinsic Germanium detector. Neutron measured by two large area plastic scintillators. Lifetime measured by twoBaF</a:t>
                      </a:r>
                      <a:r>
                        <a:rPr lang="en-US" altLang="zh-CN" sz="1000" baseline="-25000" dirty="0">
                          <a:solidFill>
                            <a:schemeClr val="tx1"/>
                          </a:solidFill>
                          <a:latin typeface="Times New Roman" panose="02020603050405020304" pitchFamily="18" charset="0"/>
                          <a:cs typeface="Times New Roman" panose="02020603050405020304" pitchFamily="18" charset="0"/>
                        </a:rPr>
                        <a:t>2</a:t>
                      </a:r>
                      <a:r>
                        <a:rPr lang="en-US" altLang="zh-CN" sz="1000" baseline="0" dirty="0">
                          <a:solidFill>
                            <a:schemeClr val="tx1"/>
                          </a:solidFill>
                          <a:latin typeface="Times New Roman" panose="02020603050405020304" pitchFamily="18" charset="0"/>
                          <a:cs typeface="Times New Roman" panose="02020603050405020304" pitchFamily="18" charset="0"/>
                        </a:rPr>
                        <a:t> detectors. </a:t>
                      </a:r>
                      <a:r>
                        <a:rPr lang="en-US" altLang="zh-CN" sz="1000" i="1" baseline="0" dirty="0">
                          <a:solidFill>
                            <a:schemeClr val="tx1"/>
                          </a:solidFill>
                          <a:latin typeface="Times New Roman" panose="02020603050405020304" pitchFamily="18" charset="0"/>
                          <a:cs typeface="Times New Roman" panose="02020603050405020304" pitchFamily="18" charset="0"/>
                        </a:rPr>
                        <a:t>β</a:t>
                      </a:r>
                      <a:r>
                        <a:rPr lang="en-US" altLang="zh-CN" sz="1000" baseline="0" dirty="0">
                          <a:solidFill>
                            <a:schemeClr val="tx1"/>
                          </a:solidFill>
                          <a:latin typeface="Times New Roman" panose="02020603050405020304" pitchFamily="18" charset="0"/>
                          <a:cs typeface="Times New Roman" panose="02020603050405020304" pitchFamily="18" charset="0"/>
                        </a:rPr>
                        <a:t>-</a:t>
                      </a:r>
                      <a:r>
                        <a:rPr lang="en-US" altLang="zh-CN" sz="1000" i="1" baseline="0" dirty="0">
                          <a:solidFill>
                            <a:schemeClr val="tx1"/>
                          </a:solidFill>
                          <a:latin typeface="Times New Roman" panose="02020603050405020304" pitchFamily="18" charset="0"/>
                          <a:cs typeface="Times New Roman" panose="02020603050405020304" pitchFamily="18" charset="0"/>
                        </a:rPr>
                        <a:t>γ</a:t>
                      </a:r>
                      <a:r>
                        <a:rPr lang="en-US" altLang="zh-CN" sz="1000" baseline="0" dirty="0">
                          <a:solidFill>
                            <a:schemeClr val="tx1"/>
                          </a:solidFill>
                          <a:latin typeface="Times New Roman" panose="02020603050405020304" pitchFamily="18" charset="0"/>
                          <a:cs typeface="Times New Roman" panose="02020603050405020304" pitchFamily="18" charset="0"/>
                        </a:rPr>
                        <a:t>, </a:t>
                      </a:r>
                      <a:r>
                        <a:rPr lang="en-US" altLang="zh-CN" sz="1000" i="1" baseline="0" dirty="0">
                          <a:solidFill>
                            <a:schemeClr val="tx1"/>
                          </a:solidFill>
                          <a:latin typeface="Times New Roman" panose="02020603050405020304" pitchFamily="18" charset="0"/>
                          <a:cs typeface="Times New Roman" panose="02020603050405020304" pitchFamily="18" charset="0"/>
                        </a:rPr>
                        <a:t>n</a:t>
                      </a:r>
                      <a:r>
                        <a:rPr lang="en-US" altLang="zh-CN" sz="1000" baseline="0" dirty="0">
                          <a:solidFill>
                            <a:schemeClr val="tx1"/>
                          </a:solidFill>
                          <a:latin typeface="Times New Roman" panose="02020603050405020304" pitchFamily="18" charset="0"/>
                          <a:cs typeface="Times New Roman" panose="02020603050405020304" pitchFamily="18" charset="0"/>
                        </a:rPr>
                        <a:t>-</a:t>
                      </a:r>
                      <a:r>
                        <a:rPr lang="en-US" altLang="zh-CN" sz="1000" i="1" baseline="0" dirty="0">
                          <a:solidFill>
                            <a:schemeClr val="tx1"/>
                          </a:solidFill>
                          <a:latin typeface="Times New Roman" panose="02020603050405020304" pitchFamily="18" charset="0"/>
                          <a:cs typeface="Times New Roman" panose="02020603050405020304" pitchFamily="18" charset="0"/>
                        </a:rPr>
                        <a:t>γ</a:t>
                      </a:r>
                      <a:r>
                        <a:rPr lang="en-US" altLang="zh-CN" sz="1000" baseline="0" dirty="0">
                          <a:solidFill>
                            <a:schemeClr val="tx1"/>
                          </a:solidFill>
                          <a:latin typeface="Times New Roman" panose="02020603050405020304" pitchFamily="18" charset="0"/>
                          <a:cs typeface="Times New Roman" panose="02020603050405020304" pitchFamily="18" charset="0"/>
                        </a:rPr>
                        <a:t>, </a:t>
                      </a:r>
                      <a:r>
                        <a:rPr lang="en-US" altLang="zh-CN" sz="1000" i="1" baseline="0" dirty="0">
                          <a:solidFill>
                            <a:schemeClr val="tx1"/>
                          </a:solidFill>
                          <a:latin typeface="Times New Roman" panose="02020603050405020304" pitchFamily="18" charset="0"/>
                          <a:cs typeface="Times New Roman" panose="02020603050405020304" pitchFamily="18" charset="0"/>
                        </a:rPr>
                        <a:t>γ</a:t>
                      </a:r>
                      <a:r>
                        <a:rPr lang="en-US" altLang="zh-CN" sz="1000" baseline="0" dirty="0">
                          <a:solidFill>
                            <a:schemeClr val="tx1"/>
                          </a:solidFill>
                          <a:latin typeface="Times New Roman" panose="02020603050405020304" pitchFamily="18" charset="0"/>
                          <a:cs typeface="Times New Roman" panose="02020603050405020304" pitchFamily="18" charset="0"/>
                        </a:rPr>
                        <a:t>-</a:t>
                      </a:r>
                      <a:r>
                        <a:rPr lang="en-US" altLang="zh-CN" sz="1000" i="1" baseline="0" dirty="0">
                          <a:solidFill>
                            <a:schemeClr val="tx1"/>
                          </a:solidFill>
                          <a:latin typeface="Times New Roman" panose="02020603050405020304" pitchFamily="18" charset="0"/>
                          <a:cs typeface="Times New Roman" panose="02020603050405020304" pitchFamily="18" charset="0"/>
                        </a:rPr>
                        <a:t>γ</a:t>
                      </a:r>
                      <a:r>
                        <a:rPr lang="en-US" altLang="zh-CN" sz="1000" baseline="0" dirty="0">
                          <a:solidFill>
                            <a:schemeClr val="tx1"/>
                          </a:solidFill>
                          <a:latin typeface="Times New Roman" panose="02020603050405020304" pitchFamily="18" charset="0"/>
                          <a:cs typeface="Times New Roman" panose="02020603050405020304" pitchFamily="18" charset="0"/>
                        </a:rPr>
                        <a:t> coincidence. Four </a:t>
                      </a:r>
                      <a:r>
                        <a:rPr lang="en-US" altLang="zh-CN" sz="1000" i="1" baseline="0" dirty="0">
                          <a:solidFill>
                            <a:schemeClr val="tx1"/>
                          </a:solidFill>
                          <a:latin typeface="Times New Roman" panose="02020603050405020304" pitchFamily="18" charset="0"/>
                          <a:cs typeface="Times New Roman" panose="02020603050405020304" pitchFamily="18" charset="0"/>
                        </a:rPr>
                        <a:t>γ</a:t>
                      </a:r>
                      <a:r>
                        <a:rPr lang="en-US" altLang="zh-CN" sz="1000" baseline="0" dirty="0">
                          <a:solidFill>
                            <a:schemeClr val="tx1"/>
                          </a:solidFill>
                          <a:latin typeface="Times New Roman" panose="02020603050405020304" pitchFamily="18" charset="0"/>
                          <a:cs typeface="Times New Roman" panose="02020603050405020304" pitchFamily="18" charset="0"/>
                        </a:rPr>
                        <a:t>-ray lines correspond to transitions between four excited states in </a:t>
                      </a:r>
                      <a:r>
                        <a:rPr lang="en-US" altLang="zh-CN" sz="1000" baseline="30000" dirty="0">
                          <a:solidFill>
                            <a:schemeClr val="tx1"/>
                          </a:solidFill>
                          <a:latin typeface="Times New Roman" panose="02020603050405020304" pitchFamily="18" charset="0"/>
                          <a:cs typeface="Times New Roman" panose="02020603050405020304" pitchFamily="18" charset="0"/>
                        </a:rPr>
                        <a:t>28</a:t>
                      </a:r>
                      <a:r>
                        <a:rPr lang="en-US" altLang="zh-CN" sz="1000" baseline="0" dirty="0">
                          <a:solidFill>
                            <a:schemeClr val="tx1"/>
                          </a:solidFill>
                          <a:latin typeface="Times New Roman" panose="02020603050405020304" pitchFamily="18" charset="0"/>
                          <a:cs typeface="Times New Roman" panose="02020603050405020304" pitchFamily="18" charset="0"/>
                        </a:rPr>
                        <a:t>Mg. </a:t>
                      </a:r>
                      <a:r>
                        <a:rPr lang="en-US" altLang="zh-CN" sz="1000" dirty="0">
                          <a:solidFill>
                            <a:schemeClr val="tx1"/>
                          </a:solidFill>
                          <a:latin typeface="Times New Roman" panose="02020603050405020304" pitchFamily="18" charset="0"/>
                          <a:cs typeface="Times New Roman" panose="02020603050405020304" pitchFamily="18" charset="0"/>
                        </a:rPr>
                        <a:t>The 2</a:t>
                      </a:r>
                      <a:r>
                        <a:rPr lang="en-US" altLang="zh-CN" sz="1000" baseline="30000" dirty="0">
                          <a:solidFill>
                            <a:schemeClr val="tx1"/>
                          </a:solidFill>
                          <a:latin typeface="Times New Roman" panose="02020603050405020304" pitchFamily="18" charset="0"/>
                          <a:cs typeface="Times New Roman" panose="02020603050405020304" pitchFamily="18" charset="0"/>
                        </a:rPr>
                        <a:t>+</a:t>
                      </a:r>
                      <a:r>
                        <a:rPr lang="en-US" altLang="zh-CN" sz="1000" dirty="0">
                          <a:solidFill>
                            <a:schemeClr val="tx1"/>
                          </a:solidFill>
                          <a:latin typeface="Times New Roman" panose="02020603050405020304" pitchFamily="18" charset="0"/>
                          <a:cs typeface="Times New Roman" panose="02020603050405020304" pitchFamily="18" charset="0"/>
                        </a:rPr>
                        <a:t> first excited</a:t>
                      </a:r>
                      <a:r>
                        <a:rPr lang="en-US" altLang="zh-CN" sz="1000" baseline="0" dirty="0">
                          <a:solidFill>
                            <a:schemeClr val="tx1"/>
                          </a:solidFill>
                          <a:latin typeface="Times New Roman" panose="02020603050405020304" pitchFamily="18" charset="0"/>
                          <a:cs typeface="Times New Roman" panose="02020603050405020304" pitchFamily="18" charset="0"/>
                        </a:rPr>
                        <a:t> state of </a:t>
                      </a:r>
                      <a:r>
                        <a:rPr lang="en-US" altLang="zh-CN" sz="1000" baseline="30000" dirty="0">
                          <a:solidFill>
                            <a:schemeClr val="tx1"/>
                          </a:solidFill>
                          <a:latin typeface="Times New Roman" panose="02020603050405020304" pitchFamily="18" charset="0"/>
                          <a:cs typeface="Times New Roman" panose="02020603050405020304" pitchFamily="18" charset="0"/>
                        </a:rPr>
                        <a:t>28</a:t>
                      </a:r>
                      <a:r>
                        <a:rPr lang="en-US" altLang="zh-CN" sz="1000" baseline="0" dirty="0">
                          <a:solidFill>
                            <a:schemeClr val="tx1"/>
                          </a:solidFill>
                          <a:latin typeface="Times New Roman" panose="02020603050405020304" pitchFamily="18" charset="0"/>
                          <a:cs typeface="Times New Roman" panose="02020603050405020304" pitchFamily="18" charset="0"/>
                        </a:rPr>
                        <a:t>Mg was populated by </a:t>
                      </a:r>
                      <a:r>
                        <a:rPr lang="en-US" altLang="zh-CN" sz="1000" i="1" baseline="0" dirty="0">
                          <a:solidFill>
                            <a:schemeClr val="tx1"/>
                          </a:solidFill>
                          <a:latin typeface="Times New Roman" panose="02020603050405020304" pitchFamily="18" charset="0"/>
                          <a:cs typeface="Times New Roman" panose="02020603050405020304" pitchFamily="18" charset="0"/>
                        </a:rPr>
                        <a:t>βn</a:t>
                      </a:r>
                      <a:r>
                        <a:rPr lang="en-US" altLang="zh-CN" sz="1000" i="0" baseline="0" dirty="0">
                          <a:solidFill>
                            <a:schemeClr val="tx1"/>
                          </a:solidFill>
                          <a:latin typeface="Times New Roman" panose="02020603050405020304" pitchFamily="18" charset="0"/>
                          <a:cs typeface="Times New Roman" panose="02020603050405020304" pitchFamily="18" charset="0"/>
                        </a:rPr>
                        <a:t> or</a:t>
                      </a:r>
                      <a:r>
                        <a:rPr lang="en-US" altLang="zh-CN" sz="1000" i="1" baseline="0" dirty="0">
                          <a:solidFill>
                            <a:schemeClr val="tx1"/>
                          </a:solidFill>
                          <a:latin typeface="Times New Roman" panose="02020603050405020304" pitchFamily="18" charset="0"/>
                          <a:cs typeface="Times New Roman" panose="02020603050405020304" pitchFamily="18" charset="0"/>
                        </a:rPr>
                        <a:t> β</a:t>
                      </a:r>
                      <a:r>
                        <a:rPr lang="en-US" altLang="zh-CN" sz="1000" i="1" baseline="0" dirty="0" err="1">
                          <a:solidFill>
                            <a:schemeClr val="tx1"/>
                          </a:solidFill>
                          <a:latin typeface="Times New Roman" panose="02020603050405020304" pitchFamily="18" charset="0"/>
                          <a:cs typeface="Times New Roman" panose="02020603050405020304" pitchFamily="18" charset="0"/>
                        </a:rPr>
                        <a:t>nγ</a:t>
                      </a:r>
                      <a:r>
                        <a:rPr lang="en-US" altLang="zh-CN" sz="1000" baseline="0" dirty="0">
                          <a:solidFill>
                            <a:schemeClr val="tx1"/>
                          </a:solidFill>
                          <a:latin typeface="Times New Roman" panose="02020603050405020304" pitchFamily="18" charset="0"/>
                          <a:cs typeface="Times New Roman" panose="02020603050405020304" pitchFamily="18" charset="0"/>
                        </a:rPr>
                        <a:t> with an </a:t>
                      </a:r>
                      <a:r>
                        <a:rPr lang="en-US" altLang="zh-CN" sz="1000" i="1" baseline="0" dirty="0">
                          <a:solidFill>
                            <a:schemeClr val="tx1"/>
                          </a:solidFill>
                          <a:latin typeface="Times New Roman" panose="02020603050405020304" pitchFamily="18" charset="0"/>
                          <a:cs typeface="Times New Roman" panose="02020603050405020304" pitchFamily="18" charset="0"/>
                        </a:rPr>
                        <a:t>P</a:t>
                      </a:r>
                      <a:r>
                        <a:rPr lang="en-US" altLang="zh-CN" sz="1000" i="0" baseline="-25000" dirty="0">
                          <a:solidFill>
                            <a:schemeClr val="tx1"/>
                          </a:solidFill>
                          <a:latin typeface="Times New Roman" panose="02020603050405020304" pitchFamily="18" charset="0"/>
                          <a:cs typeface="Times New Roman" panose="02020603050405020304" pitchFamily="18" charset="0"/>
                        </a:rPr>
                        <a:t>1</a:t>
                      </a:r>
                      <a:r>
                        <a:rPr lang="en-US" altLang="zh-CN" sz="1000" i="1" baseline="-25000" dirty="0">
                          <a:solidFill>
                            <a:schemeClr val="tx1"/>
                          </a:solidFill>
                          <a:latin typeface="Times New Roman" panose="02020603050405020304" pitchFamily="18" charset="0"/>
                          <a:cs typeface="Times New Roman" panose="02020603050405020304" pitchFamily="18" charset="0"/>
                        </a:rPr>
                        <a:t>n</a:t>
                      </a:r>
                      <a:r>
                        <a:rPr lang="en-US" altLang="zh-CN" sz="1000" i="0" baseline="0" dirty="0">
                          <a:solidFill>
                            <a:schemeClr val="tx1"/>
                          </a:solidFill>
                          <a:latin typeface="Times New Roman" panose="02020603050405020304" pitchFamily="18" charset="0"/>
                          <a:cs typeface="Times New Roman" panose="02020603050405020304" pitchFamily="18" charset="0"/>
                        </a:rPr>
                        <a:t> (2</a:t>
                      </a:r>
                      <a:r>
                        <a:rPr lang="en-US" altLang="zh-CN" sz="1000" i="0" baseline="30000" dirty="0">
                          <a:solidFill>
                            <a:schemeClr val="tx1"/>
                          </a:solidFill>
                          <a:latin typeface="Times New Roman" panose="02020603050405020304" pitchFamily="18" charset="0"/>
                          <a:cs typeface="Times New Roman" panose="02020603050405020304" pitchFamily="18" charset="0"/>
                        </a:rPr>
                        <a:t>+</a:t>
                      </a:r>
                      <a:r>
                        <a:rPr lang="en-US" altLang="zh-CN" sz="1000" i="0" baseline="0" dirty="0">
                          <a:solidFill>
                            <a:schemeClr val="tx1"/>
                          </a:solidFill>
                          <a:latin typeface="Times New Roman" panose="02020603050405020304" pitchFamily="18" charset="0"/>
                          <a:cs typeface="Times New Roman" panose="02020603050405020304" pitchFamily="18" charset="0"/>
                        </a:rPr>
                        <a:t>) = 6.6%</a:t>
                      </a:r>
                      <a:r>
                        <a:rPr lang="en-US" altLang="zh-CN" sz="1000" baseline="0" dirty="0">
                          <a:solidFill>
                            <a:schemeClr val="tx1"/>
                          </a:solidFill>
                          <a:latin typeface="Times New Roman" panose="02020603050405020304" pitchFamily="18" charset="0"/>
                          <a:cs typeface="Times New Roman" panose="02020603050405020304" pitchFamily="18" charset="0"/>
                        </a:rPr>
                        <a:t>.</a:t>
                      </a:r>
                    </a:p>
                  </a:txBody>
                  <a:tcPr anchor="ctr">
                    <a:solidFill>
                      <a:schemeClr val="accent4">
                        <a:lumMod val="20000"/>
                        <a:lumOff val="80000"/>
                      </a:schemeClr>
                    </a:solidFill>
                  </a:tcPr>
                </a:tc>
                <a:extLst>
                  <a:ext uri="{0D108BD9-81ED-4DB2-BD59-A6C34878D82A}">
                    <a16:rowId xmlns:a16="http://schemas.microsoft.com/office/drawing/2014/main" val="10006"/>
                  </a:ext>
                </a:extLst>
              </a:tr>
              <a:tr h="0">
                <a:tc>
                  <a:txBody>
                    <a:bodyPr/>
                    <a:lstStyle/>
                    <a:p>
                      <a:pPr algn="ctr" fontAlgn="ctr"/>
                      <a:endPar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4">
                        <a:lumMod val="20000"/>
                        <a:lumOff val="80000"/>
                      </a:schemeClr>
                    </a:solidFill>
                  </a:tcPr>
                </a:tc>
                <a:tc>
                  <a:txBody>
                    <a:bodyPr/>
                    <a:lstStyle/>
                    <a:p>
                      <a:pPr algn="ctr" fontAlgn="ctr"/>
                      <a:r>
                        <a:rPr lang="en-US" altLang="zh-CN" sz="1100" b="0" i="0" u="none" strike="noStrike" dirty="0">
                          <a:solidFill>
                            <a:srgbClr val="000000"/>
                          </a:solidFill>
                          <a:effectLst/>
                          <a:latin typeface="Times New Roman" panose="02020603050405020304" pitchFamily="18" charset="0"/>
                          <a:ea typeface="+mn-ea"/>
                          <a:cs typeface="Times New Roman" panose="02020603050405020304" pitchFamily="18" charset="0"/>
                        </a:rPr>
                        <a:t>26(2)</a:t>
                      </a:r>
                      <a:endPar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4">
                        <a:lumMod val="20000"/>
                        <a:lumOff val="80000"/>
                      </a:schemeClr>
                    </a:solidFill>
                  </a:tcPr>
                </a:tc>
                <a:tc>
                  <a:txBody>
                    <a:bodyPr/>
                    <a:lstStyle/>
                    <a:p>
                      <a:pPr algn="ctr"/>
                      <a:r>
                        <a:rPr lang="en-US" altLang="zh-CN" sz="900" dirty="0">
                          <a:latin typeface="Times New Roman" panose="02020603050405020304" pitchFamily="18" charset="0"/>
                          <a:cs typeface="Times New Roman" panose="02020603050405020304" pitchFamily="18" charset="0"/>
                        </a:rPr>
                        <a:t>CERN</a:t>
                      </a:r>
                      <a:endParaRPr lang="zh-CN" altLang="en-US" sz="9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200" dirty="0">
                          <a:latin typeface="Times New Roman" panose="02020603050405020304" pitchFamily="18" charset="0"/>
                          <a:cs typeface="Times New Roman" panose="02020603050405020304" pitchFamily="18" charset="0"/>
                        </a:rPr>
                        <a:t>10</a:t>
                      </a:r>
                      <a:endParaRPr lang="zh-CN" altLang="en-US" sz="12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2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2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900" dirty="0">
                          <a:latin typeface="Times New Roman" panose="02020603050405020304" pitchFamily="18" charset="0"/>
                          <a:cs typeface="Times New Roman" panose="02020603050405020304" pitchFamily="18" charset="0"/>
                        </a:rPr>
                        <a:t>S. </a:t>
                      </a:r>
                      <a:r>
                        <a:rPr lang="en-US" altLang="zh-CN" sz="900" dirty="0" err="1">
                          <a:latin typeface="Times New Roman" panose="02020603050405020304" pitchFamily="18" charset="0"/>
                          <a:cs typeface="Times New Roman" panose="02020603050405020304" pitchFamily="18" charset="0"/>
                        </a:rPr>
                        <a:t>Nummela</a:t>
                      </a:r>
                      <a:r>
                        <a:rPr lang="en-US" altLang="zh-CN" sz="900" dirty="0">
                          <a:latin typeface="Times New Roman" panose="02020603050405020304" pitchFamily="18" charset="0"/>
                          <a:cs typeface="Times New Roman" panose="02020603050405020304" pitchFamily="18" charset="0"/>
                        </a:rPr>
                        <a:t> </a:t>
                      </a:r>
                      <a:r>
                        <a:rPr lang="en-US" altLang="zh-CN" sz="900" i="1" dirty="0">
                          <a:latin typeface="Times New Roman" panose="02020603050405020304" pitchFamily="18" charset="0"/>
                          <a:cs typeface="Times New Roman" panose="02020603050405020304" pitchFamily="18" charset="0"/>
                        </a:rPr>
                        <a:t>et al</a:t>
                      </a:r>
                      <a:r>
                        <a:rPr lang="en-US" altLang="zh-CN" sz="900" dirty="0">
                          <a:latin typeface="Times New Roman" panose="02020603050405020304" pitchFamily="18" charset="0"/>
                          <a:cs typeface="Times New Roman" panose="02020603050405020304" pitchFamily="18" charset="0"/>
                        </a:rPr>
                        <a:t>., Phys. Rev. C 63, 044316 (2001).</a:t>
                      </a:r>
                      <a:endParaRPr lang="zh-CN" altLang="en-US" sz="9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000" i="1" dirty="0">
                          <a:latin typeface="Times New Roman" panose="02020603050405020304" pitchFamily="18" charset="0"/>
                          <a:cs typeface="Times New Roman" panose="02020603050405020304" pitchFamily="18" charset="0"/>
                        </a:rPr>
                        <a:t>βn</a:t>
                      </a:r>
                      <a:r>
                        <a:rPr lang="en-US" altLang="zh-CN" sz="1000" dirty="0">
                          <a:latin typeface="Times New Roman" panose="02020603050405020304" pitchFamily="18" charset="0"/>
                          <a:cs typeface="Times New Roman" panose="02020603050405020304" pitchFamily="18" charset="0"/>
                        </a:rPr>
                        <a:t> measured for efficiency calibration purpose.</a:t>
                      </a:r>
                      <a:endParaRPr lang="zh-CN" altLang="en-US" sz="10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7"/>
                  </a:ext>
                </a:extLst>
              </a:tr>
              <a:tr h="0">
                <a:tc>
                  <a:txBody>
                    <a:bodyPr/>
                    <a:lstStyle/>
                    <a:p>
                      <a:pPr algn="ctr" fontAlgn="ctr"/>
                      <a:endPar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4">
                        <a:lumMod val="20000"/>
                        <a:lumOff val="80000"/>
                      </a:schemeClr>
                    </a:solidFill>
                  </a:tcPr>
                </a:tc>
                <a:tc>
                  <a:txBody>
                    <a:bodyPr/>
                    <a:lstStyle/>
                    <a:p>
                      <a:pPr algn="ctr" fontAlgn="ctr"/>
                      <a:r>
                        <a:rPr lang="en-US" altLang="zh-CN" sz="1100" b="0" i="0" u="none" strike="noStrike" dirty="0">
                          <a:solidFill>
                            <a:srgbClr val="000000"/>
                          </a:solidFill>
                          <a:effectLst/>
                          <a:latin typeface="Times New Roman" panose="02020603050405020304" pitchFamily="18" charset="0"/>
                          <a:ea typeface="+mn-ea"/>
                          <a:cs typeface="Times New Roman" panose="02020603050405020304" pitchFamily="18" charset="0"/>
                        </a:rPr>
                        <a:t>26(2)</a:t>
                      </a:r>
                      <a:endPar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4">
                        <a:lumMod val="20000"/>
                        <a:lumOff val="80000"/>
                      </a:schemeClr>
                    </a:solidFill>
                  </a:tcPr>
                </a:tc>
                <a:tc>
                  <a:txBody>
                    <a:bodyPr/>
                    <a:lstStyle/>
                    <a:p>
                      <a:pPr algn="ctr"/>
                      <a:r>
                        <a:rPr lang="en-US" altLang="zh-CN" sz="900" dirty="0">
                          <a:latin typeface="Times New Roman" panose="02020603050405020304" pitchFamily="18" charset="0"/>
                          <a:cs typeface="Times New Roman" panose="02020603050405020304" pitchFamily="18" charset="0"/>
                        </a:rPr>
                        <a:t>CERN</a:t>
                      </a:r>
                      <a:endParaRPr lang="zh-CN" altLang="en-US" sz="9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200" dirty="0">
                          <a:latin typeface="Times New Roman" panose="02020603050405020304" pitchFamily="18" charset="0"/>
                          <a:cs typeface="Times New Roman" panose="02020603050405020304" pitchFamily="18" charset="0"/>
                        </a:rPr>
                        <a:t>10</a:t>
                      </a:r>
                      <a:endParaRPr lang="zh-CN" altLang="en-US" sz="12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2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2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900" dirty="0">
                          <a:latin typeface="Times New Roman" panose="02020603050405020304" pitchFamily="18" charset="0"/>
                          <a:cs typeface="Times New Roman" panose="02020603050405020304" pitchFamily="18" charset="0"/>
                        </a:rPr>
                        <a:t>Z. </a:t>
                      </a:r>
                      <a:r>
                        <a:rPr lang="en-US" altLang="zh-CN" sz="900" dirty="0" err="1">
                          <a:latin typeface="Times New Roman" panose="02020603050405020304" pitchFamily="18" charset="0"/>
                          <a:cs typeface="Times New Roman" panose="02020603050405020304" pitchFamily="18" charset="0"/>
                        </a:rPr>
                        <a:t>Radivojevic</a:t>
                      </a:r>
                      <a:r>
                        <a:rPr lang="en-US" altLang="zh-CN" sz="900" dirty="0">
                          <a:latin typeface="Times New Roman" panose="02020603050405020304" pitchFamily="18" charset="0"/>
                          <a:cs typeface="Times New Roman" panose="02020603050405020304" pitchFamily="18" charset="0"/>
                        </a:rPr>
                        <a:t> </a:t>
                      </a:r>
                      <a:r>
                        <a:rPr lang="en-US" altLang="zh-CN" sz="900" i="1" dirty="0">
                          <a:latin typeface="Times New Roman" panose="02020603050405020304" pitchFamily="18" charset="0"/>
                          <a:cs typeface="Times New Roman" panose="02020603050405020304" pitchFamily="18" charset="0"/>
                        </a:rPr>
                        <a:t>et al</a:t>
                      </a:r>
                      <a:r>
                        <a:rPr lang="en-US" altLang="zh-CN" sz="900" dirty="0">
                          <a:latin typeface="Times New Roman" panose="02020603050405020304" pitchFamily="18" charset="0"/>
                          <a:cs typeface="Times New Roman" panose="02020603050405020304" pitchFamily="18" charset="0"/>
                        </a:rPr>
                        <a:t>., </a:t>
                      </a:r>
                      <a:r>
                        <a:rPr lang="en-US" altLang="zh-CN" sz="900" dirty="0" err="1">
                          <a:latin typeface="Times New Roman" panose="02020603050405020304" pitchFamily="18" charset="0"/>
                          <a:cs typeface="Times New Roman" panose="02020603050405020304" pitchFamily="18" charset="0"/>
                        </a:rPr>
                        <a:t>Nucl</a:t>
                      </a:r>
                      <a:r>
                        <a:rPr lang="en-US" altLang="zh-CN" sz="900" dirty="0">
                          <a:latin typeface="Times New Roman" panose="02020603050405020304" pitchFamily="18" charset="0"/>
                          <a:cs typeface="Times New Roman" panose="02020603050405020304" pitchFamily="18" charset="0"/>
                        </a:rPr>
                        <a:t>. </a:t>
                      </a:r>
                      <a:r>
                        <a:rPr lang="en-US" altLang="zh-CN" sz="900" dirty="0" err="1">
                          <a:latin typeface="Times New Roman" panose="02020603050405020304" pitchFamily="18" charset="0"/>
                          <a:cs typeface="Times New Roman" panose="02020603050405020304" pitchFamily="18" charset="0"/>
                        </a:rPr>
                        <a:t>Instrum</a:t>
                      </a:r>
                      <a:r>
                        <a:rPr lang="en-US" altLang="zh-CN" sz="900" dirty="0">
                          <a:latin typeface="Times New Roman" panose="02020603050405020304" pitchFamily="18" charset="0"/>
                          <a:cs typeface="Times New Roman" panose="02020603050405020304" pitchFamily="18" charset="0"/>
                        </a:rPr>
                        <a:t>. Methods Phys. Res. A 481, 464 (2002).</a:t>
                      </a:r>
                      <a:endParaRPr lang="zh-CN" altLang="en-US" sz="9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i="1" dirty="0">
                          <a:latin typeface="Times New Roman" panose="02020603050405020304" pitchFamily="18" charset="0"/>
                          <a:cs typeface="Times New Roman" panose="02020603050405020304" pitchFamily="18" charset="0"/>
                        </a:rPr>
                        <a:t>βn</a:t>
                      </a:r>
                      <a:r>
                        <a:rPr lang="en-US" altLang="zh-CN" sz="1000" dirty="0">
                          <a:latin typeface="Times New Roman" panose="02020603050405020304" pitchFamily="18" charset="0"/>
                          <a:cs typeface="Times New Roman" panose="02020603050405020304" pitchFamily="18" charset="0"/>
                        </a:rPr>
                        <a:t> measured for efficiency calibration purpose.</a:t>
                      </a:r>
                      <a:endParaRPr lang="zh-CN" altLang="en-US" sz="10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8"/>
                  </a:ext>
                </a:extLst>
              </a:tr>
              <a:tr h="0">
                <a:tc>
                  <a:txBody>
                    <a:bodyPr/>
                    <a:lstStyle/>
                    <a:p>
                      <a:pPr algn="ctr" fontAlgn="ctr"/>
                      <a:r>
                        <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43.6(10)</a:t>
                      </a:r>
                    </a:p>
                  </a:txBody>
                  <a:tcPr marL="9525" marR="9525" marT="9525" marB="0" anchor="ctr">
                    <a:solidFill>
                      <a:schemeClr val="accent2">
                        <a:lumMod val="20000"/>
                        <a:lumOff val="80000"/>
                      </a:schemeClr>
                    </a:solidFill>
                  </a:tcPr>
                </a:tc>
                <a:tc>
                  <a:txBody>
                    <a:bodyPr/>
                    <a:lstStyle/>
                    <a:p>
                      <a:pPr algn="ctr" fontAlgn="ctr"/>
                      <a:r>
                        <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25.0(16)</a:t>
                      </a:r>
                    </a:p>
                  </a:txBody>
                  <a:tcPr marL="9525" marR="9525" marT="9525" marB="0" anchor="ctr">
                    <a:solidFill>
                      <a:schemeClr val="accent2">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algn="ctr"/>
                      <a:r>
                        <a:rPr lang="en-US" altLang="zh-CN" sz="1100" dirty="0">
                          <a:latin typeface="Times New Roman" panose="02020603050405020304" pitchFamily="18" charset="0"/>
                          <a:cs typeface="Times New Roman" panose="02020603050405020304" pitchFamily="18" charset="0"/>
                        </a:rPr>
                        <a:t>9 (</a:t>
                      </a:r>
                      <a:r>
                        <a:rPr lang="en-US" altLang="zh-CN" sz="1100" dirty="0" err="1">
                          <a:latin typeface="Times New Roman" panose="02020603050405020304" pitchFamily="18" charset="0"/>
                          <a:cs typeface="Times New Roman" panose="02020603050405020304" pitchFamily="18" charset="0"/>
                        </a:rPr>
                        <a:t>gs</a:t>
                      </a:r>
                      <a:r>
                        <a:rPr lang="en-US" altLang="zh-CN" sz="1100" dirty="0">
                          <a:latin typeface="Times New Roman" panose="02020603050405020304" pitchFamily="18" charset="0"/>
                          <a:cs typeface="Times New Roman" panose="02020603050405020304" pitchFamily="18" charset="0"/>
                        </a:rPr>
                        <a:t>)</a:t>
                      </a:r>
                    </a:p>
                    <a:p>
                      <a:pPr algn="ctr"/>
                      <a:r>
                        <a:rPr lang="en-US" altLang="zh-CN" sz="1100" dirty="0">
                          <a:latin typeface="Times New Roman" panose="02020603050405020304" pitchFamily="18" charset="0"/>
                          <a:cs typeface="Times New Roman" panose="02020603050405020304" pitchFamily="18" charset="0"/>
                        </a:rPr>
                        <a:t>12 (1</a:t>
                      </a:r>
                      <a:r>
                        <a:rPr lang="en-US" altLang="zh-CN" sz="1100" baseline="30000" dirty="0">
                          <a:latin typeface="Times New Roman" panose="02020603050405020304" pitchFamily="18" charset="0"/>
                          <a:cs typeface="Times New Roman" panose="02020603050405020304" pitchFamily="18" charset="0"/>
                        </a:rPr>
                        <a:t>st</a:t>
                      </a:r>
                      <a:r>
                        <a:rPr lang="en-US" altLang="zh-CN" sz="1100" dirty="0">
                          <a:latin typeface="Times New Roman" panose="02020603050405020304" pitchFamily="18" charset="0"/>
                          <a:cs typeface="Times New Roman" panose="02020603050405020304" pitchFamily="18" charset="0"/>
                        </a:rPr>
                        <a:t> </a:t>
                      </a:r>
                      <a:r>
                        <a:rPr lang="en-US" altLang="zh-CN" sz="1100" dirty="0" err="1">
                          <a:latin typeface="Times New Roman" panose="02020603050405020304" pitchFamily="18" charset="0"/>
                          <a:cs typeface="Times New Roman" panose="02020603050405020304" pitchFamily="18" charset="0"/>
                        </a:rPr>
                        <a:t>es</a:t>
                      </a:r>
                      <a:r>
                        <a:rPr lang="en-US" altLang="zh-CN" sz="1100" dirty="0">
                          <a:latin typeface="Times New Roman" panose="02020603050405020304" pitchFamily="18" charset="0"/>
                          <a:cs typeface="Times New Roman" panose="02020603050405020304" pitchFamily="18" charset="0"/>
                        </a:rPr>
                        <a:t>)</a:t>
                      </a:r>
                      <a:endParaRPr lang="zh-CN" altLang="en-US" sz="1100" dirty="0">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algn="ctr"/>
                      <a:r>
                        <a:rPr lang="en-US" altLang="zh-CN" sz="1200" dirty="0">
                          <a:solidFill>
                            <a:schemeClr val="tx1"/>
                          </a:solidFill>
                          <a:latin typeface="Times New Roman" panose="02020603050405020304" pitchFamily="18" charset="0"/>
                          <a:cs typeface="Times New Roman" panose="02020603050405020304" pitchFamily="18" charset="0"/>
                        </a:rPr>
                        <a:t>16</a:t>
                      </a:r>
                      <a:endParaRPr lang="zh-CN" altLang="en-US" sz="1200" dirty="0">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algn="ctr"/>
                      <a:r>
                        <a:rPr lang="en-US" altLang="zh-CN" sz="1200" dirty="0">
                          <a:latin typeface="Times New Roman" panose="02020603050405020304" pitchFamily="18" charset="0"/>
                          <a:cs typeface="Times New Roman" panose="02020603050405020304" pitchFamily="18" charset="0"/>
                        </a:rPr>
                        <a:t>4</a:t>
                      </a:r>
                      <a:endParaRPr lang="zh-CN" altLang="en-US" sz="1200" dirty="0">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algn="ctr"/>
                      <a:endParaRPr lang="zh-CN" altLang="en-US" sz="900" dirty="0">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dirty="0">
                          <a:latin typeface="Times New Roman" panose="02020603050405020304" pitchFamily="18" charset="0"/>
                          <a:cs typeface="Times New Roman" panose="02020603050405020304" pitchFamily="18" charset="0"/>
                        </a:rPr>
                        <a:t>Known energies and intensities of </a:t>
                      </a:r>
                      <a:r>
                        <a:rPr lang="en-US" altLang="zh-CN" sz="1000" i="1" dirty="0">
                          <a:latin typeface="Times New Roman" panose="02020603050405020304" pitchFamily="18" charset="0"/>
                          <a:cs typeface="Times New Roman" panose="02020603050405020304" pitchFamily="18" charset="0"/>
                        </a:rPr>
                        <a:t>βn</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dirty="0">
                          <a:latin typeface="Times New Roman" panose="02020603050405020304" pitchFamily="18" charset="0"/>
                          <a:cs typeface="Times New Roman" panose="02020603050405020304" pitchFamily="18" charset="0"/>
                        </a:rPr>
                        <a:t>Known energies and intensities of </a:t>
                      </a:r>
                      <a:r>
                        <a:rPr lang="en-US" altLang="zh-CN" sz="1000" i="1" dirty="0">
                          <a:latin typeface="Times New Roman" panose="02020603050405020304" pitchFamily="18" charset="0"/>
                          <a:cs typeface="Times New Roman" panose="02020603050405020304" pitchFamily="18" charset="0"/>
                        </a:rPr>
                        <a:t>βγ</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dirty="0">
                          <a:latin typeface="Times New Roman" panose="02020603050405020304" pitchFamily="18" charset="0"/>
                          <a:cs typeface="Times New Roman" panose="02020603050405020304" pitchFamily="18" charset="0"/>
                        </a:rPr>
                        <a:t>Known energies and intensities of </a:t>
                      </a:r>
                      <a:r>
                        <a:rPr lang="en-US" altLang="zh-CN" sz="1000" i="1" dirty="0">
                          <a:latin typeface="Times New Roman" panose="02020603050405020304" pitchFamily="18" charset="0"/>
                          <a:cs typeface="Times New Roman" panose="02020603050405020304" pitchFamily="18" charset="0"/>
                        </a:rPr>
                        <a:t>β</a:t>
                      </a:r>
                      <a:r>
                        <a:rPr lang="en-US" altLang="zh-CN" sz="1000" i="1" dirty="0" err="1">
                          <a:latin typeface="Times New Roman" panose="02020603050405020304" pitchFamily="18" charset="0"/>
                          <a:cs typeface="Times New Roman" panose="02020603050405020304" pitchFamily="18" charset="0"/>
                        </a:rPr>
                        <a:t>nγ</a:t>
                      </a:r>
                      <a:endParaRPr lang="en-US" altLang="zh-CN" sz="1000" i="1" dirty="0">
                        <a:latin typeface="Times New Roman" panose="02020603050405020304" pitchFamily="18" charset="0"/>
                        <a:cs typeface="Times New Roman" panose="02020603050405020304"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i="0" baseline="0" dirty="0">
                          <a:solidFill>
                            <a:schemeClr val="tx1"/>
                          </a:solidFill>
                          <a:latin typeface="Times New Roman" panose="02020603050405020304" pitchFamily="18" charset="0"/>
                          <a:cs typeface="Times New Roman" panose="02020603050405020304" pitchFamily="18" charset="0"/>
                        </a:rPr>
                        <a:t>Lack of reliable </a:t>
                      </a:r>
                      <a:r>
                        <a:rPr lang="en-US" altLang="zh-CN" sz="1000" i="1" baseline="0" dirty="0">
                          <a:solidFill>
                            <a:schemeClr val="tx1"/>
                          </a:solidFill>
                          <a:latin typeface="Times New Roman" panose="02020603050405020304" pitchFamily="18" charset="0"/>
                          <a:cs typeface="Times New Roman" panose="02020603050405020304" pitchFamily="18" charset="0"/>
                        </a:rPr>
                        <a:t>n</a:t>
                      </a:r>
                      <a:r>
                        <a:rPr lang="en-US" altLang="zh-CN" sz="1000" baseline="0" dirty="0">
                          <a:solidFill>
                            <a:schemeClr val="tx1"/>
                          </a:solidFill>
                          <a:latin typeface="Times New Roman" panose="02020603050405020304" pitchFamily="18" charset="0"/>
                          <a:cs typeface="Times New Roman" panose="02020603050405020304" pitchFamily="18" charset="0"/>
                        </a:rPr>
                        <a:t>-</a:t>
                      </a:r>
                      <a:r>
                        <a:rPr lang="en-US" altLang="zh-CN" sz="1000" i="1" baseline="0" dirty="0">
                          <a:solidFill>
                            <a:schemeClr val="tx1"/>
                          </a:solidFill>
                          <a:latin typeface="Times New Roman" panose="02020603050405020304" pitchFamily="18" charset="0"/>
                          <a:cs typeface="Times New Roman" panose="02020603050405020304" pitchFamily="18" charset="0"/>
                        </a:rPr>
                        <a:t>γ</a:t>
                      </a:r>
                      <a:r>
                        <a:rPr lang="en-US" altLang="zh-CN" sz="1000" i="0" baseline="0" dirty="0">
                          <a:solidFill>
                            <a:schemeClr val="tx1"/>
                          </a:solidFill>
                          <a:latin typeface="Times New Roman" panose="02020603050405020304" pitchFamily="18" charset="0"/>
                          <a:cs typeface="Times New Roman" panose="02020603050405020304" pitchFamily="18" charset="0"/>
                        </a:rPr>
                        <a:t> coincidence.</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i="0" baseline="0" dirty="0">
                          <a:solidFill>
                            <a:schemeClr val="tx1"/>
                          </a:solidFill>
                          <a:latin typeface="Times New Roman" panose="02020603050405020304" pitchFamily="18" charset="0"/>
                          <a:cs typeface="Times New Roman" panose="02020603050405020304" pitchFamily="18" charset="0"/>
                        </a:rPr>
                        <a:t>Reliable </a:t>
                      </a:r>
                      <a:r>
                        <a:rPr lang="en-US" altLang="zh-CN" sz="1000" i="0" baseline="30000" dirty="0">
                          <a:solidFill>
                            <a:schemeClr val="tx1"/>
                          </a:solidFill>
                          <a:latin typeface="Times New Roman" panose="02020603050405020304" pitchFamily="18" charset="0"/>
                          <a:cs typeface="Times New Roman" panose="02020603050405020304" pitchFamily="18" charset="0"/>
                        </a:rPr>
                        <a:t>29</a:t>
                      </a:r>
                      <a:r>
                        <a:rPr lang="en-US" altLang="zh-CN" sz="1000" i="0" baseline="0" dirty="0">
                          <a:solidFill>
                            <a:schemeClr val="tx1"/>
                          </a:solidFill>
                          <a:latin typeface="Times New Roman" panose="02020603050405020304" pitchFamily="18" charset="0"/>
                          <a:cs typeface="Times New Roman" panose="02020603050405020304" pitchFamily="18" charset="0"/>
                        </a:rPr>
                        <a:t>Mg bound states.</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i="0" baseline="0" dirty="0">
                          <a:solidFill>
                            <a:schemeClr val="tx1"/>
                          </a:solidFill>
                          <a:latin typeface="Times New Roman" panose="02020603050405020304" pitchFamily="18" charset="0"/>
                          <a:cs typeface="Times New Roman" panose="02020603050405020304" pitchFamily="18" charset="0"/>
                        </a:rPr>
                        <a:t>Lack of reliable </a:t>
                      </a:r>
                      <a:r>
                        <a:rPr lang="en-US" altLang="zh-CN" sz="1000" i="0" baseline="30000" dirty="0">
                          <a:solidFill>
                            <a:schemeClr val="tx1"/>
                          </a:solidFill>
                          <a:latin typeface="Times New Roman" panose="02020603050405020304" pitchFamily="18" charset="0"/>
                          <a:cs typeface="Times New Roman" panose="02020603050405020304" pitchFamily="18" charset="0"/>
                        </a:rPr>
                        <a:t>29</a:t>
                      </a:r>
                      <a:r>
                        <a:rPr lang="en-US" altLang="zh-CN" sz="1000" i="0" baseline="0" dirty="0">
                          <a:solidFill>
                            <a:schemeClr val="tx1"/>
                          </a:solidFill>
                          <a:latin typeface="Times New Roman" panose="02020603050405020304" pitchFamily="18" charset="0"/>
                          <a:cs typeface="Times New Roman" panose="02020603050405020304" pitchFamily="18" charset="0"/>
                        </a:rPr>
                        <a:t>Mg unbound states.</a:t>
                      </a:r>
                      <a:endParaRPr lang="zh-CN" altLang="en-US" sz="1000" dirty="0">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extLst>
                  <a:ext uri="{0D108BD9-81ED-4DB2-BD59-A6C34878D82A}">
                    <a16:rowId xmlns:a16="http://schemas.microsoft.com/office/drawing/2014/main" val="10009"/>
                  </a:ext>
                </a:extLst>
              </a:tr>
            </a:tbl>
          </a:graphicData>
        </a:graphic>
      </p:graphicFrame>
      <p:sp>
        <p:nvSpPr>
          <p:cNvPr id="3" name="Rectangle 4"/>
          <p:cNvSpPr>
            <a:spLocks noChangeArrowheads="1"/>
          </p:cNvSpPr>
          <p:nvPr/>
        </p:nvSpPr>
        <p:spPr bwMode="auto">
          <a:xfrm>
            <a:off x="3275856" y="0"/>
            <a:ext cx="2215968" cy="279180"/>
          </a:xfrm>
          <a:prstGeom prst="rect">
            <a:avLst/>
          </a:prstGeom>
          <a:gradFill rotWithShape="1">
            <a:gsLst>
              <a:gs pos="0">
                <a:srgbClr val="CCCCFF"/>
              </a:gs>
              <a:gs pos="50000">
                <a:srgbClr val="FFFFFF"/>
              </a:gs>
              <a:gs pos="100000">
                <a:srgbClr val="CCCCFF"/>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algn="l" eaLnBrk="0" hangingPunct="0">
              <a:defRPr>
                <a:solidFill>
                  <a:schemeClr val="tx1"/>
                </a:solidFill>
                <a:latin typeface="Times New Roman" panose="02020603050405020304" pitchFamily="18" charset="0"/>
                <a:ea typeface="宋体" panose="02010600030101010101" pitchFamily="2" charset="-122"/>
              </a:defRPr>
            </a:lvl1pPr>
            <a:lvl2pPr marL="742950" indent="-285750" algn="l" eaLnBrk="0" hangingPunct="0">
              <a:defRPr>
                <a:solidFill>
                  <a:schemeClr val="tx1"/>
                </a:solidFill>
                <a:latin typeface="Times New Roman" panose="02020603050405020304" pitchFamily="18" charset="0"/>
                <a:ea typeface="宋体" panose="02010600030101010101" pitchFamily="2" charset="-122"/>
              </a:defRPr>
            </a:lvl2pPr>
            <a:lvl3pPr marL="1143000" indent="-228600" algn="l" eaLnBrk="0" hangingPunct="0">
              <a:defRPr>
                <a:solidFill>
                  <a:schemeClr val="tx1"/>
                </a:solidFill>
                <a:latin typeface="Times New Roman" panose="02020603050405020304" pitchFamily="18" charset="0"/>
                <a:ea typeface="宋体" panose="02010600030101010101" pitchFamily="2" charset="-122"/>
              </a:defRPr>
            </a:lvl3pPr>
            <a:lvl4pPr marL="1600200" indent="-228600" algn="l" eaLnBrk="0" hangingPunct="0">
              <a:defRPr>
                <a:solidFill>
                  <a:schemeClr val="tx1"/>
                </a:solidFill>
                <a:latin typeface="Times New Roman" panose="02020603050405020304" pitchFamily="18" charset="0"/>
                <a:ea typeface="宋体" panose="02010600030101010101" pitchFamily="2" charset="-122"/>
              </a:defRPr>
            </a:lvl4pPr>
            <a:lvl5pPr marL="2057400" indent="-228600" algn="l"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ctr"/>
            <a:r>
              <a:rPr lang="en-US" altLang="zh-CN" sz="1200" dirty="0">
                <a:solidFill>
                  <a:srgbClr val="000000"/>
                </a:solidFill>
              </a:rPr>
              <a:t>Summary of the </a:t>
            </a:r>
            <a:r>
              <a:rPr lang="en-US" altLang="zh-CN" sz="1200" i="1" dirty="0"/>
              <a:t>β</a:t>
            </a:r>
            <a:r>
              <a:rPr lang="en-US" altLang="zh-CN" sz="1200" dirty="0"/>
              <a:t> decay of </a:t>
            </a:r>
            <a:r>
              <a:rPr lang="en-US" altLang="zh-CN" sz="1200" baseline="30000" dirty="0"/>
              <a:t>29</a:t>
            </a:r>
            <a:r>
              <a:rPr lang="en-US" altLang="zh-CN" sz="1200" dirty="0"/>
              <a:t>Na.</a:t>
            </a:r>
            <a:endParaRPr lang="zh-CN" altLang="en-US" sz="1200" dirty="0">
              <a:cs typeface="Times New Roman" panose="02020603050405020304" pitchFamily="18" charset="0"/>
            </a:endParaRPr>
          </a:p>
        </p:txBody>
      </p:sp>
    </p:spTree>
    <p:extLst>
      <p:ext uri="{BB962C8B-B14F-4D97-AF65-F5344CB8AC3E}">
        <p14:creationId xmlns:p14="http://schemas.microsoft.com/office/powerpoint/2010/main" val="33022622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6438900" cy="3581400"/>
          </a:xfrm>
          <a:prstGeom prst="rect">
            <a:avLst/>
          </a:prstGeom>
        </p:spPr>
      </p:pic>
      <p:sp>
        <p:nvSpPr>
          <p:cNvPr id="4" name="矩形 3"/>
          <p:cNvSpPr/>
          <p:nvPr/>
        </p:nvSpPr>
        <p:spPr>
          <a:xfrm>
            <a:off x="0" y="5337212"/>
            <a:ext cx="9144000" cy="584775"/>
          </a:xfrm>
          <a:prstGeom prst="rect">
            <a:avLst/>
          </a:prstGeom>
        </p:spPr>
        <p:txBody>
          <a:bodyPr wrap="square">
            <a:spAutoFit/>
          </a:bodyPr>
          <a:lstStyle/>
          <a:p>
            <a:pPr algn="just"/>
            <a:r>
              <a:rPr lang="da-DK" altLang="zh-CN" sz="1600" dirty="0">
                <a:solidFill>
                  <a:srgbClr val="0000FF"/>
                </a:solidFill>
                <a:latin typeface="Times New Roman" panose="02020603050405020304" pitchFamily="18" charset="0"/>
                <a:cs typeface="Times New Roman" panose="02020603050405020304" pitchFamily="18" charset="0"/>
              </a:rPr>
              <a:t>E. Roeckl </a:t>
            </a:r>
            <a:r>
              <a:rPr lang="da-DK" altLang="zh-CN" sz="1600" i="1" dirty="0">
                <a:solidFill>
                  <a:srgbClr val="0000FF"/>
                </a:solidFill>
                <a:latin typeface="Times New Roman" panose="02020603050405020304" pitchFamily="18" charset="0"/>
                <a:cs typeface="Times New Roman" panose="02020603050405020304" pitchFamily="18" charset="0"/>
              </a:rPr>
              <a:t>et al</a:t>
            </a:r>
            <a:r>
              <a:rPr lang="da-DK" altLang="zh-CN" sz="1600" dirty="0">
                <a:solidFill>
                  <a:srgbClr val="0000FF"/>
                </a:solidFill>
                <a:latin typeface="Times New Roman" panose="02020603050405020304" pitchFamily="18" charset="0"/>
                <a:cs typeface="Times New Roman" panose="02020603050405020304" pitchFamily="18" charset="0"/>
              </a:rPr>
              <a:t>., Phys. Rev. C 10, 1181 (1974). </a:t>
            </a:r>
            <a:r>
              <a:rPr lang="en-US" altLang="zh-CN" sz="1600" dirty="0">
                <a:solidFill>
                  <a:srgbClr val="0000FF"/>
                </a:solidFill>
                <a:latin typeface="Times New Roman" panose="02020603050405020304" pitchFamily="18" charset="0"/>
                <a:cs typeface="Times New Roman" panose="02020603050405020304" pitchFamily="18" charset="0"/>
              </a:rPr>
              <a:t>Ions stopped on a catcher, </a:t>
            </a:r>
            <a:r>
              <a:rPr lang="en-US" altLang="zh-CN" sz="1600" i="1" dirty="0">
                <a:solidFill>
                  <a:srgbClr val="0000FF"/>
                </a:solidFill>
                <a:latin typeface="Times New Roman" panose="02020603050405020304" pitchFamily="18" charset="0"/>
                <a:cs typeface="Times New Roman" panose="02020603050405020304" pitchFamily="18" charset="0"/>
              </a:rPr>
              <a:t>βγ</a:t>
            </a:r>
            <a:r>
              <a:rPr lang="en-US" altLang="zh-CN" sz="1600" dirty="0">
                <a:solidFill>
                  <a:srgbClr val="0000FF"/>
                </a:solidFill>
                <a:latin typeface="Times New Roman" panose="02020603050405020304" pitchFamily="18" charset="0"/>
                <a:cs typeface="Times New Roman" panose="02020603050405020304" pitchFamily="18" charset="0"/>
              </a:rPr>
              <a:t> measured by </a:t>
            </a:r>
            <a:r>
              <a:rPr lang="en-US" altLang="zh-CN" sz="1600" dirty="0" err="1">
                <a:solidFill>
                  <a:srgbClr val="0000FF"/>
                </a:solidFill>
                <a:latin typeface="Times New Roman" panose="02020603050405020304" pitchFamily="18" charset="0"/>
                <a:cs typeface="Times New Roman" panose="02020603050405020304" pitchFamily="18" charset="0"/>
              </a:rPr>
              <a:t>NaI</a:t>
            </a:r>
            <a:r>
              <a:rPr lang="en-US" altLang="zh-CN" sz="1600" dirty="0">
                <a:solidFill>
                  <a:srgbClr val="0000FF"/>
                </a:solidFill>
                <a:latin typeface="Times New Roman" panose="02020603050405020304" pitchFamily="18" charset="0"/>
                <a:cs typeface="Times New Roman" panose="02020603050405020304" pitchFamily="18" charset="0"/>
              </a:rPr>
              <a:t>, neutron counted by </a:t>
            </a:r>
            <a:r>
              <a:rPr lang="en-US" altLang="zh-CN" sz="1600" baseline="30000" dirty="0">
                <a:solidFill>
                  <a:srgbClr val="0000FF"/>
                </a:solidFill>
                <a:latin typeface="Times New Roman" panose="02020603050405020304" pitchFamily="18" charset="0"/>
                <a:cs typeface="Times New Roman" panose="02020603050405020304" pitchFamily="18" charset="0"/>
              </a:rPr>
              <a:t>3</a:t>
            </a:r>
            <a:r>
              <a:rPr lang="en-US" altLang="zh-CN" sz="1600" dirty="0">
                <a:solidFill>
                  <a:srgbClr val="0000FF"/>
                </a:solidFill>
                <a:latin typeface="Times New Roman" panose="02020603050405020304" pitchFamily="18" charset="0"/>
                <a:cs typeface="Times New Roman" panose="02020603050405020304" pitchFamily="18" charset="0"/>
              </a:rPr>
              <a:t>He counters, </a:t>
            </a:r>
            <a:r>
              <a:rPr lang="en-US" altLang="zh-CN" sz="1600" i="1" dirty="0">
                <a:solidFill>
                  <a:srgbClr val="0000FF"/>
                </a:solidFill>
                <a:latin typeface="Times New Roman" panose="02020603050405020304" pitchFamily="18" charset="0"/>
                <a:cs typeface="Times New Roman" panose="02020603050405020304" pitchFamily="18" charset="0"/>
              </a:rPr>
              <a:t>β</a:t>
            </a:r>
            <a:r>
              <a:rPr lang="en-US" altLang="zh-CN" sz="1600" dirty="0">
                <a:solidFill>
                  <a:srgbClr val="0000FF"/>
                </a:solidFill>
                <a:latin typeface="Times New Roman" panose="02020603050405020304" pitchFamily="18" charset="0"/>
                <a:cs typeface="Times New Roman" panose="02020603050405020304" pitchFamily="18" charset="0"/>
              </a:rPr>
              <a:t> measured by NE 102A plastic scintillator.</a:t>
            </a:r>
            <a:endParaRPr lang="da-DK" altLang="zh-CN" sz="1600" dirty="0">
              <a:solidFill>
                <a:srgbClr val="0000FF"/>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0" y="3581400"/>
            <a:ext cx="9144000" cy="1477328"/>
          </a:xfrm>
          <a:prstGeom prst="rect">
            <a:avLst/>
          </a:prstGeom>
          <a:noFill/>
        </p:spPr>
        <p:txBody>
          <a:bodyPr wrap="square" rtlCol="0">
            <a:spAutoFit/>
          </a:bodyPr>
          <a:lstStyle/>
          <a:p>
            <a:pPr algn="just"/>
            <a:r>
              <a:rPr lang="en-US" altLang="zh-CN" dirty="0">
                <a:latin typeface="Times New Roman" panose="02020603050405020304" pitchFamily="18" charset="0"/>
                <a:cs typeface="Times New Roman" panose="02020603050405020304" pitchFamily="18" charset="0"/>
              </a:rPr>
              <a:t>The 1510(20) keV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ray with an intensity of 7(2)% could correspond to the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decay of the 2</a:t>
            </a:r>
            <a:r>
              <a:rPr lang="en-US" altLang="zh-CN" baseline="300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first excited state of </a:t>
            </a:r>
            <a:r>
              <a:rPr lang="en-US" altLang="zh-CN" baseline="30000" dirty="0">
                <a:latin typeface="Times New Roman" panose="02020603050405020304" pitchFamily="18" charset="0"/>
                <a:cs typeface="Times New Roman" panose="02020603050405020304" pitchFamily="18" charset="0"/>
              </a:rPr>
              <a:t>28</a:t>
            </a:r>
            <a:r>
              <a:rPr lang="en-US" altLang="zh-CN" dirty="0">
                <a:latin typeface="Times New Roman" panose="02020603050405020304" pitchFamily="18" charset="0"/>
                <a:cs typeface="Times New Roman" panose="02020603050405020304" pitchFamily="18" charset="0"/>
              </a:rPr>
              <a:t>Mg, subsequent to the delayed neutron emission to this state.</a:t>
            </a:r>
          </a:p>
          <a:p>
            <a:pPr algn="just"/>
            <a:r>
              <a:rPr lang="en-US" altLang="zh-CN" i="1" dirty="0" err="1">
                <a:latin typeface="Times New Roman" panose="02020603050405020304" pitchFamily="18" charset="0"/>
                <a:cs typeface="Times New Roman" panose="02020603050405020304" pitchFamily="18" charset="0"/>
              </a:rPr>
              <a:t>P</a:t>
            </a:r>
            <a:r>
              <a:rPr lang="en-US" altLang="zh-CN" i="1" baseline="-25000" dirty="0" err="1">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a:t>
            </a:r>
            <a:r>
              <a:rPr lang="en-US" altLang="zh-CN" baseline="30000" dirty="0">
                <a:latin typeface="Times New Roman" panose="02020603050405020304" pitchFamily="18" charset="0"/>
                <a:cs typeface="Times New Roman" panose="02020603050405020304" pitchFamily="18" charset="0"/>
              </a:rPr>
              <a:t>29</a:t>
            </a:r>
            <a:r>
              <a:rPr lang="en-US" altLang="zh-CN" dirty="0">
                <a:latin typeface="Times New Roman" panose="02020603050405020304" pitchFamily="18" charset="0"/>
                <a:cs typeface="Times New Roman" panose="02020603050405020304" pitchFamily="18" charset="0"/>
              </a:rPr>
              <a:t>Na) = 15.1(18)% obtained as ratio of </a:t>
            </a:r>
            <a:r>
              <a:rPr lang="en-US" altLang="zh-CN" i="1"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to </a:t>
            </a:r>
            <a:r>
              <a:rPr lang="en-US" altLang="zh-CN" i="1" dirty="0">
                <a:latin typeface="Times New Roman" panose="02020603050405020304" pitchFamily="18" charset="0"/>
                <a:cs typeface="Times New Roman" panose="02020603050405020304" pitchFamily="18" charset="0"/>
              </a:rPr>
              <a:t>β</a:t>
            </a:r>
            <a:r>
              <a:rPr lang="en-US" altLang="zh-CN" dirty="0">
                <a:latin typeface="Times New Roman" panose="02020603050405020304" pitchFamily="18" charset="0"/>
                <a:cs typeface="Times New Roman" panose="02020603050405020304" pitchFamily="18" charset="0"/>
              </a:rPr>
              <a:t>. Detector efficiency originally calibrated to </a:t>
            </a:r>
            <a:r>
              <a:rPr lang="en-US" altLang="zh-CN" baseline="30000" dirty="0">
                <a:latin typeface="Times New Roman" panose="02020603050405020304" pitchFamily="18" charset="0"/>
                <a:cs typeface="Times New Roman" panose="02020603050405020304" pitchFamily="18" charset="0"/>
              </a:rPr>
              <a:t>9</a:t>
            </a:r>
            <a:r>
              <a:rPr lang="en-US" altLang="zh-CN" dirty="0">
                <a:latin typeface="Times New Roman" panose="02020603050405020304" pitchFamily="18" charset="0"/>
                <a:cs typeface="Times New Roman" panose="02020603050405020304" pitchFamily="18" charset="0"/>
              </a:rPr>
              <a:t>Li (</a:t>
            </a:r>
            <a:r>
              <a:rPr lang="en-US" altLang="zh-CN" i="1" dirty="0" err="1">
                <a:latin typeface="Times New Roman" panose="02020603050405020304" pitchFamily="18" charset="0"/>
                <a:cs typeface="Times New Roman" panose="02020603050405020304" pitchFamily="18" charset="0"/>
              </a:rPr>
              <a:t>P</a:t>
            </a:r>
            <a:r>
              <a:rPr lang="en-US" altLang="zh-CN" i="1" baseline="-25000" dirty="0" err="1">
                <a:latin typeface="Times New Roman" panose="02020603050405020304" pitchFamily="18" charset="0"/>
                <a:cs typeface="Times New Roman" panose="02020603050405020304" pitchFamily="18" charset="0"/>
              </a:rPr>
              <a:t>n</a:t>
            </a:r>
            <a:r>
              <a:rPr lang="en-US" altLang="zh-CN" baseline="-25000"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 35%).</a:t>
            </a:r>
          </a:p>
          <a:p>
            <a:pPr algn="just"/>
            <a:r>
              <a:rPr lang="en-US" altLang="zh-CN" i="1" dirty="0" err="1">
                <a:latin typeface="Times New Roman" panose="02020603050405020304" pitchFamily="18" charset="0"/>
                <a:cs typeface="Times New Roman" panose="02020603050405020304" pitchFamily="18" charset="0"/>
              </a:rPr>
              <a:t>P</a:t>
            </a:r>
            <a:r>
              <a:rPr lang="en-US" altLang="zh-CN" i="1" baseline="-25000" dirty="0" err="1">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a:t>
            </a:r>
            <a:r>
              <a:rPr lang="en-US" altLang="zh-CN" baseline="30000" dirty="0">
                <a:latin typeface="Times New Roman" panose="02020603050405020304" pitchFamily="18" charset="0"/>
                <a:cs typeface="Times New Roman" panose="02020603050405020304" pitchFamily="18" charset="0"/>
              </a:rPr>
              <a:t>29</a:t>
            </a:r>
            <a:r>
              <a:rPr lang="en-US" altLang="zh-CN" dirty="0">
                <a:latin typeface="Times New Roman" panose="02020603050405020304" pitchFamily="18" charset="0"/>
                <a:cs typeface="Times New Roman" panose="02020603050405020304" pitchFamily="18" charset="0"/>
              </a:rPr>
              <a:t>Na) = </a:t>
            </a:r>
            <a:r>
              <a:rPr lang="en-US" altLang="zh-CN" dirty="0">
                <a:solidFill>
                  <a:srgbClr val="000000"/>
                </a:solidFill>
                <a:latin typeface="Times New Roman" panose="02020603050405020304" pitchFamily="18" charset="0"/>
                <a:cs typeface="Times New Roman" panose="02020603050405020304" pitchFamily="18" charset="0"/>
              </a:rPr>
              <a:t>21.8(26)%</a:t>
            </a:r>
            <a:r>
              <a:rPr lang="en-US" altLang="zh-CN" dirty="0">
                <a:latin typeface="Times New Roman" panose="02020603050405020304" pitchFamily="18" charset="0"/>
                <a:cs typeface="Times New Roman" panose="02020603050405020304" pitchFamily="18" charset="0"/>
              </a:rPr>
              <a:t> normalized to the new recommended value of </a:t>
            </a:r>
            <a:r>
              <a:rPr lang="en-US" altLang="zh-CN" baseline="30000" dirty="0">
                <a:latin typeface="Times New Roman" panose="02020603050405020304" pitchFamily="18" charset="0"/>
                <a:cs typeface="Times New Roman" panose="02020603050405020304" pitchFamily="18" charset="0"/>
              </a:rPr>
              <a:t>9</a:t>
            </a:r>
            <a:r>
              <a:rPr lang="en-US" altLang="zh-CN" dirty="0">
                <a:latin typeface="Times New Roman" panose="02020603050405020304" pitchFamily="18" charset="0"/>
                <a:cs typeface="Times New Roman" panose="02020603050405020304" pitchFamily="18" charset="0"/>
              </a:rPr>
              <a:t>Li (</a:t>
            </a:r>
            <a:r>
              <a:rPr lang="en-US" altLang="zh-CN" i="1" dirty="0" err="1">
                <a:latin typeface="Times New Roman" panose="02020603050405020304" pitchFamily="18" charset="0"/>
                <a:cs typeface="Times New Roman" panose="02020603050405020304" pitchFamily="18" charset="0"/>
              </a:rPr>
              <a:t>P</a:t>
            </a:r>
            <a:r>
              <a:rPr lang="en-US" altLang="zh-CN" i="1" baseline="-25000" dirty="0" err="1">
                <a:latin typeface="Times New Roman" panose="02020603050405020304" pitchFamily="18" charset="0"/>
                <a:cs typeface="Times New Roman" panose="02020603050405020304" pitchFamily="18" charset="0"/>
              </a:rPr>
              <a:t>n</a:t>
            </a:r>
            <a:r>
              <a:rPr lang="en-US" altLang="zh-CN" baseline="-25000"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 50.61%).</a:t>
            </a:r>
            <a:endParaRPr lang="zh-CN" altLang="en-US" dirty="0">
              <a:latin typeface="Times New Roman" panose="02020603050405020304" pitchFamily="18" charset="0"/>
              <a:cs typeface="Times New Roman" panose="02020603050405020304" pitchFamily="18" charset="0"/>
            </a:endParaRPr>
          </a:p>
        </p:txBody>
      </p:sp>
      <p:pic>
        <p:nvPicPr>
          <p:cNvPr id="6" name="图片 5"/>
          <p:cNvPicPr>
            <a:picLocks noChangeAspect="1"/>
          </p:cNvPicPr>
          <p:nvPr/>
        </p:nvPicPr>
        <p:blipFill>
          <a:blip r:embed="rId4"/>
          <a:stretch>
            <a:fillRect/>
          </a:stretch>
        </p:blipFill>
        <p:spPr>
          <a:xfrm>
            <a:off x="5688124" y="174210"/>
            <a:ext cx="3352800" cy="2352675"/>
          </a:xfrm>
          <a:prstGeom prst="rect">
            <a:avLst/>
          </a:prstGeom>
        </p:spPr>
      </p:pic>
    </p:spTree>
    <p:extLst>
      <p:ext uri="{BB962C8B-B14F-4D97-AF65-F5344CB8AC3E}">
        <p14:creationId xmlns:p14="http://schemas.microsoft.com/office/powerpoint/2010/main" val="36903137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1"/>
            <a:ext cx="4680000" cy="4296992"/>
          </a:xfrm>
          <a:prstGeom prst="rect">
            <a:avLst/>
          </a:prstGeom>
        </p:spPr>
      </p:pic>
      <p:pic>
        <p:nvPicPr>
          <p:cNvPr id="4" name="图片 3"/>
          <p:cNvPicPr>
            <a:picLocks noChangeAspect="1"/>
          </p:cNvPicPr>
          <p:nvPr/>
        </p:nvPicPr>
        <p:blipFill>
          <a:blip r:embed="rId4"/>
          <a:stretch>
            <a:fillRect/>
          </a:stretch>
        </p:blipFill>
        <p:spPr>
          <a:xfrm>
            <a:off x="3024" y="4500818"/>
            <a:ext cx="5981700" cy="1738234"/>
          </a:xfrm>
          <a:prstGeom prst="rect">
            <a:avLst/>
          </a:prstGeom>
        </p:spPr>
      </p:pic>
      <p:sp>
        <p:nvSpPr>
          <p:cNvPr id="5" name="矩形 4"/>
          <p:cNvSpPr/>
          <p:nvPr/>
        </p:nvSpPr>
        <p:spPr>
          <a:xfrm>
            <a:off x="4680000" y="1703785"/>
            <a:ext cx="4464000" cy="1200329"/>
          </a:xfrm>
          <a:prstGeom prst="rect">
            <a:avLst/>
          </a:prstGeom>
        </p:spPr>
        <p:txBody>
          <a:bodyPr wrap="square">
            <a:spAutoFit/>
          </a:bodyPr>
          <a:lstStyle/>
          <a:p>
            <a:pPr algn="just"/>
            <a:r>
              <a:rPr lang="fr-FR" altLang="zh-CN" dirty="0">
                <a:solidFill>
                  <a:srgbClr val="0000FF"/>
                </a:solidFill>
                <a:latin typeface="Times New Roman" panose="02020603050405020304" pitchFamily="18" charset="0"/>
                <a:cs typeface="Times New Roman" panose="02020603050405020304" pitchFamily="18" charset="0"/>
              </a:rPr>
              <a:t>C. Détraz et al., Phys. Rev. C 19, 164 (1979).</a:t>
            </a:r>
            <a:r>
              <a:rPr lang="en-US" altLang="zh-CN" dirty="0">
                <a:solidFill>
                  <a:srgbClr val="0000FF"/>
                </a:solidFill>
                <a:latin typeface="Times New Roman" panose="02020603050405020304" pitchFamily="18" charset="0"/>
                <a:cs typeface="Times New Roman" panose="02020603050405020304" pitchFamily="18" charset="0"/>
              </a:rPr>
              <a:t> Ions collected on an Al foil, </a:t>
            </a:r>
            <a:r>
              <a:rPr lang="en-US" altLang="zh-CN" i="1" dirty="0">
                <a:solidFill>
                  <a:srgbClr val="0000FF"/>
                </a:solidFill>
                <a:latin typeface="Times New Roman" panose="02020603050405020304" pitchFamily="18" charset="0"/>
                <a:cs typeface="Times New Roman" panose="02020603050405020304" pitchFamily="18" charset="0"/>
              </a:rPr>
              <a:t>βγ</a:t>
            </a:r>
            <a:r>
              <a:rPr lang="en-US" altLang="zh-CN" dirty="0">
                <a:solidFill>
                  <a:srgbClr val="0000FF"/>
                </a:solidFill>
                <a:latin typeface="Times New Roman" panose="02020603050405020304" pitchFamily="18" charset="0"/>
                <a:cs typeface="Times New Roman" panose="02020603050405020304" pitchFamily="18" charset="0"/>
              </a:rPr>
              <a:t> measured by </a:t>
            </a:r>
            <a:r>
              <a:rPr lang="en-US" altLang="zh-CN" dirty="0" err="1">
                <a:solidFill>
                  <a:srgbClr val="0000FF"/>
                </a:solidFill>
                <a:latin typeface="Times New Roman" panose="02020603050405020304" pitchFamily="18" charset="0"/>
                <a:cs typeface="Times New Roman" panose="02020603050405020304" pitchFamily="18" charset="0"/>
              </a:rPr>
              <a:t>Ge</a:t>
            </a:r>
            <a:r>
              <a:rPr lang="en-US" altLang="zh-CN" dirty="0">
                <a:solidFill>
                  <a:srgbClr val="0000FF"/>
                </a:solidFill>
                <a:latin typeface="Times New Roman" panose="02020603050405020304" pitchFamily="18" charset="0"/>
                <a:cs typeface="Times New Roman" panose="02020603050405020304" pitchFamily="18" charset="0"/>
              </a:rPr>
              <a:t>(Li), </a:t>
            </a:r>
            <a:r>
              <a:rPr lang="en-US" altLang="zh-CN" i="1" dirty="0">
                <a:solidFill>
                  <a:srgbClr val="0000FF"/>
                </a:solidFill>
                <a:latin typeface="Times New Roman" panose="02020603050405020304" pitchFamily="18" charset="0"/>
                <a:cs typeface="Times New Roman" panose="02020603050405020304" pitchFamily="18" charset="0"/>
              </a:rPr>
              <a:t>β</a:t>
            </a:r>
            <a:r>
              <a:rPr lang="en-US" altLang="zh-CN" dirty="0">
                <a:solidFill>
                  <a:srgbClr val="0000FF"/>
                </a:solidFill>
                <a:latin typeface="Times New Roman" panose="02020603050405020304" pitchFamily="18" charset="0"/>
                <a:cs typeface="Times New Roman" panose="02020603050405020304" pitchFamily="18" charset="0"/>
              </a:rPr>
              <a:t> measured by U-shaped thin plastic scintillator.</a:t>
            </a:r>
            <a:endParaRPr lang="zh-CN" altLang="en-US" dirty="0">
              <a:solidFill>
                <a:srgbClr val="0000FF"/>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4680000" y="476672"/>
            <a:ext cx="4464000" cy="1200329"/>
          </a:xfrm>
          <a:prstGeom prst="rect">
            <a:avLst/>
          </a:prstGeom>
          <a:noFill/>
        </p:spPr>
        <p:txBody>
          <a:bodyPr wrap="square" rtlCol="0">
            <a:spAutoFit/>
          </a:bodyPr>
          <a:lstStyle/>
          <a:p>
            <a:pPr algn="just"/>
            <a:r>
              <a:rPr lang="en-US" altLang="zh-CN" dirty="0">
                <a:latin typeface="Times New Roman" panose="02020603050405020304" pitchFamily="18" charset="0"/>
                <a:cs typeface="Times New Roman" panose="02020603050405020304" pitchFamily="18" charset="0"/>
              </a:rPr>
              <a:t>The 1473.5(5) </a:t>
            </a:r>
            <a:r>
              <a:rPr lang="en-US" altLang="zh-CN" dirty="0" err="1">
                <a:latin typeface="Times New Roman" panose="02020603050405020304" pitchFamily="18" charset="0"/>
                <a:cs typeface="Times New Roman" panose="02020603050405020304" pitchFamily="18" charset="0"/>
              </a:rPr>
              <a:t>keV</a:t>
            </a:r>
            <a:r>
              <a:rPr lang="en-US" altLang="zh-CN" dirty="0">
                <a:latin typeface="Times New Roman" panose="02020603050405020304" pitchFamily="18" charset="0"/>
                <a:cs typeface="Times New Roman" panose="02020603050405020304" pitchFamily="18" charset="0"/>
              </a:rPr>
              <a:t>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ray with an intensity of 4.3(8)% corresponds to the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transition of the 2</a:t>
            </a:r>
            <a:r>
              <a:rPr lang="en-US" altLang="zh-CN" baseline="300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first excited state of </a:t>
            </a:r>
            <a:r>
              <a:rPr lang="en-US" altLang="zh-CN" baseline="30000" dirty="0">
                <a:latin typeface="Times New Roman" panose="02020603050405020304" pitchFamily="18" charset="0"/>
                <a:cs typeface="Times New Roman" panose="02020603050405020304" pitchFamily="18" charset="0"/>
              </a:rPr>
              <a:t>28</a:t>
            </a:r>
            <a:r>
              <a:rPr lang="en-US" altLang="zh-CN" dirty="0">
                <a:latin typeface="Times New Roman" panose="02020603050405020304" pitchFamily="18" charset="0"/>
                <a:cs typeface="Times New Roman" panose="02020603050405020304" pitchFamily="18" charset="0"/>
              </a:rPr>
              <a:t>Mg, subsequent to the delayed neutron emission to this state.</a:t>
            </a:r>
            <a:endParaRPr lang="zh-CN" altLang="en-US" dirty="0">
              <a:latin typeface="Times New Roman" panose="02020603050405020304" pitchFamily="18" charset="0"/>
              <a:cs typeface="Times New Roman" panose="02020603050405020304" pitchFamily="18" charset="0"/>
            </a:endParaRPr>
          </a:p>
        </p:txBody>
      </p:sp>
      <p:sp>
        <p:nvSpPr>
          <p:cNvPr id="8" name="矩形 7"/>
          <p:cNvSpPr/>
          <p:nvPr/>
        </p:nvSpPr>
        <p:spPr>
          <a:xfrm>
            <a:off x="4639860" y="2904114"/>
            <a:ext cx="4504140" cy="1477328"/>
          </a:xfrm>
          <a:prstGeom prst="rect">
            <a:avLst/>
          </a:prstGeom>
        </p:spPr>
        <p:txBody>
          <a:bodyPr wrap="square">
            <a:spAutoFit/>
          </a:bodyPr>
          <a:lstStyle/>
          <a:p>
            <a:r>
              <a:rPr lang="en-US" altLang="zh-CN" dirty="0">
                <a:latin typeface="Times New Roman" panose="02020603050405020304" pitchFamily="18" charset="0"/>
                <a:cs typeface="Times New Roman" panose="02020603050405020304" pitchFamily="18" charset="0"/>
              </a:rPr>
              <a:t>The </a:t>
            </a:r>
            <a:r>
              <a:rPr lang="en-US" altLang="zh-CN" i="1" dirty="0" err="1">
                <a:latin typeface="Times New Roman" panose="02020603050405020304" pitchFamily="18" charset="0"/>
                <a:cs typeface="Times New Roman" panose="02020603050405020304" pitchFamily="18" charset="0"/>
              </a:rPr>
              <a:t>I</a:t>
            </a:r>
            <a:r>
              <a:rPr lang="en-US" altLang="zh-CN" i="1" baseline="-25000" dirty="0" err="1">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value (12.5%) previously measured by </a:t>
            </a:r>
            <a:r>
              <a:rPr lang="en-US" altLang="zh-CN" dirty="0" err="1">
                <a:latin typeface="Times New Roman" panose="02020603050405020304" pitchFamily="18" charset="0"/>
                <a:cs typeface="Times New Roman" panose="02020603050405020304" pitchFamily="18" charset="0"/>
              </a:rPr>
              <a:t>Roeckl</a:t>
            </a:r>
            <a:r>
              <a:rPr lang="en-US" altLang="zh-CN" dirty="0">
                <a:latin typeface="Times New Roman" panose="02020603050405020304" pitchFamily="18" charset="0"/>
                <a:cs typeface="Times New Roman" panose="02020603050405020304" pitchFamily="18" charset="0"/>
              </a:rPr>
              <a:t> for the 2559 </a:t>
            </a:r>
            <a:r>
              <a:rPr lang="en-US" altLang="zh-CN" dirty="0" err="1">
                <a:latin typeface="Times New Roman" panose="02020603050405020304" pitchFamily="18" charset="0"/>
                <a:cs typeface="Times New Roman" panose="02020603050405020304" pitchFamily="18" charset="0"/>
              </a:rPr>
              <a:t>keV</a:t>
            </a:r>
            <a:r>
              <a:rPr lang="en-US" altLang="zh-CN" dirty="0">
                <a:latin typeface="Times New Roman" panose="02020603050405020304" pitchFamily="18" charset="0"/>
                <a:cs typeface="Times New Roman" panose="02020603050405020304" pitchFamily="18" charset="0"/>
              </a:rPr>
              <a:t> activity is taken as a normalization for the other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rays.</a:t>
            </a:r>
            <a:br>
              <a:rPr lang="en-US" altLang="zh-CN" dirty="0">
                <a:latin typeface="Times New Roman" panose="02020603050405020304" pitchFamily="18" charset="0"/>
                <a:cs typeface="Times New Roman" panose="02020603050405020304" pitchFamily="18" charset="0"/>
              </a:rPr>
            </a:br>
            <a:r>
              <a:rPr lang="en-US" altLang="zh-CN" dirty="0">
                <a:latin typeface="Times New Roman" panose="02020603050405020304" pitchFamily="18" charset="0"/>
                <a:cs typeface="Times New Roman" panose="02020603050405020304" pitchFamily="18" charset="0"/>
              </a:rPr>
              <a:t>The </a:t>
            </a:r>
            <a:r>
              <a:rPr lang="en-US" altLang="zh-CN" i="1" dirty="0" err="1">
                <a:latin typeface="Times New Roman" panose="02020603050405020304" pitchFamily="18" charset="0"/>
                <a:cs typeface="Times New Roman" panose="02020603050405020304" pitchFamily="18" charset="0"/>
              </a:rPr>
              <a:t>I</a:t>
            </a:r>
            <a:r>
              <a:rPr lang="en-US" altLang="zh-CN" i="1" baseline="-25000" dirty="0" err="1">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value (12.5%) was probably underestimated.——D. </a:t>
            </a:r>
            <a:r>
              <a:rPr lang="en-US" altLang="zh-CN" dirty="0" err="1">
                <a:latin typeface="Times New Roman" panose="02020603050405020304" pitchFamily="18" charset="0"/>
                <a:cs typeface="Times New Roman" panose="02020603050405020304" pitchFamily="18" charset="0"/>
              </a:rPr>
              <a:t>Guillemaud</a:t>
            </a:r>
            <a:r>
              <a:rPr lang="en-US" altLang="zh-CN" dirty="0">
                <a:latin typeface="Times New Roman" panose="02020603050405020304" pitchFamily="18" charset="0"/>
                <a:cs typeface="Times New Roman" panose="02020603050405020304" pitchFamily="18" charset="0"/>
              </a:rPr>
              <a:t>-Mueller</a:t>
            </a:r>
          </a:p>
        </p:txBody>
      </p:sp>
    </p:spTree>
    <p:extLst>
      <p:ext uri="{BB962C8B-B14F-4D97-AF65-F5344CB8AC3E}">
        <p14:creationId xmlns:p14="http://schemas.microsoft.com/office/powerpoint/2010/main" val="27461668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a:off x="5489735" y="5247733"/>
            <a:ext cx="2880000" cy="1617192"/>
          </a:xfrm>
          <a:prstGeom prst="rect">
            <a:avLst/>
          </a:prstGeom>
        </p:spPr>
      </p:pic>
      <p:pic>
        <p:nvPicPr>
          <p:cNvPr id="3" name="图片 2"/>
          <p:cNvPicPr>
            <a:picLocks noChangeAspect="1"/>
          </p:cNvPicPr>
          <p:nvPr/>
        </p:nvPicPr>
        <p:blipFill>
          <a:blip r:embed="rId4"/>
          <a:stretch>
            <a:fillRect/>
          </a:stretch>
        </p:blipFill>
        <p:spPr>
          <a:xfrm>
            <a:off x="-1" y="0"/>
            <a:ext cx="4072589" cy="2384884"/>
          </a:xfrm>
          <a:prstGeom prst="rect">
            <a:avLst/>
          </a:prstGeom>
        </p:spPr>
      </p:pic>
      <p:pic>
        <p:nvPicPr>
          <p:cNvPr id="4" name="图片 3"/>
          <p:cNvPicPr>
            <a:picLocks noChangeAspect="1"/>
          </p:cNvPicPr>
          <p:nvPr/>
        </p:nvPicPr>
        <p:blipFill>
          <a:blip r:embed="rId5"/>
          <a:stretch>
            <a:fillRect/>
          </a:stretch>
        </p:blipFill>
        <p:spPr>
          <a:xfrm>
            <a:off x="4175956" y="0"/>
            <a:ext cx="4433509" cy="2464476"/>
          </a:xfrm>
          <a:prstGeom prst="rect">
            <a:avLst/>
          </a:prstGeom>
        </p:spPr>
      </p:pic>
      <p:sp>
        <p:nvSpPr>
          <p:cNvPr id="5" name="文本框 4"/>
          <p:cNvSpPr txBox="1"/>
          <p:nvPr/>
        </p:nvSpPr>
        <p:spPr>
          <a:xfrm>
            <a:off x="4700727" y="2939409"/>
            <a:ext cx="4433509" cy="2308324"/>
          </a:xfrm>
          <a:prstGeom prst="rect">
            <a:avLst/>
          </a:prstGeom>
          <a:noFill/>
        </p:spPr>
        <p:txBody>
          <a:bodyPr wrap="square" rtlCol="0">
            <a:spAutoFit/>
          </a:bodyPr>
          <a:lstStyle/>
          <a:p>
            <a:pPr algn="just"/>
            <a:r>
              <a:rPr lang="en-US" altLang="zh-CN" sz="1600" dirty="0">
                <a:latin typeface="Times New Roman" panose="02020603050405020304" pitchFamily="18" charset="0"/>
                <a:cs typeface="Times New Roman" panose="02020603050405020304" pitchFamily="18" charset="0"/>
              </a:rPr>
              <a:t>The 1473.4(6) </a:t>
            </a:r>
            <a:r>
              <a:rPr lang="en-US" altLang="zh-CN" sz="1600" dirty="0" err="1">
                <a:latin typeface="Times New Roman" panose="02020603050405020304" pitchFamily="18" charset="0"/>
                <a:cs typeface="Times New Roman" panose="02020603050405020304" pitchFamily="18" charset="0"/>
              </a:rPr>
              <a:t>keV</a:t>
            </a:r>
            <a:r>
              <a:rPr lang="en-US" altLang="zh-CN" sz="1600" dirty="0">
                <a:latin typeface="Times New Roman" panose="02020603050405020304" pitchFamily="18" charset="0"/>
                <a:cs typeface="Times New Roman" panose="02020603050405020304" pitchFamily="18" charset="0"/>
              </a:rPr>
              <a:t> </a:t>
            </a:r>
            <a:r>
              <a:rPr lang="en-US" altLang="zh-CN" sz="1600" i="1" dirty="0">
                <a:latin typeface="Times New Roman" panose="02020603050405020304" pitchFamily="18" charset="0"/>
                <a:cs typeface="Times New Roman" panose="02020603050405020304" pitchFamily="18" charset="0"/>
              </a:rPr>
              <a:t>γ</a:t>
            </a:r>
            <a:r>
              <a:rPr lang="en-US" altLang="zh-CN" sz="1600" dirty="0">
                <a:latin typeface="Times New Roman" panose="02020603050405020304" pitchFamily="18" charset="0"/>
                <a:cs typeface="Times New Roman" panose="02020603050405020304" pitchFamily="18" charset="0"/>
              </a:rPr>
              <a:t> ray with an intensity of 8.8(26)% corresponds to the 2</a:t>
            </a:r>
            <a:r>
              <a:rPr lang="en-US" altLang="zh-CN" sz="1600" baseline="30000" dirty="0">
                <a:latin typeface="Times New Roman" panose="02020603050405020304" pitchFamily="18" charset="0"/>
                <a:cs typeface="Times New Roman" panose="02020603050405020304" pitchFamily="18" charset="0"/>
              </a:rPr>
              <a:t>+</a:t>
            </a:r>
            <a:r>
              <a:rPr lang="zh-CN" altLang="en-US" sz="1600" dirty="0">
                <a:latin typeface="Times New Roman" panose="02020603050405020304" pitchFamily="18" charset="0"/>
                <a:cs typeface="Times New Roman" panose="02020603050405020304" pitchFamily="18" charset="0"/>
              </a:rPr>
              <a:t>→</a:t>
            </a:r>
            <a:r>
              <a:rPr lang="en-US" altLang="zh-CN" sz="1600" dirty="0">
                <a:latin typeface="Times New Roman" panose="02020603050405020304" pitchFamily="18" charset="0"/>
                <a:cs typeface="Times New Roman" panose="02020603050405020304" pitchFamily="18" charset="0"/>
              </a:rPr>
              <a:t>0</a:t>
            </a:r>
            <a:r>
              <a:rPr lang="en-US" altLang="zh-CN" sz="1600" baseline="30000" dirty="0">
                <a:latin typeface="Times New Roman" panose="02020603050405020304" pitchFamily="18" charset="0"/>
                <a:cs typeface="Times New Roman" panose="02020603050405020304" pitchFamily="18" charset="0"/>
              </a:rPr>
              <a:t>+</a:t>
            </a:r>
            <a:r>
              <a:rPr lang="en-US" altLang="zh-CN" sz="1600" dirty="0">
                <a:latin typeface="Times New Roman" panose="02020603050405020304" pitchFamily="18" charset="0"/>
                <a:cs typeface="Times New Roman" panose="02020603050405020304" pitchFamily="18" charset="0"/>
              </a:rPr>
              <a:t> transition in </a:t>
            </a:r>
            <a:r>
              <a:rPr lang="en-US" altLang="zh-CN" sz="1600" baseline="30000" dirty="0">
                <a:latin typeface="Times New Roman" panose="02020603050405020304" pitchFamily="18" charset="0"/>
                <a:cs typeface="Times New Roman" panose="02020603050405020304" pitchFamily="18" charset="0"/>
              </a:rPr>
              <a:t>28</a:t>
            </a:r>
            <a:r>
              <a:rPr lang="en-US" altLang="zh-CN" sz="1600" dirty="0">
                <a:latin typeface="Times New Roman" panose="02020603050405020304" pitchFamily="18" charset="0"/>
                <a:cs typeface="Times New Roman" panose="02020603050405020304" pitchFamily="18" charset="0"/>
              </a:rPr>
              <a:t>Mg,  the 2</a:t>
            </a:r>
            <a:r>
              <a:rPr lang="en-US" altLang="zh-CN" sz="1600" baseline="30000" dirty="0">
                <a:latin typeface="Times New Roman" panose="02020603050405020304" pitchFamily="18" charset="0"/>
                <a:cs typeface="Times New Roman" panose="02020603050405020304" pitchFamily="18" charset="0"/>
              </a:rPr>
              <a:t>+</a:t>
            </a:r>
            <a:r>
              <a:rPr lang="en-US" altLang="zh-CN" sz="1600" dirty="0">
                <a:latin typeface="Times New Roman" panose="02020603050405020304" pitchFamily="18" charset="0"/>
                <a:cs typeface="Times New Roman" panose="02020603050405020304" pitchFamily="18" charset="0"/>
              </a:rPr>
              <a:t> state is fed through delayed one-neutron emission.</a:t>
            </a:r>
          </a:p>
          <a:p>
            <a:pPr algn="just"/>
            <a:r>
              <a:rPr lang="en-US" altLang="zh-CN" sz="1600" dirty="0">
                <a:latin typeface="Times New Roman" panose="02020603050405020304" pitchFamily="18" charset="0"/>
                <a:cs typeface="Times New Roman" panose="02020603050405020304" pitchFamily="18" charset="0"/>
              </a:rPr>
              <a:t>The </a:t>
            </a:r>
            <a:r>
              <a:rPr lang="en-US" altLang="zh-CN" sz="1600" i="1" dirty="0">
                <a:latin typeface="Times New Roman" panose="02020603050405020304" pitchFamily="18" charset="0"/>
                <a:cs typeface="Times New Roman" panose="02020603050405020304" pitchFamily="18" charset="0"/>
              </a:rPr>
              <a:t>β</a:t>
            </a:r>
            <a:r>
              <a:rPr lang="en-US" altLang="zh-CN" sz="1600" dirty="0">
                <a:latin typeface="Times New Roman" panose="02020603050405020304" pitchFamily="18" charset="0"/>
                <a:cs typeface="Times New Roman" panose="02020603050405020304" pitchFamily="18" charset="0"/>
              </a:rPr>
              <a:t> feeding of the ground state of </a:t>
            </a:r>
            <a:r>
              <a:rPr lang="en-US" altLang="zh-CN" sz="1600" baseline="30000" dirty="0">
                <a:latin typeface="Times New Roman" panose="02020603050405020304" pitchFamily="18" charset="0"/>
                <a:cs typeface="Times New Roman" panose="02020603050405020304" pitchFamily="18" charset="0"/>
              </a:rPr>
              <a:t>29</a:t>
            </a:r>
            <a:r>
              <a:rPr lang="en-US" altLang="zh-CN" sz="1600" dirty="0">
                <a:latin typeface="Times New Roman" panose="02020603050405020304" pitchFamily="18" charset="0"/>
                <a:cs typeface="Times New Roman" panose="02020603050405020304" pitchFamily="18" charset="0"/>
              </a:rPr>
              <a:t>Mg is allowed. The </a:t>
            </a:r>
            <a:r>
              <a:rPr lang="en-US" altLang="zh-CN" sz="1600" i="1" dirty="0">
                <a:latin typeface="Times New Roman" panose="02020603050405020304" pitchFamily="18" charset="0"/>
                <a:cs typeface="Times New Roman" panose="02020603050405020304" pitchFamily="18" charset="0"/>
              </a:rPr>
              <a:t>β</a:t>
            </a:r>
            <a:r>
              <a:rPr lang="en-US" altLang="zh-CN" sz="1600" dirty="0">
                <a:latin typeface="Times New Roman" panose="02020603050405020304" pitchFamily="18" charset="0"/>
                <a:cs typeface="Times New Roman" panose="02020603050405020304" pitchFamily="18" charset="0"/>
              </a:rPr>
              <a:t> intensity is estimated to be 24(10)%.</a:t>
            </a:r>
          </a:p>
          <a:p>
            <a:pPr algn="just"/>
            <a:r>
              <a:rPr lang="en-US" altLang="zh-CN" sz="1600" dirty="0">
                <a:latin typeface="Times New Roman" panose="02020603050405020304" pitchFamily="18" charset="0"/>
                <a:cs typeface="Times New Roman" panose="02020603050405020304" pitchFamily="18" charset="0"/>
              </a:rPr>
              <a:t>The level scheme of </a:t>
            </a:r>
            <a:r>
              <a:rPr lang="en-US" altLang="zh-CN" sz="1600" baseline="30000" dirty="0">
                <a:latin typeface="Times New Roman" panose="02020603050405020304" pitchFamily="18" charset="0"/>
                <a:cs typeface="Times New Roman" panose="02020603050405020304" pitchFamily="18" charset="0"/>
              </a:rPr>
              <a:t>29</a:t>
            </a:r>
            <a:r>
              <a:rPr lang="en-US" altLang="zh-CN" sz="1600" dirty="0">
                <a:latin typeface="Times New Roman" panose="02020603050405020304" pitchFamily="18" charset="0"/>
                <a:cs typeface="Times New Roman" panose="02020603050405020304" pitchFamily="18" charset="0"/>
              </a:rPr>
              <a:t>Mg is in severe disagreement with the results from reaction measurements and shell model calculation.</a:t>
            </a:r>
            <a:endParaRPr lang="zh-CN" altLang="en-US" sz="1600" dirty="0">
              <a:latin typeface="Times New Roman" panose="02020603050405020304" pitchFamily="18" charset="0"/>
              <a:cs typeface="Times New Roman" panose="02020603050405020304" pitchFamily="18" charset="0"/>
            </a:endParaRPr>
          </a:p>
        </p:txBody>
      </p:sp>
      <p:pic>
        <p:nvPicPr>
          <p:cNvPr id="6" name="图片 5"/>
          <p:cNvPicPr>
            <a:picLocks noChangeAspect="1"/>
          </p:cNvPicPr>
          <p:nvPr/>
        </p:nvPicPr>
        <p:blipFill>
          <a:blip r:embed="rId6"/>
          <a:stretch>
            <a:fillRect/>
          </a:stretch>
        </p:blipFill>
        <p:spPr>
          <a:xfrm>
            <a:off x="-1" y="3017244"/>
            <a:ext cx="4710492" cy="3840756"/>
          </a:xfrm>
          <a:prstGeom prst="rect">
            <a:avLst/>
          </a:prstGeom>
        </p:spPr>
      </p:pic>
      <p:sp>
        <p:nvSpPr>
          <p:cNvPr id="2" name="矩形 1"/>
          <p:cNvSpPr/>
          <p:nvPr/>
        </p:nvSpPr>
        <p:spPr>
          <a:xfrm>
            <a:off x="5292" y="2471714"/>
            <a:ext cx="9138708" cy="584775"/>
          </a:xfrm>
          <a:prstGeom prst="rect">
            <a:avLst/>
          </a:prstGeom>
        </p:spPr>
        <p:txBody>
          <a:bodyPr wrap="square">
            <a:spAutoFit/>
          </a:bodyPr>
          <a:lstStyle/>
          <a:p>
            <a:pPr algn="just"/>
            <a:r>
              <a:rPr lang="en-US" altLang="zh-CN" sz="1600" dirty="0">
                <a:solidFill>
                  <a:srgbClr val="0000FF"/>
                </a:solidFill>
                <a:latin typeface="Times New Roman" panose="02020603050405020304" pitchFamily="18" charset="0"/>
                <a:cs typeface="Times New Roman" panose="02020603050405020304" pitchFamily="18" charset="0"/>
              </a:rPr>
              <a:t>D. </a:t>
            </a:r>
            <a:r>
              <a:rPr lang="en-US" altLang="zh-CN" sz="1600" dirty="0" err="1">
                <a:solidFill>
                  <a:srgbClr val="0000FF"/>
                </a:solidFill>
                <a:latin typeface="Times New Roman" panose="02020603050405020304" pitchFamily="18" charset="0"/>
                <a:cs typeface="Times New Roman" panose="02020603050405020304" pitchFamily="18" charset="0"/>
              </a:rPr>
              <a:t>Guillemaud</a:t>
            </a:r>
            <a:r>
              <a:rPr lang="en-US" altLang="zh-CN" sz="1600" dirty="0">
                <a:solidFill>
                  <a:srgbClr val="0000FF"/>
                </a:solidFill>
                <a:latin typeface="Times New Roman" panose="02020603050405020304" pitchFamily="18" charset="0"/>
                <a:cs typeface="Times New Roman" panose="02020603050405020304" pitchFamily="18" charset="0"/>
              </a:rPr>
              <a:t>-Mueller </a:t>
            </a:r>
            <a:r>
              <a:rPr lang="en-US" altLang="zh-CN" sz="1600" i="1" dirty="0">
                <a:solidFill>
                  <a:srgbClr val="0000FF"/>
                </a:solidFill>
                <a:latin typeface="Times New Roman" panose="02020603050405020304" pitchFamily="18" charset="0"/>
                <a:cs typeface="Times New Roman" panose="02020603050405020304" pitchFamily="18" charset="0"/>
              </a:rPr>
              <a:t>et al</a:t>
            </a:r>
            <a:r>
              <a:rPr lang="en-US" altLang="zh-CN" sz="1600" dirty="0">
                <a:solidFill>
                  <a:srgbClr val="0000FF"/>
                </a:solidFill>
                <a:latin typeface="Times New Roman" panose="02020603050405020304" pitchFamily="18" charset="0"/>
                <a:cs typeface="Times New Roman" panose="02020603050405020304" pitchFamily="18" charset="0"/>
              </a:rPr>
              <a:t>., </a:t>
            </a:r>
            <a:r>
              <a:rPr lang="en-US" altLang="zh-CN" sz="1600" dirty="0" err="1">
                <a:solidFill>
                  <a:srgbClr val="0000FF"/>
                </a:solidFill>
                <a:latin typeface="Times New Roman" panose="02020603050405020304" pitchFamily="18" charset="0"/>
                <a:cs typeface="Times New Roman" panose="02020603050405020304" pitchFamily="18" charset="0"/>
              </a:rPr>
              <a:t>Nucl</a:t>
            </a:r>
            <a:r>
              <a:rPr lang="en-US" altLang="zh-CN" sz="1600" dirty="0">
                <a:solidFill>
                  <a:srgbClr val="0000FF"/>
                </a:solidFill>
                <a:latin typeface="Times New Roman" panose="02020603050405020304" pitchFamily="18" charset="0"/>
                <a:cs typeface="Times New Roman" panose="02020603050405020304" pitchFamily="18" charset="0"/>
              </a:rPr>
              <a:t>. Phys. A 426, 37 (1984).</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i="1" dirty="0">
                <a:solidFill>
                  <a:srgbClr val="0000FF"/>
                </a:solidFill>
                <a:latin typeface="Times New Roman" panose="02020603050405020304" pitchFamily="18" charset="0"/>
                <a:cs typeface="Times New Roman" panose="02020603050405020304" pitchFamily="18" charset="0"/>
              </a:rPr>
              <a:t>βγ</a:t>
            </a:r>
            <a:r>
              <a:rPr lang="en-US" altLang="zh-CN" sz="1600" dirty="0">
                <a:solidFill>
                  <a:srgbClr val="0000FF"/>
                </a:solidFill>
                <a:latin typeface="Times New Roman" panose="02020603050405020304" pitchFamily="18" charset="0"/>
                <a:cs typeface="Times New Roman" panose="02020603050405020304" pitchFamily="18" charset="0"/>
              </a:rPr>
              <a:t> measured by </a:t>
            </a:r>
            <a:r>
              <a:rPr lang="en-US" altLang="zh-CN" sz="1600" dirty="0" err="1">
                <a:solidFill>
                  <a:srgbClr val="0000FF"/>
                </a:solidFill>
                <a:latin typeface="Times New Roman" panose="02020603050405020304" pitchFamily="18" charset="0"/>
                <a:cs typeface="Times New Roman" panose="02020603050405020304" pitchFamily="18" charset="0"/>
              </a:rPr>
              <a:t>Ge</a:t>
            </a:r>
            <a:r>
              <a:rPr lang="en-US" altLang="zh-CN" sz="1600" dirty="0">
                <a:solidFill>
                  <a:srgbClr val="0000FF"/>
                </a:solidFill>
                <a:latin typeface="Times New Roman" panose="02020603050405020304" pitchFamily="18" charset="0"/>
                <a:cs typeface="Times New Roman" panose="02020603050405020304" pitchFamily="18" charset="0"/>
              </a:rPr>
              <a:t>(Li), </a:t>
            </a:r>
            <a:r>
              <a:rPr lang="en-US" altLang="zh-CN" sz="1600" i="1" dirty="0">
                <a:solidFill>
                  <a:srgbClr val="0000FF"/>
                </a:solidFill>
                <a:latin typeface="Times New Roman" panose="02020603050405020304" pitchFamily="18" charset="0"/>
                <a:cs typeface="Times New Roman" panose="02020603050405020304" pitchFamily="18" charset="0"/>
              </a:rPr>
              <a:t>β</a:t>
            </a:r>
            <a:r>
              <a:rPr lang="en-US" altLang="zh-CN" sz="1600" dirty="0">
                <a:solidFill>
                  <a:srgbClr val="0000FF"/>
                </a:solidFill>
                <a:latin typeface="Times New Roman" panose="02020603050405020304" pitchFamily="18" charset="0"/>
                <a:cs typeface="Times New Roman" panose="02020603050405020304" pitchFamily="18" charset="0"/>
              </a:rPr>
              <a:t> measured by U-shaped thin plastic scintillator.</a:t>
            </a:r>
            <a:endParaRPr lang="zh-CN" altLang="en-US" sz="1600" dirty="0">
              <a:solidFill>
                <a:srgbClr val="0000FF"/>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1133325" y="3232687"/>
            <a:ext cx="3548344"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No </a:t>
            </a:r>
            <a:r>
              <a:rPr lang="en-US" altLang="zh-CN" i="1" dirty="0" err="1">
                <a:latin typeface="Times New Roman" panose="02020603050405020304" pitchFamily="18" charset="0"/>
                <a:cs typeface="Times New Roman" panose="02020603050405020304" pitchFamily="18" charset="0"/>
              </a:rPr>
              <a:t>γγ</a:t>
            </a:r>
            <a:r>
              <a:rPr lang="en-US" altLang="zh-CN" dirty="0">
                <a:latin typeface="Times New Roman" panose="02020603050405020304" pitchFamily="18" charset="0"/>
                <a:cs typeface="Times New Roman" panose="02020603050405020304" pitchFamily="18" charset="0"/>
              </a:rPr>
              <a:t> coincidence can be extracted.</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768164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328084" cy="3319069"/>
          </a:xfrm>
          <a:prstGeom prst="rect">
            <a:avLst/>
          </a:prstGeom>
        </p:spPr>
      </p:pic>
      <p:pic>
        <p:nvPicPr>
          <p:cNvPr id="4" name="图片 3"/>
          <p:cNvPicPr>
            <a:picLocks noChangeAspect="1"/>
          </p:cNvPicPr>
          <p:nvPr/>
        </p:nvPicPr>
        <p:blipFill>
          <a:blip r:embed="rId3"/>
          <a:stretch>
            <a:fillRect/>
          </a:stretch>
        </p:blipFill>
        <p:spPr>
          <a:xfrm>
            <a:off x="6433944" y="1"/>
            <a:ext cx="2710056" cy="4509120"/>
          </a:xfrm>
          <a:prstGeom prst="rect">
            <a:avLst/>
          </a:prstGeom>
        </p:spPr>
      </p:pic>
      <p:pic>
        <p:nvPicPr>
          <p:cNvPr id="5" name="图片 4"/>
          <p:cNvPicPr>
            <a:picLocks noChangeAspect="1"/>
          </p:cNvPicPr>
          <p:nvPr/>
        </p:nvPicPr>
        <p:blipFill>
          <a:blip r:embed="rId4"/>
          <a:stretch>
            <a:fillRect/>
          </a:stretch>
        </p:blipFill>
        <p:spPr>
          <a:xfrm>
            <a:off x="15499" y="4673385"/>
            <a:ext cx="3959932" cy="1434963"/>
          </a:xfrm>
          <a:prstGeom prst="rect">
            <a:avLst/>
          </a:prstGeom>
        </p:spPr>
      </p:pic>
      <p:sp>
        <p:nvSpPr>
          <p:cNvPr id="6" name="矩形 5"/>
          <p:cNvSpPr/>
          <p:nvPr/>
        </p:nvSpPr>
        <p:spPr>
          <a:xfrm>
            <a:off x="15499" y="6069384"/>
            <a:ext cx="9131147" cy="830997"/>
          </a:xfrm>
          <a:prstGeom prst="rect">
            <a:avLst/>
          </a:prstGeom>
        </p:spPr>
        <p:txBody>
          <a:bodyPr wrap="square">
            <a:spAutoFit/>
          </a:bodyPr>
          <a:lstStyle/>
          <a:p>
            <a:r>
              <a:rPr lang="en-US" altLang="zh-CN" sz="1600" dirty="0">
                <a:solidFill>
                  <a:srgbClr val="0000FF"/>
                </a:solidFill>
                <a:latin typeface="Times New Roman" panose="02020603050405020304" pitchFamily="18" charset="0"/>
                <a:cs typeface="Times New Roman" panose="02020603050405020304" pitchFamily="18" charset="0"/>
              </a:rPr>
              <a:t>W. </a:t>
            </a:r>
            <a:r>
              <a:rPr lang="en-US" altLang="zh-CN" sz="1600" dirty="0" err="1">
                <a:solidFill>
                  <a:srgbClr val="0000FF"/>
                </a:solidFill>
                <a:latin typeface="Times New Roman" panose="02020603050405020304" pitchFamily="18" charset="0"/>
                <a:cs typeface="Times New Roman" panose="02020603050405020304" pitchFamily="18" charset="0"/>
              </a:rPr>
              <a:t>Ziegert</a:t>
            </a:r>
            <a:r>
              <a:rPr lang="en-US" altLang="zh-CN" sz="1600" dirty="0">
                <a:solidFill>
                  <a:srgbClr val="0000FF"/>
                </a:solidFill>
                <a:latin typeface="Times New Roman" panose="02020603050405020304" pitchFamily="18" charset="0"/>
                <a:cs typeface="Times New Roman" panose="02020603050405020304" pitchFamily="18" charset="0"/>
              </a:rPr>
              <a:t> </a:t>
            </a:r>
            <a:r>
              <a:rPr lang="en-US" altLang="zh-CN" sz="1600" i="1" dirty="0">
                <a:solidFill>
                  <a:srgbClr val="0000FF"/>
                </a:solidFill>
                <a:latin typeface="Times New Roman" panose="02020603050405020304" pitchFamily="18" charset="0"/>
                <a:cs typeface="Times New Roman" panose="02020603050405020304" pitchFamily="18" charset="0"/>
              </a:rPr>
              <a:t>et al</a:t>
            </a:r>
            <a:r>
              <a:rPr lang="en-US" altLang="zh-CN" sz="1600" dirty="0">
                <a:solidFill>
                  <a:srgbClr val="0000FF"/>
                </a:solidFill>
                <a:latin typeface="Times New Roman" panose="02020603050405020304" pitchFamily="18" charset="0"/>
                <a:cs typeface="Times New Roman" panose="02020603050405020304" pitchFamily="18" charset="0"/>
              </a:rPr>
              <a:t>., Proc. Int. Conf. Nuclei Far from Stability, </a:t>
            </a:r>
            <a:r>
              <a:rPr lang="en-US" altLang="zh-CN" sz="1600" dirty="0" err="1">
                <a:solidFill>
                  <a:srgbClr val="0000FF"/>
                </a:solidFill>
                <a:latin typeface="Times New Roman" panose="02020603050405020304" pitchFamily="18" charset="0"/>
                <a:cs typeface="Times New Roman" panose="02020603050405020304" pitchFamily="18" charset="0"/>
              </a:rPr>
              <a:t>Helsingor</a:t>
            </a:r>
            <a:r>
              <a:rPr lang="en-US" altLang="zh-CN" sz="1600" dirty="0">
                <a:solidFill>
                  <a:srgbClr val="0000FF"/>
                </a:solidFill>
                <a:latin typeface="Times New Roman" panose="02020603050405020304" pitchFamily="18" charset="0"/>
                <a:cs typeface="Times New Roman" panose="02020603050405020304" pitchFamily="18" charset="0"/>
              </a:rPr>
              <a:t>, Denmark, Vol.1, p.327 (1981) CERN-81-09 (1981). Low-energy neutron spectrum was measured by </a:t>
            </a:r>
            <a:r>
              <a:rPr lang="en-US" altLang="zh-CN" sz="1600" baseline="30000" dirty="0">
                <a:solidFill>
                  <a:srgbClr val="0000FF"/>
                </a:solidFill>
                <a:latin typeface="Times New Roman" panose="02020603050405020304" pitchFamily="18" charset="0"/>
                <a:cs typeface="Times New Roman" panose="02020603050405020304" pitchFamily="18" charset="0"/>
              </a:rPr>
              <a:t>3</a:t>
            </a:r>
            <a:r>
              <a:rPr lang="en-US" altLang="zh-CN" sz="1600" dirty="0">
                <a:solidFill>
                  <a:srgbClr val="0000FF"/>
                </a:solidFill>
                <a:latin typeface="Times New Roman" panose="02020603050405020304" pitchFamily="18" charset="0"/>
                <a:cs typeface="Times New Roman" panose="02020603050405020304" pitchFamily="18" charset="0"/>
              </a:rPr>
              <a:t>He ionization chambers</a:t>
            </a:r>
            <a:r>
              <a:rPr lang="en-US" altLang="zh-CN" sz="1600" i="1" dirty="0">
                <a:solidFill>
                  <a:srgbClr val="0000FF"/>
                </a:solidFill>
                <a:latin typeface="Times New Roman" panose="02020603050405020304" pitchFamily="18" charset="0"/>
                <a:cs typeface="Times New Roman" panose="02020603050405020304" pitchFamily="18" charset="0"/>
              </a:rPr>
              <a:t>. </a:t>
            </a:r>
            <a:r>
              <a:rPr lang="en-US" altLang="zh-CN" sz="1600" dirty="0">
                <a:solidFill>
                  <a:srgbClr val="0000FF"/>
                </a:solidFill>
                <a:latin typeface="Times New Roman" panose="02020603050405020304" pitchFamily="18" charset="0"/>
                <a:cs typeface="Times New Roman" panose="02020603050405020304" pitchFamily="18" charset="0"/>
              </a:rPr>
              <a:t>no </a:t>
            </a:r>
            <a:r>
              <a:rPr lang="en-US" altLang="zh-CN" sz="1600" i="1" dirty="0">
                <a:solidFill>
                  <a:srgbClr val="0000FF"/>
                </a:solidFill>
                <a:latin typeface="Times New Roman" panose="02020603050405020304" pitchFamily="18" charset="0"/>
                <a:cs typeface="Times New Roman" panose="02020603050405020304" pitchFamily="18" charset="0"/>
              </a:rPr>
              <a:t>γ</a:t>
            </a:r>
            <a:r>
              <a:rPr lang="en-US" altLang="zh-CN" sz="1600" dirty="0">
                <a:solidFill>
                  <a:srgbClr val="0000FF"/>
                </a:solidFill>
                <a:latin typeface="Times New Roman" panose="02020603050405020304" pitchFamily="18" charset="0"/>
                <a:cs typeface="Times New Roman" panose="02020603050405020304" pitchFamily="18" charset="0"/>
              </a:rPr>
              <a:t> measurement. Nothing else. Tentatively assigned some unbound states of </a:t>
            </a:r>
            <a:r>
              <a:rPr lang="en-US" altLang="zh-CN" sz="1600" baseline="30000" dirty="0">
                <a:solidFill>
                  <a:srgbClr val="0000FF"/>
                </a:solidFill>
                <a:latin typeface="Times New Roman" panose="02020603050405020304" pitchFamily="18" charset="0"/>
                <a:cs typeface="Times New Roman" panose="02020603050405020304" pitchFamily="18" charset="0"/>
              </a:rPr>
              <a:t>29</a:t>
            </a:r>
            <a:r>
              <a:rPr lang="en-US" altLang="zh-CN" sz="1600" dirty="0">
                <a:solidFill>
                  <a:srgbClr val="0000FF"/>
                </a:solidFill>
                <a:latin typeface="Times New Roman" panose="02020603050405020304" pitchFamily="18" charset="0"/>
                <a:cs typeface="Times New Roman" panose="02020603050405020304" pitchFamily="18" charset="0"/>
              </a:rPr>
              <a:t>Mg and their branching ratios.</a:t>
            </a:r>
            <a:endParaRPr lang="zh-CN" altLang="en-US" sz="1600" dirty="0">
              <a:solidFill>
                <a:srgbClr val="0000FF"/>
              </a:solidFill>
              <a:latin typeface="Times New Roman" panose="02020603050405020304" pitchFamily="18" charset="0"/>
              <a:cs typeface="Times New Roman" panose="02020603050405020304" pitchFamily="18" charset="0"/>
            </a:endParaRPr>
          </a:p>
        </p:txBody>
      </p:sp>
      <p:sp>
        <p:nvSpPr>
          <p:cNvPr id="3" name="文本框 2"/>
          <p:cNvSpPr txBox="1"/>
          <p:nvPr/>
        </p:nvSpPr>
        <p:spPr>
          <a:xfrm>
            <a:off x="15499" y="3212976"/>
            <a:ext cx="6418445" cy="1569660"/>
          </a:xfrm>
          <a:prstGeom prst="rect">
            <a:avLst/>
          </a:prstGeom>
          <a:noFill/>
        </p:spPr>
        <p:txBody>
          <a:bodyPr wrap="square" rtlCol="0">
            <a:spAutoFit/>
          </a:bodyPr>
          <a:lstStyle/>
          <a:p>
            <a:pPr algn="just"/>
            <a:r>
              <a:rPr lang="en-US" altLang="zh-CN" sz="1600" dirty="0">
                <a:latin typeface="Times New Roman" panose="02020603050405020304" pitchFamily="18" charset="0"/>
                <a:cs typeface="Times New Roman" panose="02020603050405020304" pitchFamily="18" charset="0"/>
              </a:rPr>
              <a:t>The five strongest peaks were assumed to be the neutron transitions to the ground state of </a:t>
            </a:r>
            <a:r>
              <a:rPr lang="en-US" altLang="zh-CN" sz="1600" baseline="30000" dirty="0">
                <a:latin typeface="Times New Roman" panose="02020603050405020304" pitchFamily="18" charset="0"/>
                <a:cs typeface="Times New Roman" panose="02020603050405020304" pitchFamily="18" charset="0"/>
              </a:rPr>
              <a:t>28</a:t>
            </a:r>
            <a:r>
              <a:rPr lang="en-US" altLang="zh-CN" sz="1600" dirty="0">
                <a:latin typeface="Times New Roman" panose="02020603050405020304" pitchFamily="18" charset="0"/>
                <a:cs typeface="Times New Roman" panose="02020603050405020304" pitchFamily="18" charset="0"/>
              </a:rPr>
              <a:t>Mg, and all others are supposed to correspond to transitions to the 2</a:t>
            </a:r>
            <a:r>
              <a:rPr lang="en-US" altLang="zh-CN" sz="1600" baseline="30000" dirty="0">
                <a:latin typeface="Times New Roman" panose="02020603050405020304" pitchFamily="18" charset="0"/>
                <a:cs typeface="Times New Roman" panose="02020603050405020304" pitchFamily="18" charset="0"/>
              </a:rPr>
              <a:t>+</a:t>
            </a:r>
            <a:r>
              <a:rPr lang="en-US" altLang="zh-CN" sz="1600" dirty="0">
                <a:latin typeface="Times New Roman" panose="02020603050405020304" pitchFamily="18" charset="0"/>
                <a:cs typeface="Times New Roman" panose="02020603050405020304" pitchFamily="18" charset="0"/>
              </a:rPr>
              <a:t> state of </a:t>
            </a:r>
            <a:r>
              <a:rPr lang="en-US" altLang="zh-CN" sz="1600" baseline="30000" dirty="0">
                <a:latin typeface="Times New Roman" panose="02020603050405020304" pitchFamily="18" charset="0"/>
                <a:cs typeface="Times New Roman" panose="02020603050405020304" pitchFamily="18" charset="0"/>
              </a:rPr>
              <a:t>28</a:t>
            </a:r>
            <a:r>
              <a:rPr lang="en-US" altLang="zh-CN" sz="1600" dirty="0">
                <a:latin typeface="Times New Roman" panose="02020603050405020304" pitchFamily="18" charset="0"/>
                <a:cs typeface="Times New Roman" panose="02020603050405020304" pitchFamily="18" charset="0"/>
              </a:rPr>
              <a:t>Mg.</a:t>
            </a:r>
          </a:p>
          <a:p>
            <a:pPr algn="just"/>
            <a:r>
              <a:rPr lang="en-US" altLang="zh-CN" sz="1600" dirty="0">
                <a:latin typeface="Times New Roman" panose="02020603050405020304" pitchFamily="18" charset="0"/>
                <a:cs typeface="Times New Roman" panose="02020603050405020304" pitchFamily="18" charset="0"/>
              </a:rPr>
              <a:t>This interpretation cannot give an account of the 6.6% </a:t>
            </a:r>
            <a:r>
              <a:rPr lang="en-US" altLang="zh-CN" sz="1600" i="1" dirty="0">
                <a:latin typeface="Times New Roman" panose="02020603050405020304" pitchFamily="18" charset="0"/>
                <a:cs typeface="Times New Roman" panose="02020603050405020304" pitchFamily="18" charset="0"/>
              </a:rPr>
              <a:t>β</a:t>
            </a:r>
            <a:r>
              <a:rPr lang="en-US" altLang="zh-CN" sz="1600" dirty="0">
                <a:latin typeface="Times New Roman" panose="02020603050405020304" pitchFamily="18" charset="0"/>
                <a:cs typeface="Times New Roman" panose="02020603050405020304" pitchFamily="18" charset="0"/>
              </a:rPr>
              <a:t> feeding of the 2</a:t>
            </a:r>
            <a:r>
              <a:rPr lang="en-US" altLang="zh-CN" sz="1600" baseline="30000" dirty="0">
                <a:latin typeface="Times New Roman" panose="02020603050405020304" pitchFamily="18" charset="0"/>
                <a:cs typeface="Times New Roman" panose="02020603050405020304" pitchFamily="18" charset="0"/>
              </a:rPr>
              <a:t>+</a:t>
            </a:r>
            <a:r>
              <a:rPr lang="en-US" altLang="zh-CN" sz="1600" dirty="0">
                <a:latin typeface="Times New Roman" panose="02020603050405020304" pitchFamily="18" charset="0"/>
                <a:cs typeface="Times New Roman" panose="02020603050405020304" pitchFamily="18" charset="0"/>
              </a:rPr>
              <a:t> state. We suggest the 512 keV peak should also correspond to the 2</a:t>
            </a:r>
            <a:r>
              <a:rPr lang="en-US" altLang="zh-CN" sz="1600" baseline="30000" dirty="0">
                <a:latin typeface="Times New Roman" panose="02020603050405020304" pitchFamily="18" charset="0"/>
                <a:cs typeface="Times New Roman" panose="02020603050405020304" pitchFamily="18" charset="0"/>
              </a:rPr>
              <a:t>+</a:t>
            </a:r>
            <a:r>
              <a:rPr lang="en-US" altLang="zh-CN" sz="1600" dirty="0">
                <a:latin typeface="Times New Roman" panose="02020603050405020304" pitchFamily="18" charset="0"/>
                <a:cs typeface="Times New Roman" panose="02020603050405020304" pitchFamily="18" charset="0"/>
              </a:rPr>
              <a:t> state——Baumann.</a:t>
            </a:r>
            <a:endParaRPr lang="zh-CN" alt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820372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12592" cy="1898073"/>
          </a:xfrm>
          <a:prstGeom prst="rect">
            <a:avLst/>
          </a:prstGeom>
        </p:spPr>
      </p:pic>
    </p:spTree>
    <p:extLst>
      <p:ext uri="{BB962C8B-B14F-4D97-AF65-F5344CB8AC3E}">
        <p14:creationId xmlns:p14="http://schemas.microsoft.com/office/powerpoint/2010/main" val="9637079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95144"/>
            <a:ext cx="9144000" cy="1569660"/>
          </a:xfrm>
          <a:prstGeom prst="rect">
            <a:avLst/>
          </a:prstGeom>
        </p:spPr>
        <p:txBody>
          <a:bodyPr wrap="square">
            <a:spAutoFit/>
          </a:bodyPr>
          <a:lstStyle/>
          <a:p>
            <a:r>
              <a:rPr lang="fr-FR" altLang="zh-CN" sz="1600" dirty="0">
                <a:solidFill>
                  <a:srgbClr val="0000FF"/>
                </a:solidFill>
                <a:latin typeface="Times New Roman" panose="02020603050405020304" pitchFamily="18" charset="0"/>
                <a:cs typeface="Times New Roman" panose="02020603050405020304" pitchFamily="18" charset="0"/>
              </a:rPr>
              <a:t>M. Langevin et al., Nucl. Phys. A 414, 151 (1984). </a:t>
            </a:r>
            <a:r>
              <a:rPr lang="en-US" altLang="zh-CN" sz="1600" dirty="0">
                <a:solidFill>
                  <a:srgbClr val="0000FF"/>
                </a:solidFill>
                <a:latin typeface="Times New Roman" panose="02020603050405020304" pitchFamily="18" charset="0"/>
                <a:cs typeface="Times New Roman" panose="02020603050405020304" pitchFamily="18" charset="0"/>
              </a:rPr>
              <a:t>A 4</a:t>
            </a:r>
            <a:r>
              <a:rPr lang="en-US" altLang="zh-CN" sz="1600" i="1" dirty="0">
                <a:solidFill>
                  <a:srgbClr val="0000FF"/>
                </a:solidFill>
                <a:latin typeface="Times New Roman" panose="02020603050405020304" pitchFamily="18" charset="0"/>
                <a:cs typeface="Times New Roman" panose="02020603050405020304" pitchFamily="18" charset="0"/>
              </a:rPr>
              <a:t>π</a:t>
            </a:r>
            <a:r>
              <a:rPr lang="en-US" altLang="zh-CN" sz="1600" dirty="0">
                <a:solidFill>
                  <a:srgbClr val="0000FF"/>
                </a:solidFill>
                <a:latin typeface="Times New Roman" panose="02020603050405020304" pitchFamily="18" charset="0"/>
                <a:cs typeface="Times New Roman" panose="02020603050405020304" pitchFamily="18" charset="0"/>
              </a:rPr>
              <a:t> geometry liquid scintillator neutron detector associated with a thin plastic scintillator of the same geometry for the detection of the coincident </a:t>
            </a:r>
            <a:r>
              <a:rPr lang="en-US" altLang="zh-CN" sz="1600" i="1" dirty="0">
                <a:solidFill>
                  <a:srgbClr val="0000FF"/>
                </a:solidFill>
                <a:latin typeface="Times New Roman" panose="02020603050405020304" pitchFamily="18" charset="0"/>
                <a:cs typeface="Times New Roman" panose="02020603050405020304" pitchFamily="18" charset="0"/>
              </a:rPr>
              <a:t>β</a:t>
            </a:r>
            <a:r>
              <a:rPr lang="en-US" altLang="zh-CN" sz="1600" dirty="0">
                <a:solidFill>
                  <a:srgbClr val="0000FF"/>
                </a:solidFill>
                <a:latin typeface="Times New Roman" panose="02020603050405020304" pitchFamily="18" charset="0"/>
                <a:cs typeface="Times New Roman" panose="02020603050405020304" pitchFamily="18" charset="0"/>
              </a:rPr>
              <a:t> particles.</a:t>
            </a:r>
          </a:p>
          <a:p>
            <a:r>
              <a:rPr lang="en-US" altLang="zh-CN" sz="1600" dirty="0">
                <a:solidFill>
                  <a:srgbClr val="0000FF"/>
                </a:solidFill>
                <a:latin typeface="Times New Roman" panose="02020603050405020304" pitchFamily="18" charset="0"/>
                <a:cs typeface="Times New Roman" panose="02020603050405020304" pitchFamily="18" charset="0"/>
              </a:rPr>
              <a:t>No spectrum or decay scheme were reported.</a:t>
            </a:r>
          </a:p>
          <a:p>
            <a:r>
              <a:rPr lang="en-US" altLang="zh-CN" sz="1600" dirty="0">
                <a:latin typeface="Times New Roman" panose="02020603050405020304" pitchFamily="18" charset="0"/>
                <a:cs typeface="Times New Roman" panose="02020603050405020304" pitchFamily="18" charset="0"/>
              </a:rPr>
              <a:t>The ratio of the </a:t>
            </a:r>
            <a:r>
              <a:rPr lang="en-US" altLang="zh-CN" sz="1600" i="1" dirty="0">
                <a:latin typeface="Times New Roman" panose="02020603050405020304" pitchFamily="18" charset="0"/>
                <a:cs typeface="Times New Roman" panose="02020603050405020304" pitchFamily="18" charset="0"/>
              </a:rPr>
              <a:t>β</a:t>
            </a:r>
            <a:r>
              <a:rPr lang="en-US" altLang="zh-CN" sz="1600" dirty="0">
                <a:latin typeface="Times New Roman" panose="02020603050405020304" pitchFamily="18" charset="0"/>
                <a:cs typeface="Times New Roman" panose="02020603050405020304" pitchFamily="18" charset="0"/>
              </a:rPr>
              <a:t>-delayed neutron counting, corrected for the absolute efficiency of the neutron detector, to the measured number of </a:t>
            </a:r>
            <a:r>
              <a:rPr lang="en-US" altLang="zh-CN" sz="1600" i="1" dirty="0">
                <a:latin typeface="Times New Roman" panose="02020603050405020304" pitchFamily="18" charset="0"/>
                <a:cs typeface="Times New Roman" panose="02020603050405020304" pitchFamily="18" charset="0"/>
              </a:rPr>
              <a:t>β</a:t>
            </a:r>
            <a:r>
              <a:rPr lang="en-US" altLang="zh-CN" sz="1600" dirty="0">
                <a:latin typeface="Times New Roman" panose="02020603050405020304" pitchFamily="18" charset="0"/>
                <a:cs typeface="Times New Roman" panose="02020603050405020304" pitchFamily="18" charset="0"/>
              </a:rPr>
              <a:t>-disintegrations in the same time interval gives a direct determination of the total neutron </a:t>
            </a:r>
            <a:r>
              <a:rPr lang="en-US" altLang="zh-CN" sz="1600" i="1" dirty="0">
                <a:latin typeface="Times New Roman" panose="02020603050405020304" pitchFamily="18" charset="0"/>
                <a:cs typeface="Times New Roman" panose="02020603050405020304" pitchFamily="18" charset="0"/>
              </a:rPr>
              <a:t>β</a:t>
            </a:r>
            <a:r>
              <a:rPr lang="en-US" altLang="zh-CN" sz="1600" dirty="0">
                <a:latin typeface="Times New Roman" panose="02020603050405020304" pitchFamily="18" charset="0"/>
                <a:cs typeface="Times New Roman" panose="02020603050405020304" pitchFamily="18" charset="0"/>
              </a:rPr>
              <a:t>-delayed emission probability </a:t>
            </a:r>
            <a:r>
              <a:rPr lang="en-US" altLang="zh-CN" sz="1600" i="1" dirty="0" err="1">
                <a:latin typeface="Times New Roman" panose="02020603050405020304" pitchFamily="18" charset="0"/>
                <a:cs typeface="Times New Roman" panose="02020603050405020304" pitchFamily="18" charset="0"/>
              </a:rPr>
              <a:t>P</a:t>
            </a:r>
            <a:r>
              <a:rPr lang="en-US" altLang="zh-CN" sz="1600" i="1" baseline="-25000" dirty="0" err="1">
                <a:latin typeface="Times New Roman" panose="02020603050405020304" pitchFamily="18" charset="0"/>
                <a:cs typeface="Times New Roman" panose="02020603050405020304" pitchFamily="18" charset="0"/>
              </a:rPr>
              <a:t>n</a:t>
            </a:r>
            <a:r>
              <a:rPr lang="en-US" altLang="zh-CN" sz="1600" dirty="0">
                <a:latin typeface="Times New Roman" panose="02020603050405020304" pitchFamily="18" charset="0"/>
                <a:cs typeface="Times New Roman" panose="02020603050405020304" pitchFamily="18" charset="0"/>
              </a:rPr>
              <a:t> (%).</a:t>
            </a:r>
            <a:endParaRPr lang="zh-CN" altLang="en-US" sz="1600" dirty="0">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6205" y="2899497"/>
            <a:ext cx="4620002" cy="2692400"/>
          </a:xfrm>
          <a:prstGeom prst="rect">
            <a:avLst/>
          </a:prstGeom>
        </p:spPr>
      </p:pic>
      <p:sp>
        <p:nvSpPr>
          <p:cNvPr id="6" name="矩形 5"/>
          <p:cNvSpPr/>
          <p:nvPr/>
        </p:nvSpPr>
        <p:spPr>
          <a:xfrm>
            <a:off x="0" y="5589240"/>
            <a:ext cx="4449744" cy="338554"/>
          </a:xfrm>
          <a:prstGeom prst="rect">
            <a:avLst/>
          </a:prstGeom>
        </p:spPr>
        <p:txBody>
          <a:bodyPr wrap="none">
            <a:spAutoFit/>
          </a:bodyPr>
          <a:lstStyle/>
          <a:p>
            <a:r>
              <a:rPr lang="en-US" altLang="zh-CN" sz="1600" dirty="0">
                <a:solidFill>
                  <a:srgbClr val="0000FF"/>
                </a:solidFill>
                <a:latin typeface="Times New Roman" panose="02020603050405020304" pitchFamily="18" charset="0"/>
                <a:cs typeface="Times New Roman" panose="02020603050405020304" pitchFamily="18" charset="0"/>
              </a:rPr>
              <a:t>S. </a:t>
            </a:r>
            <a:r>
              <a:rPr lang="en-US" altLang="zh-CN" sz="1600" dirty="0" err="1">
                <a:solidFill>
                  <a:srgbClr val="0000FF"/>
                </a:solidFill>
                <a:latin typeface="Times New Roman" panose="02020603050405020304" pitchFamily="18" charset="0"/>
                <a:cs typeface="Times New Roman" panose="02020603050405020304" pitchFamily="18" charset="0"/>
              </a:rPr>
              <a:t>Nummela</a:t>
            </a:r>
            <a:r>
              <a:rPr lang="en-US" altLang="zh-CN" sz="1600" dirty="0">
                <a:solidFill>
                  <a:srgbClr val="0000FF"/>
                </a:solidFill>
                <a:latin typeface="Times New Roman" panose="02020603050405020304" pitchFamily="18" charset="0"/>
                <a:cs typeface="Times New Roman" panose="02020603050405020304" pitchFamily="18" charset="0"/>
              </a:rPr>
              <a:t> et al., Phys. Rev. C 63, 044316 (2001).</a:t>
            </a:r>
          </a:p>
        </p:txBody>
      </p:sp>
      <p:pic>
        <p:nvPicPr>
          <p:cNvPr id="7" name="图片 6"/>
          <p:cNvPicPr>
            <a:picLocks noChangeAspect="1"/>
          </p:cNvPicPr>
          <p:nvPr/>
        </p:nvPicPr>
        <p:blipFill>
          <a:blip r:embed="rId3"/>
          <a:stretch>
            <a:fillRect/>
          </a:stretch>
        </p:blipFill>
        <p:spPr>
          <a:xfrm>
            <a:off x="5544108" y="1859221"/>
            <a:ext cx="3455944" cy="4603674"/>
          </a:xfrm>
          <a:prstGeom prst="rect">
            <a:avLst/>
          </a:prstGeom>
        </p:spPr>
      </p:pic>
      <p:sp>
        <p:nvSpPr>
          <p:cNvPr id="8" name="矩形 7"/>
          <p:cNvSpPr/>
          <p:nvPr/>
        </p:nvSpPr>
        <p:spPr>
          <a:xfrm>
            <a:off x="2709482" y="6453336"/>
            <a:ext cx="6434518" cy="338554"/>
          </a:xfrm>
          <a:prstGeom prst="rect">
            <a:avLst/>
          </a:prstGeom>
        </p:spPr>
        <p:txBody>
          <a:bodyPr wrap="none">
            <a:spAutoFit/>
          </a:bodyPr>
          <a:lstStyle/>
          <a:p>
            <a:r>
              <a:rPr lang="en-US" altLang="zh-CN" sz="1600" dirty="0">
                <a:solidFill>
                  <a:srgbClr val="0000FF"/>
                </a:solidFill>
                <a:latin typeface="Times New Roman" panose="02020603050405020304" pitchFamily="18" charset="0"/>
                <a:cs typeface="Times New Roman" panose="02020603050405020304" pitchFamily="18" charset="0"/>
              </a:rPr>
              <a:t>Z. </a:t>
            </a:r>
            <a:r>
              <a:rPr lang="en-US" altLang="zh-CN" sz="1600" dirty="0" err="1">
                <a:solidFill>
                  <a:srgbClr val="0000FF"/>
                </a:solidFill>
                <a:latin typeface="Times New Roman" panose="02020603050405020304" pitchFamily="18" charset="0"/>
                <a:cs typeface="Times New Roman" panose="02020603050405020304" pitchFamily="18" charset="0"/>
              </a:rPr>
              <a:t>Radivojevic</a:t>
            </a:r>
            <a:r>
              <a:rPr lang="en-US" altLang="zh-CN" sz="1600" dirty="0">
                <a:solidFill>
                  <a:srgbClr val="0000FF"/>
                </a:solidFill>
                <a:latin typeface="Times New Roman" panose="02020603050405020304" pitchFamily="18" charset="0"/>
                <a:cs typeface="Times New Roman" panose="02020603050405020304" pitchFamily="18" charset="0"/>
              </a:rPr>
              <a:t> et al., </a:t>
            </a:r>
            <a:r>
              <a:rPr lang="en-US" altLang="zh-CN" sz="1600" dirty="0" err="1">
                <a:solidFill>
                  <a:srgbClr val="0000FF"/>
                </a:solidFill>
                <a:latin typeface="Times New Roman" panose="02020603050405020304" pitchFamily="18" charset="0"/>
                <a:cs typeface="Times New Roman" panose="02020603050405020304" pitchFamily="18" charset="0"/>
              </a:rPr>
              <a:t>Nucl</a:t>
            </a:r>
            <a:r>
              <a:rPr lang="en-US" altLang="zh-CN" sz="1600" dirty="0">
                <a:solidFill>
                  <a:srgbClr val="0000FF"/>
                </a:solidFill>
                <a:latin typeface="Times New Roman" panose="02020603050405020304" pitchFamily="18" charset="0"/>
                <a:cs typeface="Times New Roman" panose="02020603050405020304" pitchFamily="18" charset="0"/>
              </a:rPr>
              <a:t>. </a:t>
            </a:r>
            <a:r>
              <a:rPr lang="en-US" altLang="zh-CN" sz="1600" dirty="0" err="1">
                <a:solidFill>
                  <a:srgbClr val="0000FF"/>
                </a:solidFill>
                <a:latin typeface="Times New Roman" panose="02020603050405020304" pitchFamily="18" charset="0"/>
                <a:cs typeface="Times New Roman" panose="02020603050405020304" pitchFamily="18" charset="0"/>
              </a:rPr>
              <a:t>Instrum</a:t>
            </a:r>
            <a:r>
              <a:rPr lang="en-US" altLang="zh-CN" sz="1600" dirty="0">
                <a:solidFill>
                  <a:srgbClr val="0000FF"/>
                </a:solidFill>
                <a:latin typeface="Times New Roman" panose="02020603050405020304" pitchFamily="18" charset="0"/>
                <a:cs typeface="Times New Roman" panose="02020603050405020304" pitchFamily="18" charset="0"/>
              </a:rPr>
              <a:t>. Methods Phys. Res. A 481, 464 (2002).</a:t>
            </a:r>
            <a:endParaRPr lang="zh-CN" altLang="en-US" sz="1600" dirty="0">
              <a:solidFill>
                <a:srgbClr val="0000FF"/>
              </a:solidFill>
            </a:endParaRPr>
          </a:p>
        </p:txBody>
      </p:sp>
    </p:spTree>
    <p:extLst>
      <p:ext uri="{BB962C8B-B14F-4D97-AF65-F5344CB8AC3E}">
        <p14:creationId xmlns:p14="http://schemas.microsoft.com/office/powerpoint/2010/main" val="1086503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15490"/>
            <a:ext cx="3621170" cy="1777888"/>
          </a:xfrm>
          <a:prstGeom prst="rect">
            <a:avLst/>
          </a:prstGeom>
        </p:spPr>
      </p:pic>
      <p:pic>
        <p:nvPicPr>
          <p:cNvPr id="3" name="图片 2"/>
          <p:cNvPicPr>
            <a:picLocks noChangeAspect="1"/>
          </p:cNvPicPr>
          <p:nvPr/>
        </p:nvPicPr>
        <p:blipFill>
          <a:blip r:embed="rId4"/>
          <a:stretch>
            <a:fillRect/>
          </a:stretch>
        </p:blipFill>
        <p:spPr>
          <a:xfrm>
            <a:off x="3615499" y="22297"/>
            <a:ext cx="2432665" cy="1777252"/>
          </a:xfrm>
          <a:prstGeom prst="rect">
            <a:avLst/>
          </a:prstGeom>
        </p:spPr>
      </p:pic>
      <p:pic>
        <p:nvPicPr>
          <p:cNvPr id="4" name="图片 3"/>
          <p:cNvPicPr>
            <a:picLocks noChangeAspect="1"/>
          </p:cNvPicPr>
          <p:nvPr/>
        </p:nvPicPr>
        <p:blipFill>
          <a:blip r:embed="rId5"/>
          <a:stretch>
            <a:fillRect/>
          </a:stretch>
        </p:blipFill>
        <p:spPr>
          <a:xfrm>
            <a:off x="-7782" y="1891939"/>
            <a:ext cx="3600000" cy="2764706"/>
          </a:xfrm>
          <a:prstGeom prst="rect">
            <a:avLst/>
          </a:prstGeom>
        </p:spPr>
      </p:pic>
      <p:pic>
        <p:nvPicPr>
          <p:cNvPr id="5" name="图片 4"/>
          <p:cNvPicPr>
            <a:picLocks noChangeAspect="1"/>
          </p:cNvPicPr>
          <p:nvPr/>
        </p:nvPicPr>
        <p:blipFill>
          <a:blip r:embed="rId6"/>
          <a:stretch>
            <a:fillRect/>
          </a:stretch>
        </p:blipFill>
        <p:spPr>
          <a:xfrm>
            <a:off x="3622303" y="1836282"/>
            <a:ext cx="2535006" cy="2876020"/>
          </a:xfrm>
          <a:prstGeom prst="rect">
            <a:avLst/>
          </a:prstGeom>
        </p:spPr>
      </p:pic>
      <p:sp>
        <p:nvSpPr>
          <p:cNvPr id="6" name="矩形 5"/>
          <p:cNvSpPr/>
          <p:nvPr/>
        </p:nvSpPr>
        <p:spPr>
          <a:xfrm>
            <a:off x="0" y="4630140"/>
            <a:ext cx="9127043" cy="584775"/>
          </a:xfrm>
          <a:prstGeom prst="rect">
            <a:avLst/>
          </a:prstGeom>
        </p:spPr>
        <p:txBody>
          <a:bodyPr wrap="square">
            <a:spAutoFit/>
          </a:bodyPr>
          <a:lstStyle/>
          <a:p>
            <a:r>
              <a:rPr lang="en-US" altLang="zh-CN" sz="1600" dirty="0">
                <a:solidFill>
                  <a:srgbClr val="0000FF"/>
                </a:solidFill>
                <a:latin typeface="Times New Roman" panose="02020603050405020304" pitchFamily="18" charset="0"/>
                <a:cs typeface="Times New Roman" panose="02020603050405020304" pitchFamily="18" charset="0"/>
              </a:rPr>
              <a:t>P. Baumann et al., Phys. Rev. C 36, 765 (1987). </a:t>
            </a:r>
            <a:r>
              <a:rPr lang="en-US" altLang="zh-CN" sz="1600" i="1" dirty="0">
                <a:solidFill>
                  <a:srgbClr val="0000FF"/>
                </a:solidFill>
                <a:latin typeface="Times New Roman" panose="02020603050405020304" pitchFamily="18" charset="0"/>
                <a:cs typeface="Times New Roman" panose="02020603050405020304" pitchFamily="18" charset="0"/>
              </a:rPr>
              <a:t>βγ</a:t>
            </a:r>
            <a:r>
              <a:rPr lang="en-US" altLang="zh-CN" sz="1600" dirty="0">
                <a:solidFill>
                  <a:srgbClr val="0000FF"/>
                </a:solidFill>
                <a:latin typeface="Times New Roman" panose="02020603050405020304" pitchFamily="18" charset="0"/>
                <a:cs typeface="Times New Roman" panose="02020603050405020304" pitchFamily="18" charset="0"/>
              </a:rPr>
              <a:t> spectrum measured by </a:t>
            </a:r>
            <a:r>
              <a:rPr lang="en-US" altLang="zh-CN" sz="1600" dirty="0" err="1">
                <a:solidFill>
                  <a:srgbClr val="0000FF"/>
                </a:solidFill>
                <a:latin typeface="Times New Roman" panose="02020603050405020304" pitchFamily="18" charset="0"/>
                <a:cs typeface="Times New Roman" panose="02020603050405020304" pitchFamily="18" charset="0"/>
              </a:rPr>
              <a:t>Ge</a:t>
            </a:r>
            <a:r>
              <a:rPr lang="en-US" altLang="zh-CN" sz="1600" dirty="0">
                <a:solidFill>
                  <a:srgbClr val="0000FF"/>
                </a:solidFill>
                <a:latin typeface="Times New Roman" panose="02020603050405020304" pitchFamily="18" charset="0"/>
                <a:cs typeface="Times New Roman" panose="02020603050405020304" pitchFamily="18" charset="0"/>
              </a:rPr>
              <a:t>(Li) and intrinsic Germanium detector. Neutron measured by two large area plastic scintillators. Lifetime measured by two BaF</a:t>
            </a:r>
            <a:r>
              <a:rPr lang="en-US" altLang="zh-CN" sz="1600" baseline="-25000" dirty="0">
                <a:solidFill>
                  <a:srgbClr val="0000FF"/>
                </a:solidFill>
                <a:latin typeface="Times New Roman" panose="02020603050405020304" pitchFamily="18" charset="0"/>
                <a:cs typeface="Times New Roman" panose="02020603050405020304" pitchFamily="18" charset="0"/>
              </a:rPr>
              <a:t>2</a:t>
            </a:r>
            <a:r>
              <a:rPr lang="en-US" altLang="zh-CN" sz="1600" dirty="0">
                <a:solidFill>
                  <a:srgbClr val="0000FF"/>
                </a:solidFill>
                <a:latin typeface="Times New Roman" panose="02020603050405020304" pitchFamily="18" charset="0"/>
                <a:cs typeface="Times New Roman" panose="02020603050405020304" pitchFamily="18" charset="0"/>
              </a:rPr>
              <a:t> detectors.</a:t>
            </a:r>
            <a:endParaRPr lang="zh-CN" altLang="en-US" sz="1600" dirty="0">
              <a:solidFill>
                <a:srgbClr val="0000FF"/>
              </a:solidFill>
              <a:latin typeface="Times New Roman" panose="02020603050405020304" pitchFamily="18" charset="0"/>
              <a:cs typeface="Times New Roman" panose="02020603050405020304" pitchFamily="18" charset="0"/>
            </a:endParaRPr>
          </a:p>
        </p:txBody>
      </p:sp>
      <p:pic>
        <p:nvPicPr>
          <p:cNvPr id="7" name="图片 6"/>
          <p:cNvPicPr>
            <a:picLocks noChangeAspect="1"/>
          </p:cNvPicPr>
          <p:nvPr/>
        </p:nvPicPr>
        <p:blipFill>
          <a:blip r:embed="rId7"/>
          <a:stretch>
            <a:fillRect/>
          </a:stretch>
        </p:blipFill>
        <p:spPr>
          <a:xfrm>
            <a:off x="6247043" y="2126171"/>
            <a:ext cx="2880000" cy="1193404"/>
          </a:xfrm>
          <a:prstGeom prst="rect">
            <a:avLst/>
          </a:prstGeom>
        </p:spPr>
      </p:pic>
      <p:pic>
        <p:nvPicPr>
          <p:cNvPr id="8" name="图片 7"/>
          <p:cNvPicPr>
            <a:picLocks noChangeAspect="1"/>
          </p:cNvPicPr>
          <p:nvPr/>
        </p:nvPicPr>
        <p:blipFill rotWithShape="1">
          <a:blip r:embed="rId8"/>
          <a:srcRect l="10897" r="10277"/>
          <a:stretch/>
        </p:blipFill>
        <p:spPr>
          <a:xfrm>
            <a:off x="6258475" y="0"/>
            <a:ext cx="2880000" cy="2051772"/>
          </a:xfrm>
          <a:prstGeom prst="rect">
            <a:avLst/>
          </a:prstGeom>
        </p:spPr>
      </p:pic>
      <p:sp>
        <p:nvSpPr>
          <p:cNvPr id="10" name="矩形 9"/>
          <p:cNvSpPr/>
          <p:nvPr/>
        </p:nvSpPr>
        <p:spPr>
          <a:xfrm>
            <a:off x="7561" y="5221086"/>
            <a:ext cx="9119482" cy="1569660"/>
          </a:xfrm>
          <a:prstGeom prst="rect">
            <a:avLst/>
          </a:prstGeom>
        </p:spPr>
        <p:txBody>
          <a:bodyPr wrap="square">
            <a:spAutoFit/>
          </a:bodyPr>
          <a:lstStyle/>
          <a:p>
            <a:r>
              <a:rPr lang="en-US" altLang="zh-CN" sz="1600" i="1" dirty="0">
                <a:latin typeface="Times New Roman" panose="02020603050405020304" pitchFamily="18" charset="0"/>
                <a:ea typeface="Tahoma" panose="020B0604030504040204" pitchFamily="34" charset="0"/>
                <a:cs typeface="Times New Roman" panose="02020603050405020304" pitchFamily="18" charset="0"/>
              </a:rPr>
              <a:t>n</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a:t>
            </a:r>
            <a:r>
              <a:rPr lang="en-US" altLang="zh-CN" sz="1600" i="1" dirty="0">
                <a:latin typeface="Times New Roman" panose="02020603050405020304" pitchFamily="18" charset="0"/>
                <a:ea typeface="Tahoma" panose="020B0604030504040204" pitchFamily="34" charset="0"/>
                <a:cs typeface="Times New Roman" panose="02020603050405020304" pitchFamily="18" charset="0"/>
              </a:rPr>
              <a:t>γ</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 coincident events have only been observed in the case of the neutron group at 2.57 MeV and the 1474 </a:t>
            </a:r>
            <a:r>
              <a:rPr lang="en-US" altLang="zh-CN" sz="1600" dirty="0" err="1">
                <a:latin typeface="Times New Roman" panose="02020603050405020304" pitchFamily="18" charset="0"/>
                <a:ea typeface="Tahoma" panose="020B0604030504040204" pitchFamily="34" charset="0"/>
                <a:cs typeface="Times New Roman" panose="02020603050405020304" pitchFamily="18" charset="0"/>
              </a:rPr>
              <a:t>keV</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 </a:t>
            </a:r>
            <a:r>
              <a:rPr lang="en-US" altLang="zh-CN" sz="1600" i="1" dirty="0">
                <a:latin typeface="Times New Roman" panose="02020603050405020304" pitchFamily="18" charset="0"/>
                <a:ea typeface="Tahoma" panose="020B0604030504040204" pitchFamily="34" charset="0"/>
                <a:cs typeface="Times New Roman" panose="02020603050405020304" pitchFamily="18" charset="0"/>
              </a:rPr>
              <a:t>γ</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 ray. Three </a:t>
            </a:r>
            <a:r>
              <a:rPr lang="en-US" altLang="zh-CN" sz="1600" i="1" dirty="0">
                <a:latin typeface="Times New Roman" panose="02020603050405020304" pitchFamily="18" charset="0"/>
                <a:ea typeface="Tahoma" panose="020B0604030504040204" pitchFamily="34" charset="0"/>
                <a:cs typeface="Times New Roman" panose="02020603050405020304" pitchFamily="18" charset="0"/>
              </a:rPr>
              <a:t>γ</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 rays from higher levels of </a:t>
            </a:r>
            <a:r>
              <a:rPr lang="en-US" altLang="zh-CN" sz="1600" baseline="30000" dirty="0">
                <a:latin typeface="Times New Roman" panose="02020603050405020304" pitchFamily="18" charset="0"/>
                <a:ea typeface="Tahoma" panose="020B0604030504040204" pitchFamily="34" charset="0"/>
                <a:cs typeface="Times New Roman" panose="02020603050405020304" pitchFamily="18" charset="0"/>
              </a:rPr>
              <a:t>28</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Mg were also measured, but they are too weak to be related to the observed neutron branches.</a:t>
            </a:r>
          </a:p>
          <a:p>
            <a:r>
              <a:rPr lang="en-US" altLang="zh-CN" sz="1600" dirty="0">
                <a:latin typeface="Times New Roman" panose="02020603050405020304" pitchFamily="18" charset="0"/>
                <a:ea typeface="Tahoma" panose="020B0604030504040204" pitchFamily="34" charset="0"/>
                <a:cs typeface="Times New Roman" panose="02020603050405020304" pitchFamily="18" charset="0"/>
              </a:rPr>
              <a:t>The low-energy part of the </a:t>
            </a:r>
            <a:r>
              <a:rPr lang="en-US" altLang="zh-CN" sz="1600" i="1" dirty="0">
                <a:latin typeface="Times New Roman" panose="02020603050405020304" pitchFamily="18" charset="0"/>
                <a:ea typeface="Tahoma" panose="020B0604030504040204" pitchFamily="34" charset="0"/>
                <a:cs typeface="Times New Roman" panose="02020603050405020304" pitchFamily="18" charset="0"/>
              </a:rPr>
              <a:t>n</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 spectrum was measured by </a:t>
            </a:r>
            <a:r>
              <a:rPr lang="en-US" altLang="zh-CN" sz="1600" dirty="0" err="1">
                <a:latin typeface="Times New Roman" panose="02020603050405020304" pitchFamily="18" charset="0"/>
                <a:ea typeface="Tahoma" panose="020B0604030504040204" pitchFamily="34" charset="0"/>
                <a:cs typeface="Times New Roman" panose="02020603050405020304" pitchFamily="18" charset="0"/>
              </a:rPr>
              <a:t>Ziegert</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 the high-energy part is supplemented by this work. The two measurements can be normalized through the intensity of the 1.7 MeV neutron peak, which is recorded in both experiments. </a:t>
            </a:r>
            <a:endParaRPr lang="zh-CN" alt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80159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5152693" y="187912"/>
            <a:ext cx="3730934" cy="3481730"/>
          </a:xfrm>
          <a:prstGeom prst="rect">
            <a:avLst/>
          </a:prstGeom>
        </p:spPr>
      </p:pic>
      <p:pic>
        <p:nvPicPr>
          <p:cNvPr id="3" name="图片 2"/>
          <p:cNvPicPr>
            <a:picLocks noChangeAspect="1"/>
          </p:cNvPicPr>
          <p:nvPr/>
        </p:nvPicPr>
        <p:blipFill>
          <a:blip r:embed="rId3"/>
          <a:stretch>
            <a:fillRect/>
          </a:stretch>
        </p:blipFill>
        <p:spPr>
          <a:xfrm>
            <a:off x="0" y="523346"/>
            <a:ext cx="5148000" cy="3146296"/>
          </a:xfrm>
          <a:prstGeom prst="rect">
            <a:avLst/>
          </a:prstGeom>
        </p:spPr>
      </p:pic>
      <p:sp>
        <p:nvSpPr>
          <p:cNvPr id="5" name="矩形 4"/>
          <p:cNvSpPr/>
          <p:nvPr/>
        </p:nvSpPr>
        <p:spPr>
          <a:xfrm>
            <a:off x="16880" y="-16726"/>
            <a:ext cx="4951163" cy="584775"/>
          </a:xfrm>
          <a:prstGeom prst="rect">
            <a:avLst/>
          </a:prstGeom>
        </p:spPr>
        <p:txBody>
          <a:bodyPr wrap="square">
            <a:spAutoFit/>
          </a:bodyPr>
          <a:lstStyle/>
          <a:p>
            <a:r>
              <a:rPr lang="zh-CN" altLang="en-US" sz="1600" dirty="0">
                <a:solidFill>
                  <a:srgbClr val="0000FF"/>
                </a:solidFill>
                <a:latin typeface="Times New Roman" panose="02020603050405020304" pitchFamily="18" charset="0"/>
                <a:cs typeface="Times New Roman" panose="02020603050405020304" pitchFamily="18" charset="0"/>
              </a:rPr>
              <a:t>M. S. Basunia et al., Nucl. Data Sheets 114, 1189 (2013)</a:t>
            </a:r>
            <a:r>
              <a:rPr lang="en-US" altLang="zh-CN" sz="1600" dirty="0">
                <a:solidFill>
                  <a:srgbClr val="0000FF"/>
                </a:solidFill>
                <a:latin typeface="Times New Roman" panose="02020603050405020304" pitchFamily="18" charset="0"/>
                <a:cs typeface="Times New Roman" panose="02020603050405020304" pitchFamily="18" charset="0"/>
              </a:rPr>
              <a:t>.</a:t>
            </a:r>
          </a:p>
          <a:p>
            <a:r>
              <a:rPr lang="en-US" altLang="zh-CN" sz="1600" dirty="0">
                <a:solidFill>
                  <a:srgbClr val="0000FF"/>
                </a:solidFill>
                <a:latin typeface="Times New Roman" panose="02020603050405020304" pitchFamily="18" charset="0"/>
                <a:cs typeface="Times New Roman" panose="02020603050405020304" pitchFamily="18" charset="0"/>
              </a:rPr>
              <a:t>A = 28</a:t>
            </a:r>
          </a:p>
        </p:txBody>
      </p:sp>
      <p:sp>
        <p:nvSpPr>
          <p:cNvPr id="2" name="文本框 1"/>
          <p:cNvSpPr txBox="1"/>
          <p:nvPr/>
        </p:nvSpPr>
        <p:spPr>
          <a:xfrm>
            <a:off x="-13626" y="3345013"/>
            <a:ext cx="2130711" cy="369332"/>
          </a:xfrm>
          <a:prstGeom prst="rect">
            <a:avLst/>
          </a:prstGeom>
          <a:noFill/>
        </p:spPr>
        <p:txBody>
          <a:bodyPr wrap="none" rtlCol="0">
            <a:spAutoFit/>
          </a:bodyPr>
          <a:lstStyle/>
          <a:p>
            <a:r>
              <a:rPr lang="en-US" altLang="zh-CN" dirty="0"/>
              <a:t>29Na-&gt;29Mg-&gt;28Mg</a:t>
            </a:r>
            <a:endParaRPr lang="zh-CN" altLang="en-US" dirty="0"/>
          </a:p>
        </p:txBody>
      </p:sp>
      <p:pic>
        <p:nvPicPr>
          <p:cNvPr id="6" name="图片 5"/>
          <p:cNvPicPr>
            <a:picLocks noChangeAspect="1"/>
          </p:cNvPicPr>
          <p:nvPr/>
        </p:nvPicPr>
        <p:blipFill>
          <a:blip r:embed="rId4"/>
          <a:stretch>
            <a:fillRect/>
          </a:stretch>
        </p:blipFill>
        <p:spPr>
          <a:xfrm>
            <a:off x="-508" y="3697026"/>
            <a:ext cx="8595885" cy="3188358"/>
          </a:xfrm>
          <a:prstGeom prst="rect">
            <a:avLst/>
          </a:prstGeom>
        </p:spPr>
      </p:pic>
    </p:spTree>
    <p:extLst>
      <p:ext uri="{BB962C8B-B14F-4D97-AF65-F5344CB8AC3E}">
        <p14:creationId xmlns:p14="http://schemas.microsoft.com/office/powerpoint/2010/main" val="357482543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 y="-27384"/>
          <a:ext cx="9160086" cy="6720840"/>
        </p:xfrm>
        <a:graphic>
          <a:graphicData uri="http://schemas.openxmlformats.org/drawingml/2006/table">
            <a:tbl>
              <a:tblPr firstRow="1" bandRow="1">
                <a:tableStyleId>{5940675A-B579-460E-94D1-54222C63F5DA}</a:tableStyleId>
              </a:tblPr>
              <a:tblGrid>
                <a:gridCol w="585543">
                  <a:extLst>
                    <a:ext uri="{9D8B030D-6E8A-4147-A177-3AD203B41FA5}">
                      <a16:colId xmlns:a16="http://schemas.microsoft.com/office/drawing/2014/main" val="20000"/>
                    </a:ext>
                  </a:extLst>
                </a:gridCol>
                <a:gridCol w="531724">
                  <a:extLst>
                    <a:ext uri="{9D8B030D-6E8A-4147-A177-3AD203B41FA5}">
                      <a16:colId xmlns:a16="http://schemas.microsoft.com/office/drawing/2014/main" val="20001"/>
                    </a:ext>
                  </a:extLst>
                </a:gridCol>
                <a:gridCol w="567055">
                  <a:extLst>
                    <a:ext uri="{9D8B030D-6E8A-4147-A177-3AD203B41FA5}">
                      <a16:colId xmlns:a16="http://schemas.microsoft.com/office/drawing/2014/main" val="20002"/>
                    </a:ext>
                  </a:extLst>
                </a:gridCol>
                <a:gridCol w="606992">
                  <a:extLst>
                    <a:ext uri="{9D8B030D-6E8A-4147-A177-3AD203B41FA5}">
                      <a16:colId xmlns:a16="http://schemas.microsoft.com/office/drawing/2014/main" val="20003"/>
                    </a:ext>
                  </a:extLst>
                </a:gridCol>
                <a:gridCol w="640080">
                  <a:extLst>
                    <a:ext uri="{9D8B030D-6E8A-4147-A177-3AD203B41FA5}">
                      <a16:colId xmlns:a16="http://schemas.microsoft.com/office/drawing/2014/main" val="20004"/>
                    </a:ext>
                  </a:extLst>
                </a:gridCol>
                <a:gridCol w="576064">
                  <a:extLst>
                    <a:ext uri="{9D8B030D-6E8A-4147-A177-3AD203B41FA5}">
                      <a16:colId xmlns:a16="http://schemas.microsoft.com/office/drawing/2014/main" val="20005"/>
                    </a:ext>
                  </a:extLst>
                </a:gridCol>
                <a:gridCol w="612068">
                  <a:extLst>
                    <a:ext uri="{9D8B030D-6E8A-4147-A177-3AD203B41FA5}">
                      <a16:colId xmlns:a16="http://schemas.microsoft.com/office/drawing/2014/main" val="20006"/>
                    </a:ext>
                  </a:extLst>
                </a:gridCol>
                <a:gridCol w="595630">
                  <a:extLst>
                    <a:ext uri="{9D8B030D-6E8A-4147-A177-3AD203B41FA5}">
                      <a16:colId xmlns:a16="http://schemas.microsoft.com/office/drawing/2014/main" val="20007"/>
                    </a:ext>
                  </a:extLst>
                </a:gridCol>
                <a:gridCol w="1168566">
                  <a:extLst>
                    <a:ext uri="{9D8B030D-6E8A-4147-A177-3AD203B41FA5}">
                      <a16:colId xmlns:a16="http://schemas.microsoft.com/office/drawing/2014/main" val="20008"/>
                    </a:ext>
                  </a:extLst>
                </a:gridCol>
                <a:gridCol w="3276364">
                  <a:extLst>
                    <a:ext uri="{9D8B030D-6E8A-4147-A177-3AD203B41FA5}">
                      <a16:colId xmlns:a16="http://schemas.microsoft.com/office/drawing/2014/main" val="20009"/>
                    </a:ext>
                  </a:extLst>
                </a:gridCol>
              </a:tblGrid>
              <a:tr h="463187">
                <a:tc>
                  <a:txBody>
                    <a:bodyPr/>
                    <a:lstStyle/>
                    <a:p>
                      <a:pPr algn="ctr"/>
                      <a:r>
                        <a:rPr lang="en-US" altLang="zh-CN" sz="1100" i="1" dirty="0">
                          <a:latin typeface="Times New Roman" panose="02020603050405020304" pitchFamily="18" charset="0"/>
                          <a:cs typeface="Times New Roman" panose="02020603050405020304" pitchFamily="18" charset="0"/>
                        </a:rPr>
                        <a:t>T</a:t>
                      </a:r>
                      <a:r>
                        <a:rPr lang="en-US" altLang="zh-CN" sz="1100" baseline="-25000" dirty="0">
                          <a:latin typeface="Times New Roman" panose="02020603050405020304" pitchFamily="18" charset="0"/>
                          <a:cs typeface="Times New Roman" panose="02020603050405020304" pitchFamily="18" charset="0"/>
                        </a:rPr>
                        <a:t>1/2</a:t>
                      </a:r>
                      <a:r>
                        <a:rPr lang="en-US" altLang="zh-CN" sz="1100" baseline="0" dirty="0">
                          <a:latin typeface="Times New Roman" panose="02020603050405020304" pitchFamily="18" charset="0"/>
                          <a:cs typeface="Times New Roman" panose="02020603050405020304" pitchFamily="18" charset="0"/>
                        </a:rPr>
                        <a:t> (</a:t>
                      </a:r>
                      <a:r>
                        <a:rPr lang="en-US" altLang="zh-CN" sz="1100" baseline="0" dirty="0" err="1">
                          <a:latin typeface="Times New Roman" panose="02020603050405020304" pitchFamily="18" charset="0"/>
                          <a:cs typeface="Times New Roman" panose="02020603050405020304" pitchFamily="18" charset="0"/>
                        </a:rPr>
                        <a:t>ms</a:t>
                      </a:r>
                      <a:r>
                        <a:rPr lang="en-US" altLang="zh-CN" sz="1100" baseline="0" dirty="0">
                          <a:latin typeface="Times New Roman" panose="02020603050405020304" pitchFamily="18" charset="0"/>
                          <a:cs typeface="Times New Roman" panose="02020603050405020304" pitchFamily="18" charset="0"/>
                        </a:rPr>
                        <a:t>)</a:t>
                      </a:r>
                      <a:endParaRPr lang="zh-CN" altLang="en-US" sz="1100" baseline="-2500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100" i="1" dirty="0">
                          <a:latin typeface="Times New Roman" panose="02020603050405020304" pitchFamily="18" charset="0"/>
                          <a:cs typeface="Times New Roman" panose="02020603050405020304" pitchFamily="18" charset="0"/>
                        </a:rPr>
                        <a:t>P</a:t>
                      </a:r>
                      <a:r>
                        <a:rPr lang="en-US" altLang="zh-CN" sz="1100" baseline="-25000" dirty="0">
                          <a:latin typeface="Times New Roman" panose="02020603050405020304" pitchFamily="18" charset="0"/>
                          <a:cs typeface="Times New Roman" panose="02020603050405020304" pitchFamily="18" charset="0"/>
                        </a:rPr>
                        <a:t>1</a:t>
                      </a:r>
                      <a:r>
                        <a:rPr lang="en-US" altLang="zh-CN" sz="1100" i="1" baseline="-25000" dirty="0">
                          <a:latin typeface="Times New Roman" panose="02020603050405020304" pitchFamily="18" charset="0"/>
                          <a:cs typeface="Times New Roman" panose="02020603050405020304" pitchFamily="18" charset="0"/>
                        </a:rPr>
                        <a:t>n</a:t>
                      </a:r>
                      <a:r>
                        <a:rPr lang="en-US" altLang="zh-CN" sz="1100" i="0" baseline="0" dirty="0">
                          <a:latin typeface="Times New Roman" panose="02020603050405020304" pitchFamily="18" charset="0"/>
                          <a:cs typeface="Times New Roman" panose="02020603050405020304" pitchFamily="18" charset="0"/>
                        </a:rPr>
                        <a:t> (%)</a:t>
                      </a:r>
                      <a:endParaRPr lang="zh-CN" altLang="en-US" sz="1100" i="0" baseline="-2500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100" i="0" dirty="0">
                          <a:latin typeface="Times New Roman" panose="02020603050405020304" pitchFamily="18" charset="0"/>
                          <a:cs typeface="Times New Roman" panose="02020603050405020304" pitchFamily="18" charset="0"/>
                        </a:rPr>
                        <a:t>place</a:t>
                      </a:r>
                      <a:endParaRPr lang="zh-CN" altLang="en-US" sz="1100" i="0" baseline="-2500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100" i="0" baseline="0" dirty="0">
                          <a:latin typeface="Times New Roman" panose="02020603050405020304" pitchFamily="18" charset="0"/>
                          <a:cs typeface="Times New Roman" panose="02020603050405020304" pitchFamily="18" charset="0"/>
                        </a:rPr>
                        <a:t>Beam intensity (</a:t>
                      </a:r>
                      <a:r>
                        <a:rPr lang="en-US" altLang="zh-CN" sz="1100" i="0" baseline="0" dirty="0" err="1">
                          <a:latin typeface="Times New Roman" panose="02020603050405020304" pitchFamily="18" charset="0"/>
                          <a:cs typeface="Times New Roman" panose="02020603050405020304" pitchFamily="18" charset="0"/>
                        </a:rPr>
                        <a:t>pps</a:t>
                      </a:r>
                      <a:r>
                        <a:rPr lang="en-US" altLang="zh-CN" sz="1100" i="0" baseline="0" dirty="0">
                          <a:latin typeface="Times New Roman" panose="02020603050405020304" pitchFamily="18" charset="0"/>
                          <a:cs typeface="Times New Roman" panose="02020603050405020304" pitchFamily="18" charset="0"/>
                        </a:rPr>
                        <a:t>)</a:t>
                      </a:r>
                      <a:endParaRPr lang="zh-CN" altLang="en-US" sz="1100" i="0" baseline="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100" i="1" dirty="0">
                          <a:latin typeface="Times New Roman" panose="02020603050405020304" pitchFamily="18" charset="0"/>
                          <a:cs typeface="Times New Roman" panose="02020603050405020304" pitchFamily="18" charset="0"/>
                        </a:rPr>
                        <a:t>n</a:t>
                      </a:r>
                      <a:r>
                        <a:rPr lang="en-US" altLang="zh-CN" sz="1100" dirty="0">
                          <a:latin typeface="Times New Roman" panose="02020603050405020304" pitchFamily="18" charset="0"/>
                          <a:cs typeface="Times New Roman" panose="02020603050405020304" pitchFamily="18" charset="0"/>
                        </a:rPr>
                        <a:t> peaks</a:t>
                      </a:r>
                      <a:endParaRPr lang="zh-CN" altLang="en-US" sz="110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100" i="1" dirty="0">
                          <a:latin typeface="Times New Roman" panose="02020603050405020304" pitchFamily="18" charset="0"/>
                          <a:cs typeface="Times New Roman" panose="02020603050405020304" pitchFamily="18" charset="0"/>
                        </a:rPr>
                        <a:t>γ</a:t>
                      </a:r>
                      <a:r>
                        <a:rPr lang="en-US" altLang="zh-CN" sz="1100" i="0" dirty="0">
                          <a:latin typeface="Times New Roman" panose="02020603050405020304" pitchFamily="18" charset="0"/>
                          <a:cs typeface="Times New Roman" panose="02020603050405020304" pitchFamily="18" charset="0"/>
                        </a:rPr>
                        <a:t> </a:t>
                      </a:r>
                      <a:r>
                        <a:rPr lang="en-US" altLang="zh-CN" sz="1100" dirty="0">
                          <a:latin typeface="Times New Roman" panose="02020603050405020304" pitchFamily="18" charset="0"/>
                          <a:cs typeface="Times New Roman" panose="02020603050405020304" pitchFamily="18" charset="0"/>
                        </a:rPr>
                        <a:t>rays</a:t>
                      </a:r>
                    </a:p>
                    <a:p>
                      <a:pPr algn="ctr"/>
                      <a:r>
                        <a:rPr lang="en-US" altLang="zh-CN" sz="1100" dirty="0">
                          <a:latin typeface="Times New Roman" panose="02020603050405020304" pitchFamily="18" charset="0"/>
                          <a:cs typeface="Times New Roman" panose="02020603050405020304" pitchFamily="18" charset="0"/>
                        </a:rPr>
                        <a:t>(</a:t>
                      </a:r>
                      <a:r>
                        <a:rPr lang="en-US" altLang="zh-CN" sz="1100" baseline="30000" dirty="0">
                          <a:latin typeface="Times New Roman" panose="02020603050405020304" pitchFamily="18" charset="0"/>
                          <a:cs typeface="Times New Roman" panose="02020603050405020304" pitchFamily="18" charset="0"/>
                        </a:rPr>
                        <a:t>30</a:t>
                      </a:r>
                      <a:r>
                        <a:rPr lang="en-US" altLang="zh-CN" sz="1100" dirty="0">
                          <a:latin typeface="Times New Roman" panose="02020603050405020304" pitchFamily="18" charset="0"/>
                          <a:cs typeface="Times New Roman" panose="02020603050405020304" pitchFamily="18" charset="0"/>
                        </a:rPr>
                        <a:t>Mg)</a:t>
                      </a:r>
                      <a:endParaRPr lang="zh-CN" altLang="en-US" sz="110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100" i="1" dirty="0">
                          <a:latin typeface="Times New Roman" panose="02020603050405020304" pitchFamily="18" charset="0"/>
                          <a:cs typeface="Times New Roman" panose="02020603050405020304" pitchFamily="18" charset="0"/>
                        </a:rPr>
                        <a:t>γ</a:t>
                      </a:r>
                      <a:r>
                        <a:rPr lang="en-US" altLang="zh-CN" sz="1100" i="0" dirty="0">
                          <a:latin typeface="Times New Roman" panose="02020603050405020304" pitchFamily="18" charset="0"/>
                          <a:cs typeface="Times New Roman" panose="02020603050405020304" pitchFamily="18" charset="0"/>
                        </a:rPr>
                        <a:t> </a:t>
                      </a:r>
                      <a:r>
                        <a:rPr lang="en-US" altLang="zh-CN" sz="1100" dirty="0">
                          <a:latin typeface="Times New Roman" panose="02020603050405020304" pitchFamily="18" charset="0"/>
                          <a:cs typeface="Times New Roman" panose="02020603050405020304" pitchFamily="18" charset="0"/>
                        </a:rPr>
                        <a:t>rays</a:t>
                      </a:r>
                    </a:p>
                    <a:p>
                      <a:pPr algn="ctr"/>
                      <a:r>
                        <a:rPr lang="en-US" altLang="zh-CN" sz="1100" dirty="0">
                          <a:latin typeface="Times New Roman" panose="02020603050405020304" pitchFamily="18" charset="0"/>
                          <a:cs typeface="Times New Roman" panose="02020603050405020304" pitchFamily="18" charset="0"/>
                        </a:rPr>
                        <a:t>(</a:t>
                      </a:r>
                      <a:r>
                        <a:rPr lang="en-US" altLang="zh-CN" sz="1100" baseline="30000" dirty="0">
                          <a:latin typeface="Times New Roman" panose="02020603050405020304" pitchFamily="18" charset="0"/>
                          <a:cs typeface="Times New Roman" panose="02020603050405020304" pitchFamily="18" charset="0"/>
                        </a:rPr>
                        <a:t>29</a:t>
                      </a:r>
                      <a:r>
                        <a:rPr lang="en-US" altLang="zh-CN" sz="1100" dirty="0">
                          <a:latin typeface="Times New Roman" panose="02020603050405020304" pitchFamily="18" charset="0"/>
                          <a:cs typeface="Times New Roman" panose="02020603050405020304" pitchFamily="18" charset="0"/>
                        </a:rPr>
                        <a:t>Mg)</a:t>
                      </a:r>
                      <a:endParaRPr lang="zh-CN" altLang="en-US" sz="110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100" i="1" dirty="0">
                          <a:latin typeface="Times New Roman" panose="02020603050405020304" pitchFamily="18" charset="0"/>
                          <a:cs typeface="Times New Roman" panose="02020603050405020304" pitchFamily="18" charset="0"/>
                        </a:rPr>
                        <a:t>γ</a:t>
                      </a:r>
                      <a:r>
                        <a:rPr lang="en-US" altLang="zh-CN" sz="1100" i="0" dirty="0">
                          <a:latin typeface="Times New Roman" panose="02020603050405020304" pitchFamily="18" charset="0"/>
                          <a:cs typeface="Times New Roman" panose="02020603050405020304" pitchFamily="18" charset="0"/>
                        </a:rPr>
                        <a:t> </a:t>
                      </a:r>
                      <a:r>
                        <a:rPr lang="en-US" altLang="zh-CN" sz="1100" dirty="0">
                          <a:latin typeface="Times New Roman" panose="02020603050405020304" pitchFamily="18" charset="0"/>
                          <a:cs typeface="Times New Roman" panose="02020603050405020304" pitchFamily="18" charset="0"/>
                        </a:rPr>
                        <a:t>rays</a:t>
                      </a:r>
                    </a:p>
                    <a:p>
                      <a:pPr algn="ctr"/>
                      <a:r>
                        <a:rPr lang="en-US" altLang="zh-CN" sz="1100" dirty="0">
                          <a:latin typeface="Times New Roman" panose="02020603050405020304" pitchFamily="18" charset="0"/>
                          <a:cs typeface="Times New Roman" panose="02020603050405020304" pitchFamily="18" charset="0"/>
                        </a:rPr>
                        <a:t>(</a:t>
                      </a:r>
                      <a:r>
                        <a:rPr lang="en-US" altLang="zh-CN" sz="1100" baseline="30000" dirty="0">
                          <a:latin typeface="Times New Roman" panose="02020603050405020304" pitchFamily="18" charset="0"/>
                          <a:cs typeface="Times New Roman" panose="02020603050405020304" pitchFamily="18" charset="0"/>
                        </a:rPr>
                        <a:t>28</a:t>
                      </a:r>
                      <a:r>
                        <a:rPr lang="en-US" altLang="zh-CN" sz="1100" dirty="0">
                          <a:latin typeface="Times New Roman" panose="02020603050405020304" pitchFamily="18" charset="0"/>
                          <a:cs typeface="Times New Roman" panose="02020603050405020304" pitchFamily="18" charset="0"/>
                        </a:rPr>
                        <a:t>Mg)</a:t>
                      </a:r>
                      <a:endParaRPr lang="zh-CN" altLang="en-US" sz="110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100" dirty="0">
                          <a:latin typeface="Times New Roman" panose="02020603050405020304" pitchFamily="18" charset="0"/>
                          <a:cs typeface="Times New Roman" panose="02020603050405020304" pitchFamily="18" charset="0"/>
                        </a:rPr>
                        <a:t>Literature</a:t>
                      </a:r>
                      <a:endParaRPr lang="zh-CN" altLang="en-US" sz="1100" dirty="0">
                        <a:latin typeface="Times New Roman" panose="02020603050405020304" pitchFamily="18" charset="0"/>
                        <a:cs typeface="Times New Roman" panose="02020603050405020304" pitchFamily="18" charset="0"/>
                      </a:endParaRPr>
                    </a:p>
                  </a:txBody>
                  <a:tcPr anchor="ctr">
                    <a:noFill/>
                  </a:tcPr>
                </a:tc>
                <a:tc>
                  <a:txBody>
                    <a:bodyPr/>
                    <a:lstStyle/>
                    <a:p>
                      <a:pPr algn="ctr"/>
                      <a:r>
                        <a:rPr lang="en-US" altLang="zh-CN" sz="1050" dirty="0">
                          <a:latin typeface="Times New Roman" panose="02020603050405020304" pitchFamily="18" charset="0"/>
                          <a:cs typeface="Times New Roman" panose="02020603050405020304" pitchFamily="18" charset="0"/>
                        </a:rPr>
                        <a:t>Comments</a:t>
                      </a:r>
                      <a:endParaRPr lang="zh-CN" altLang="en-US" sz="1050" dirty="0">
                        <a:latin typeface="Times New Roman" panose="02020603050405020304" pitchFamily="18" charset="0"/>
                        <a:cs typeface="Times New Roman" panose="02020603050405020304" pitchFamily="18" charset="0"/>
                      </a:endParaRPr>
                    </a:p>
                  </a:txBody>
                  <a:tcPr anchor="ctr">
                    <a:noFill/>
                  </a:tcPr>
                </a:tc>
                <a:extLst>
                  <a:ext uri="{0D108BD9-81ED-4DB2-BD59-A6C34878D82A}">
                    <a16:rowId xmlns:a16="http://schemas.microsoft.com/office/drawing/2014/main" val="10000"/>
                  </a:ext>
                </a:extLst>
              </a:tr>
              <a:tr h="0">
                <a:tc>
                  <a:txBody>
                    <a:bodyPr/>
                    <a:lstStyle/>
                    <a:p>
                      <a:pPr algn="ctr" fontAlgn="ctr"/>
                      <a:r>
                        <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53.0(30)</a:t>
                      </a:r>
                    </a:p>
                  </a:txBody>
                  <a:tcPr marL="9525" marR="9525" marT="9525" marB="0" anchor="ctr">
                    <a:solidFill>
                      <a:schemeClr val="accent1">
                        <a:lumMod val="20000"/>
                        <a:lumOff val="80000"/>
                      </a:schemeClr>
                    </a:solidFill>
                  </a:tcPr>
                </a:tc>
                <a:tc>
                  <a:txBody>
                    <a:bodyPr/>
                    <a:lstStyle/>
                    <a:p>
                      <a:pPr algn="ctr" fontAlgn="ctr"/>
                      <a:r>
                        <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33.1(38)</a:t>
                      </a:r>
                    </a:p>
                    <a:p>
                      <a:pPr algn="ctr" fontAlgn="ctr"/>
                      <a:r>
                        <a:rPr lang="en-US" altLang="zh-CN" sz="1100" b="0" i="0" u="none" strike="noStrike" dirty="0">
                          <a:solidFill>
                            <a:srgbClr val="000000"/>
                          </a:solidFill>
                          <a:effectLst/>
                          <a:latin typeface="Times New Roman" panose="02020603050405020304" pitchFamily="18" charset="0"/>
                          <a:ea typeface="+mn-ea"/>
                          <a:cs typeface="Times New Roman" panose="02020603050405020304" pitchFamily="18" charset="0"/>
                        </a:rPr>
                        <a:t>47.9(55)</a:t>
                      </a:r>
                      <a:endPar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900" dirty="0">
                          <a:latin typeface="Times New Roman" panose="02020603050405020304" pitchFamily="18" charset="0"/>
                          <a:cs typeface="Times New Roman" panose="02020603050405020304" pitchFamily="18" charset="0"/>
                        </a:rPr>
                        <a:t>CERN</a:t>
                      </a:r>
                      <a:endParaRPr lang="zh-CN" altLang="en-US" sz="9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a-DK" altLang="zh-CN" sz="800" dirty="0">
                          <a:solidFill>
                            <a:schemeClr val="tx1"/>
                          </a:solidFill>
                          <a:latin typeface="Times New Roman" panose="02020603050405020304" pitchFamily="18" charset="0"/>
                          <a:cs typeface="Times New Roman" panose="02020603050405020304" pitchFamily="18" charset="0"/>
                        </a:rPr>
                        <a:t>E. Roeckl </a:t>
                      </a:r>
                      <a:r>
                        <a:rPr lang="da-DK" altLang="zh-CN" sz="800" i="1" dirty="0">
                          <a:solidFill>
                            <a:schemeClr val="tx1"/>
                          </a:solidFill>
                          <a:latin typeface="Times New Roman" panose="02020603050405020304" pitchFamily="18" charset="0"/>
                          <a:cs typeface="Times New Roman" panose="02020603050405020304" pitchFamily="18" charset="0"/>
                        </a:rPr>
                        <a:t>et al</a:t>
                      </a:r>
                      <a:r>
                        <a:rPr lang="da-DK" altLang="zh-CN" sz="800" dirty="0">
                          <a:solidFill>
                            <a:schemeClr val="tx1"/>
                          </a:solidFill>
                          <a:latin typeface="Times New Roman" panose="02020603050405020304" pitchFamily="18" charset="0"/>
                          <a:cs typeface="Times New Roman" panose="02020603050405020304" pitchFamily="18" charset="0"/>
                        </a:rPr>
                        <a:t>., Phys. Rev. C 10, 1181 (1974).</a:t>
                      </a:r>
                      <a:endParaRPr lang="zh-CN" altLang="en-US" sz="8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i="1" dirty="0">
                          <a:solidFill>
                            <a:schemeClr val="tx1"/>
                          </a:solidFill>
                          <a:latin typeface="Times New Roman" panose="02020603050405020304" pitchFamily="18" charset="0"/>
                          <a:cs typeface="Times New Roman" panose="02020603050405020304" pitchFamily="18" charset="0"/>
                        </a:rPr>
                        <a:t>βγ</a:t>
                      </a:r>
                      <a:r>
                        <a:rPr lang="en-US" altLang="zh-CN" sz="1000" dirty="0">
                          <a:solidFill>
                            <a:schemeClr val="tx1"/>
                          </a:solidFill>
                          <a:latin typeface="Times New Roman" panose="02020603050405020304" pitchFamily="18" charset="0"/>
                          <a:cs typeface="Times New Roman" panose="02020603050405020304" pitchFamily="18" charset="0"/>
                        </a:rPr>
                        <a:t> spectrum measured by </a:t>
                      </a:r>
                      <a:r>
                        <a:rPr lang="en-US" altLang="zh-CN" sz="1000" dirty="0" err="1">
                          <a:solidFill>
                            <a:schemeClr val="tx1"/>
                          </a:solidFill>
                          <a:latin typeface="Times New Roman" panose="02020603050405020304" pitchFamily="18" charset="0"/>
                          <a:cs typeface="Times New Roman" panose="02020603050405020304" pitchFamily="18" charset="0"/>
                        </a:rPr>
                        <a:t>NaI</a:t>
                      </a:r>
                      <a:r>
                        <a:rPr lang="en-US" altLang="zh-CN" sz="1000" dirty="0">
                          <a:solidFill>
                            <a:schemeClr val="tx1"/>
                          </a:solidFill>
                          <a:latin typeface="Times New Roman" panose="02020603050405020304" pitchFamily="18" charset="0"/>
                          <a:cs typeface="Times New Roman" panose="02020603050405020304" pitchFamily="18" charset="0"/>
                        </a:rPr>
                        <a:t>. Neutron counted by </a:t>
                      </a:r>
                      <a:r>
                        <a:rPr lang="en-US" altLang="zh-CN" sz="1000" baseline="30000" dirty="0">
                          <a:solidFill>
                            <a:schemeClr val="tx1"/>
                          </a:solidFill>
                          <a:latin typeface="Times New Roman" panose="02020603050405020304" pitchFamily="18" charset="0"/>
                          <a:cs typeface="Times New Roman" panose="02020603050405020304" pitchFamily="18" charset="0"/>
                        </a:rPr>
                        <a:t>3</a:t>
                      </a:r>
                      <a:r>
                        <a:rPr lang="en-US" altLang="zh-CN" sz="1000" dirty="0">
                          <a:solidFill>
                            <a:schemeClr val="tx1"/>
                          </a:solidFill>
                          <a:latin typeface="Times New Roman" panose="02020603050405020304" pitchFamily="18" charset="0"/>
                          <a:cs typeface="Times New Roman" panose="02020603050405020304" pitchFamily="18" charset="0"/>
                        </a:rPr>
                        <a:t>He counters. </a:t>
                      </a:r>
                      <a:r>
                        <a:rPr lang="en-US" altLang="zh-CN" sz="1000" i="1" dirty="0">
                          <a:solidFill>
                            <a:schemeClr val="tx1"/>
                          </a:solidFill>
                          <a:latin typeface="Times New Roman" panose="02020603050405020304" pitchFamily="18" charset="0"/>
                          <a:cs typeface="Times New Roman" panose="02020603050405020304" pitchFamily="18" charset="0"/>
                        </a:rPr>
                        <a:t>β</a:t>
                      </a:r>
                      <a:r>
                        <a:rPr lang="en-US" altLang="zh-CN" sz="1000" dirty="0">
                          <a:solidFill>
                            <a:schemeClr val="tx1"/>
                          </a:solidFill>
                          <a:latin typeface="Times New Roman" panose="02020603050405020304" pitchFamily="18" charset="0"/>
                          <a:cs typeface="Times New Roman" panose="02020603050405020304" pitchFamily="18" charset="0"/>
                        </a:rPr>
                        <a:t> measured by NE 102A plastic scintillator. No spectrum or decay scheme were reported.</a:t>
                      </a:r>
                    </a:p>
                  </a:txBody>
                  <a:tcPr anchor="ctr">
                    <a:solidFill>
                      <a:schemeClr val="accent1">
                        <a:lumMod val="20000"/>
                        <a:lumOff val="80000"/>
                      </a:schemeClr>
                    </a:solidFill>
                  </a:tcPr>
                </a:tc>
                <a:extLst>
                  <a:ext uri="{0D108BD9-81ED-4DB2-BD59-A6C34878D82A}">
                    <a16:rowId xmlns:a16="http://schemas.microsoft.com/office/drawing/2014/main" val="10001"/>
                  </a:ext>
                </a:extLst>
              </a:tr>
              <a:tr h="0">
                <a:tc>
                  <a:txBody>
                    <a:bodyPr/>
                    <a:lstStyle/>
                    <a:p>
                      <a:pPr algn="ctr" fontAlgn="ctr"/>
                      <a:endPar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1">
                        <a:lumMod val="20000"/>
                        <a:lumOff val="80000"/>
                      </a:schemeClr>
                    </a:solidFill>
                  </a:tcPr>
                </a:tc>
                <a:tc>
                  <a:txBody>
                    <a:bodyPr/>
                    <a:lstStyle/>
                    <a:p>
                      <a:pPr algn="ctr" fontAlgn="ctr"/>
                      <a:r>
                        <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26(4)</a:t>
                      </a:r>
                    </a:p>
                  </a:txBody>
                  <a:tcPr marL="9525" marR="9525" marT="9525" marB="0" anchor="ctr">
                    <a:solidFill>
                      <a:schemeClr val="accent1">
                        <a:lumMod val="20000"/>
                        <a:lumOff val="80000"/>
                      </a:schemeClr>
                    </a:solidFill>
                  </a:tcPr>
                </a:tc>
                <a:tc>
                  <a:txBody>
                    <a:bodyPr/>
                    <a:lstStyle/>
                    <a:p>
                      <a:pPr algn="ctr"/>
                      <a:r>
                        <a:rPr lang="en-US" altLang="zh-CN" sz="900" dirty="0">
                          <a:latin typeface="Times New Roman" panose="02020603050405020304" pitchFamily="18" charset="0"/>
                          <a:cs typeface="Times New Roman" panose="02020603050405020304" pitchFamily="18" charset="0"/>
                        </a:rPr>
                        <a:t>CERN</a:t>
                      </a:r>
                      <a:endParaRPr lang="zh-CN" altLang="en-US" sz="9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1100" dirty="0">
                          <a:solidFill>
                            <a:schemeClr val="tx1"/>
                          </a:solidFill>
                          <a:latin typeface="Times New Roman" panose="02020603050405020304" pitchFamily="18" charset="0"/>
                          <a:cs typeface="Times New Roman" panose="02020603050405020304" pitchFamily="18" charset="0"/>
                        </a:rPr>
                        <a:t>6</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1100" dirty="0">
                          <a:solidFill>
                            <a:schemeClr val="tx1"/>
                          </a:solidFill>
                          <a:latin typeface="Times New Roman" panose="02020603050405020304" pitchFamily="18" charset="0"/>
                          <a:cs typeface="Times New Roman" panose="02020603050405020304" pitchFamily="18" charset="0"/>
                        </a:rPr>
                        <a:t>1</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fr-FR" altLang="zh-CN" sz="800" dirty="0">
                          <a:solidFill>
                            <a:schemeClr val="tx1"/>
                          </a:solidFill>
                          <a:latin typeface="Times New Roman" panose="02020603050405020304" pitchFamily="18" charset="0"/>
                          <a:cs typeface="Times New Roman" panose="02020603050405020304" pitchFamily="18" charset="0"/>
                        </a:rPr>
                        <a:t>C. Détraz </a:t>
                      </a:r>
                      <a:r>
                        <a:rPr lang="fr-FR" altLang="zh-CN" sz="800" i="1" dirty="0">
                          <a:solidFill>
                            <a:schemeClr val="tx1"/>
                          </a:solidFill>
                          <a:latin typeface="Times New Roman" panose="02020603050405020304" pitchFamily="18" charset="0"/>
                          <a:cs typeface="Times New Roman" panose="02020603050405020304" pitchFamily="18" charset="0"/>
                        </a:rPr>
                        <a:t>et al</a:t>
                      </a:r>
                      <a:r>
                        <a:rPr lang="fr-FR" altLang="zh-CN" sz="800" dirty="0">
                          <a:solidFill>
                            <a:schemeClr val="tx1"/>
                          </a:solidFill>
                          <a:latin typeface="Times New Roman" panose="02020603050405020304" pitchFamily="18" charset="0"/>
                          <a:cs typeface="Times New Roman" panose="02020603050405020304" pitchFamily="18" charset="0"/>
                        </a:rPr>
                        <a:t>., Phys. Rev. C 19, 164 (1979).</a:t>
                      </a:r>
                      <a:endParaRPr lang="zh-CN" altLang="en-US" sz="8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i="1" baseline="0" dirty="0">
                          <a:solidFill>
                            <a:schemeClr val="tx1"/>
                          </a:solidFill>
                          <a:latin typeface="Times New Roman" panose="02020603050405020304" pitchFamily="18" charset="0"/>
                          <a:cs typeface="Times New Roman" panose="02020603050405020304" pitchFamily="18" charset="0"/>
                        </a:rPr>
                        <a:t>βγ</a:t>
                      </a:r>
                      <a:r>
                        <a:rPr lang="en-US" altLang="zh-CN" sz="1000" dirty="0">
                          <a:solidFill>
                            <a:schemeClr val="tx1"/>
                          </a:solidFill>
                          <a:latin typeface="Times New Roman" panose="02020603050405020304" pitchFamily="18" charset="0"/>
                          <a:cs typeface="Times New Roman" panose="02020603050405020304" pitchFamily="18" charset="0"/>
                        </a:rPr>
                        <a:t> spectrum measured by </a:t>
                      </a:r>
                      <a:r>
                        <a:rPr lang="en-US" altLang="zh-CN" sz="1000" dirty="0" err="1">
                          <a:solidFill>
                            <a:schemeClr val="tx1"/>
                          </a:solidFill>
                          <a:latin typeface="Times New Roman" panose="02020603050405020304" pitchFamily="18" charset="0"/>
                          <a:cs typeface="Times New Roman" panose="02020603050405020304" pitchFamily="18" charset="0"/>
                        </a:rPr>
                        <a:t>Ge</a:t>
                      </a:r>
                      <a:r>
                        <a:rPr lang="en-US" altLang="zh-CN" sz="1000" dirty="0">
                          <a:solidFill>
                            <a:schemeClr val="tx1"/>
                          </a:solidFill>
                          <a:latin typeface="Times New Roman" panose="02020603050405020304" pitchFamily="18" charset="0"/>
                          <a:cs typeface="Times New Roman" panose="02020603050405020304" pitchFamily="18" charset="0"/>
                        </a:rPr>
                        <a:t>(Li). </a:t>
                      </a:r>
                      <a:r>
                        <a:rPr lang="en-US" altLang="zh-CN" sz="1000" i="1" dirty="0">
                          <a:solidFill>
                            <a:schemeClr val="tx1"/>
                          </a:solidFill>
                          <a:latin typeface="Times New Roman" panose="02020603050405020304" pitchFamily="18" charset="0"/>
                          <a:cs typeface="Times New Roman" panose="02020603050405020304" pitchFamily="18" charset="0"/>
                        </a:rPr>
                        <a:t>β</a:t>
                      </a:r>
                      <a:r>
                        <a:rPr lang="en-US" altLang="zh-CN" sz="1000" dirty="0">
                          <a:solidFill>
                            <a:schemeClr val="tx1"/>
                          </a:solidFill>
                          <a:latin typeface="Times New Roman" panose="02020603050405020304" pitchFamily="18" charset="0"/>
                          <a:cs typeface="Times New Roman" panose="02020603050405020304" pitchFamily="18" charset="0"/>
                        </a:rPr>
                        <a:t> measured by U-shaped thin plastic scintillator. The 2</a:t>
                      </a:r>
                      <a:r>
                        <a:rPr lang="en-US" altLang="zh-CN" sz="1000" baseline="30000" dirty="0">
                          <a:solidFill>
                            <a:schemeClr val="tx1"/>
                          </a:solidFill>
                          <a:latin typeface="Times New Roman" panose="02020603050405020304" pitchFamily="18" charset="0"/>
                          <a:cs typeface="Times New Roman" panose="02020603050405020304" pitchFamily="18" charset="0"/>
                        </a:rPr>
                        <a:t>+</a:t>
                      </a:r>
                      <a:r>
                        <a:rPr lang="en-US" altLang="zh-CN" sz="1000" dirty="0">
                          <a:solidFill>
                            <a:schemeClr val="tx1"/>
                          </a:solidFill>
                          <a:latin typeface="Times New Roman" panose="02020603050405020304" pitchFamily="18" charset="0"/>
                          <a:cs typeface="Times New Roman" panose="02020603050405020304" pitchFamily="18" charset="0"/>
                        </a:rPr>
                        <a:t> first excited</a:t>
                      </a:r>
                      <a:r>
                        <a:rPr lang="en-US" altLang="zh-CN" sz="1000" baseline="0" dirty="0">
                          <a:solidFill>
                            <a:schemeClr val="tx1"/>
                          </a:solidFill>
                          <a:latin typeface="Times New Roman" panose="02020603050405020304" pitchFamily="18" charset="0"/>
                          <a:cs typeface="Times New Roman" panose="02020603050405020304" pitchFamily="18" charset="0"/>
                        </a:rPr>
                        <a:t> state of </a:t>
                      </a:r>
                      <a:r>
                        <a:rPr lang="en-US" altLang="zh-CN" sz="1000" baseline="30000" dirty="0">
                          <a:solidFill>
                            <a:schemeClr val="tx1"/>
                          </a:solidFill>
                          <a:latin typeface="Times New Roman" panose="02020603050405020304" pitchFamily="18" charset="0"/>
                          <a:cs typeface="Times New Roman" panose="02020603050405020304" pitchFamily="18" charset="0"/>
                        </a:rPr>
                        <a:t>28</a:t>
                      </a:r>
                      <a:r>
                        <a:rPr lang="en-US" altLang="zh-CN" sz="1000" baseline="0" dirty="0">
                          <a:solidFill>
                            <a:schemeClr val="tx1"/>
                          </a:solidFill>
                          <a:latin typeface="Times New Roman" panose="02020603050405020304" pitchFamily="18" charset="0"/>
                          <a:cs typeface="Times New Roman" panose="02020603050405020304" pitchFamily="18" charset="0"/>
                        </a:rPr>
                        <a:t>Mg was populated by </a:t>
                      </a:r>
                      <a:r>
                        <a:rPr lang="en-US" altLang="zh-CN" sz="1000" i="1" baseline="0" dirty="0">
                          <a:solidFill>
                            <a:schemeClr val="tx1"/>
                          </a:solidFill>
                          <a:latin typeface="Times New Roman" panose="02020603050405020304" pitchFamily="18" charset="0"/>
                          <a:cs typeface="Times New Roman" panose="02020603050405020304" pitchFamily="18" charset="0"/>
                        </a:rPr>
                        <a:t>βn</a:t>
                      </a:r>
                      <a:r>
                        <a:rPr lang="en-US" altLang="zh-CN" sz="1000" baseline="0" dirty="0">
                          <a:solidFill>
                            <a:schemeClr val="tx1"/>
                          </a:solidFill>
                          <a:latin typeface="Times New Roman" panose="02020603050405020304" pitchFamily="18" charset="0"/>
                          <a:cs typeface="Times New Roman" panose="02020603050405020304" pitchFamily="18" charset="0"/>
                        </a:rPr>
                        <a:t> with an </a:t>
                      </a:r>
                      <a:r>
                        <a:rPr lang="en-US" altLang="zh-CN" sz="1000" i="1" baseline="0" dirty="0" err="1">
                          <a:solidFill>
                            <a:schemeClr val="tx1"/>
                          </a:solidFill>
                          <a:latin typeface="Times New Roman" panose="02020603050405020304" pitchFamily="18" charset="0"/>
                          <a:cs typeface="Times New Roman" panose="02020603050405020304" pitchFamily="18" charset="0"/>
                        </a:rPr>
                        <a:t>I</a:t>
                      </a:r>
                      <a:r>
                        <a:rPr lang="en-US" altLang="zh-CN" sz="1000" i="1" baseline="-25000" dirty="0" err="1">
                          <a:solidFill>
                            <a:schemeClr val="tx1"/>
                          </a:solidFill>
                          <a:latin typeface="Times New Roman" panose="02020603050405020304" pitchFamily="18" charset="0"/>
                          <a:cs typeface="Times New Roman" panose="02020603050405020304" pitchFamily="18" charset="0"/>
                        </a:rPr>
                        <a:t>γ</a:t>
                      </a:r>
                      <a:r>
                        <a:rPr lang="en-US" altLang="zh-CN" sz="1000" i="0" baseline="0" dirty="0">
                          <a:solidFill>
                            <a:schemeClr val="tx1"/>
                          </a:solidFill>
                          <a:latin typeface="Times New Roman" panose="02020603050405020304" pitchFamily="18" charset="0"/>
                          <a:cs typeface="Times New Roman" panose="02020603050405020304" pitchFamily="18" charset="0"/>
                        </a:rPr>
                        <a:t> = 22(2)%</a:t>
                      </a:r>
                      <a:r>
                        <a:rPr lang="en-US" altLang="zh-CN" sz="1000" baseline="0" dirty="0">
                          <a:solidFill>
                            <a:schemeClr val="tx1"/>
                          </a:solidFill>
                          <a:latin typeface="Times New Roman" panose="02020603050405020304" pitchFamily="18" charset="0"/>
                          <a:cs typeface="Times New Roman" panose="02020603050405020304" pitchFamily="18" charset="0"/>
                        </a:rPr>
                        <a:t>. 985-1484 </a:t>
                      </a:r>
                      <a:r>
                        <a:rPr lang="en-US" altLang="zh-CN" sz="1000" i="1" baseline="0" dirty="0">
                          <a:solidFill>
                            <a:schemeClr val="tx1"/>
                          </a:solidFill>
                          <a:latin typeface="Times New Roman" panose="02020603050405020304" pitchFamily="18" charset="0"/>
                          <a:cs typeface="Times New Roman" panose="02020603050405020304" pitchFamily="18" charset="0"/>
                        </a:rPr>
                        <a:t>γ-γ</a:t>
                      </a:r>
                      <a:r>
                        <a:rPr lang="en-US" altLang="zh-CN" sz="1000" baseline="0" dirty="0">
                          <a:solidFill>
                            <a:schemeClr val="tx1"/>
                          </a:solidFill>
                          <a:latin typeface="Times New Roman" panose="02020603050405020304" pitchFamily="18" charset="0"/>
                          <a:cs typeface="Times New Roman" panose="02020603050405020304" pitchFamily="18" charset="0"/>
                        </a:rPr>
                        <a:t> coincidence. Tentatively assume two excited states of </a:t>
                      </a:r>
                      <a:r>
                        <a:rPr lang="en-US" altLang="zh-CN" sz="1000" baseline="30000" dirty="0">
                          <a:solidFill>
                            <a:schemeClr val="tx1"/>
                          </a:solidFill>
                          <a:latin typeface="Times New Roman" panose="02020603050405020304" pitchFamily="18" charset="0"/>
                          <a:cs typeface="Times New Roman" panose="02020603050405020304" pitchFamily="18" charset="0"/>
                        </a:rPr>
                        <a:t>30</a:t>
                      </a:r>
                      <a:r>
                        <a:rPr lang="en-US" altLang="zh-CN" sz="1000" baseline="0" dirty="0">
                          <a:solidFill>
                            <a:schemeClr val="tx1"/>
                          </a:solidFill>
                          <a:latin typeface="Times New Roman" panose="02020603050405020304" pitchFamily="18" charset="0"/>
                          <a:cs typeface="Times New Roman" panose="02020603050405020304" pitchFamily="18" charset="0"/>
                        </a:rPr>
                        <a:t>Na.</a:t>
                      </a:r>
                    </a:p>
                  </a:txBody>
                  <a:tcPr anchor="ctr">
                    <a:solidFill>
                      <a:schemeClr val="accent1">
                        <a:lumMod val="20000"/>
                        <a:lumOff val="80000"/>
                      </a:schemeClr>
                    </a:solidFill>
                  </a:tcPr>
                </a:tc>
                <a:extLst>
                  <a:ext uri="{0D108BD9-81ED-4DB2-BD59-A6C34878D82A}">
                    <a16:rowId xmlns:a16="http://schemas.microsoft.com/office/drawing/2014/main" val="10002"/>
                  </a:ext>
                </a:extLst>
              </a:tr>
              <a:tr h="548640">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marL="9525" marR="9525" marT="9525" marB="0" anchor="ctr">
                    <a:solidFill>
                      <a:schemeClr val="accent1">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marL="9525" marR="9525" marT="9525" marB="0" anchor="ctr">
                    <a:solidFill>
                      <a:schemeClr val="accent1">
                        <a:lumMod val="20000"/>
                        <a:lumOff val="80000"/>
                      </a:schemeClr>
                    </a:solidFill>
                  </a:tcPr>
                </a:tc>
                <a:tc>
                  <a:txBody>
                    <a:bodyPr/>
                    <a:lstStyle/>
                    <a:p>
                      <a:pPr algn="ctr"/>
                      <a:r>
                        <a:rPr lang="en-US" altLang="zh-CN" sz="900" dirty="0">
                          <a:latin typeface="Times New Roman" panose="02020603050405020304" pitchFamily="18" charset="0"/>
                          <a:cs typeface="Times New Roman" panose="02020603050405020304" pitchFamily="18" charset="0"/>
                        </a:rPr>
                        <a:t>CERN</a:t>
                      </a:r>
                      <a:endParaRPr lang="zh-CN" altLang="en-US" sz="9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1100" dirty="0">
                          <a:solidFill>
                            <a:schemeClr val="tx1"/>
                          </a:solidFill>
                          <a:latin typeface="Times New Roman" panose="02020603050405020304" pitchFamily="18" charset="0"/>
                          <a:cs typeface="Times New Roman" panose="02020603050405020304" pitchFamily="18" charset="0"/>
                        </a:rPr>
                        <a:t>8</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800" dirty="0">
                          <a:solidFill>
                            <a:schemeClr val="tx1"/>
                          </a:solidFill>
                          <a:latin typeface="Times New Roman" panose="02020603050405020304" pitchFamily="18" charset="0"/>
                          <a:cs typeface="Times New Roman" panose="02020603050405020304" pitchFamily="18" charset="0"/>
                        </a:rPr>
                        <a:t>W. </a:t>
                      </a:r>
                      <a:r>
                        <a:rPr lang="en-US" altLang="zh-CN" sz="800" dirty="0" err="1">
                          <a:solidFill>
                            <a:schemeClr val="tx1"/>
                          </a:solidFill>
                          <a:latin typeface="Times New Roman" panose="02020603050405020304" pitchFamily="18" charset="0"/>
                          <a:cs typeface="Times New Roman" panose="02020603050405020304" pitchFamily="18" charset="0"/>
                        </a:rPr>
                        <a:t>Ziegert</a:t>
                      </a:r>
                      <a:r>
                        <a:rPr lang="en-US" altLang="zh-CN" sz="800" dirty="0">
                          <a:solidFill>
                            <a:schemeClr val="tx1"/>
                          </a:solidFill>
                          <a:latin typeface="Times New Roman" panose="02020603050405020304" pitchFamily="18" charset="0"/>
                          <a:cs typeface="Times New Roman" panose="02020603050405020304" pitchFamily="18" charset="0"/>
                        </a:rPr>
                        <a:t> </a:t>
                      </a:r>
                      <a:r>
                        <a:rPr lang="en-US" altLang="zh-CN" sz="800" i="1" dirty="0">
                          <a:solidFill>
                            <a:schemeClr val="tx1"/>
                          </a:solidFill>
                          <a:latin typeface="Times New Roman" panose="02020603050405020304" pitchFamily="18" charset="0"/>
                          <a:cs typeface="Times New Roman" panose="02020603050405020304" pitchFamily="18" charset="0"/>
                        </a:rPr>
                        <a:t>et al</a:t>
                      </a:r>
                      <a:r>
                        <a:rPr lang="en-US" altLang="zh-CN" sz="800" dirty="0">
                          <a:solidFill>
                            <a:schemeClr val="tx1"/>
                          </a:solidFill>
                          <a:latin typeface="Times New Roman" panose="02020603050405020304" pitchFamily="18" charset="0"/>
                          <a:cs typeface="Times New Roman" panose="02020603050405020304" pitchFamily="18" charset="0"/>
                        </a:rPr>
                        <a:t>., Proc. Int. Conf. Nuclei Far from Stability 1,</a:t>
                      </a:r>
                      <a:r>
                        <a:rPr lang="en-US" altLang="zh-CN" sz="800" baseline="0" dirty="0">
                          <a:solidFill>
                            <a:schemeClr val="tx1"/>
                          </a:solidFill>
                          <a:latin typeface="Times New Roman" panose="02020603050405020304" pitchFamily="18" charset="0"/>
                          <a:cs typeface="Times New Roman" panose="02020603050405020304" pitchFamily="18" charset="0"/>
                        </a:rPr>
                        <a:t> 327 </a:t>
                      </a:r>
                      <a:r>
                        <a:rPr lang="en-US" altLang="zh-CN" sz="800" dirty="0">
                          <a:solidFill>
                            <a:schemeClr val="tx1"/>
                          </a:solidFill>
                          <a:latin typeface="Times New Roman" panose="02020603050405020304" pitchFamily="18" charset="0"/>
                          <a:cs typeface="Times New Roman" panose="02020603050405020304" pitchFamily="18" charset="0"/>
                        </a:rPr>
                        <a:t>(1981).</a:t>
                      </a:r>
                      <a:endParaRPr lang="zh-CN" altLang="en-US" sz="8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i="0" dirty="0">
                          <a:solidFill>
                            <a:schemeClr val="tx1"/>
                          </a:solidFill>
                          <a:latin typeface="Times New Roman" panose="02020603050405020304" pitchFamily="18" charset="0"/>
                          <a:cs typeface="Times New Roman" panose="02020603050405020304" pitchFamily="18" charset="0"/>
                        </a:rPr>
                        <a:t>Low-energy</a:t>
                      </a:r>
                      <a:r>
                        <a:rPr lang="en-US" altLang="zh-CN" sz="1000" i="0" baseline="0" dirty="0">
                          <a:solidFill>
                            <a:schemeClr val="tx1"/>
                          </a:solidFill>
                          <a:latin typeface="Times New Roman" panose="02020603050405020304" pitchFamily="18" charset="0"/>
                          <a:cs typeface="Times New Roman" panose="02020603050405020304" pitchFamily="18" charset="0"/>
                        </a:rPr>
                        <a:t> </a:t>
                      </a:r>
                      <a:r>
                        <a:rPr lang="en-US" altLang="zh-CN" sz="1000" i="1" dirty="0">
                          <a:solidFill>
                            <a:schemeClr val="tx1"/>
                          </a:solidFill>
                          <a:latin typeface="Times New Roman" panose="02020603050405020304" pitchFamily="18" charset="0"/>
                          <a:cs typeface="Times New Roman" panose="02020603050405020304" pitchFamily="18" charset="0"/>
                        </a:rPr>
                        <a:t>βn</a:t>
                      </a:r>
                      <a:r>
                        <a:rPr lang="en-US" altLang="zh-CN" sz="1000" dirty="0">
                          <a:solidFill>
                            <a:schemeClr val="tx1"/>
                          </a:solidFill>
                          <a:latin typeface="Times New Roman" panose="02020603050405020304" pitchFamily="18" charset="0"/>
                          <a:cs typeface="Times New Roman" panose="02020603050405020304" pitchFamily="18" charset="0"/>
                        </a:rPr>
                        <a:t> spectrum measured by </a:t>
                      </a:r>
                      <a:r>
                        <a:rPr lang="en-US" altLang="zh-CN" sz="1000" baseline="30000" dirty="0">
                          <a:solidFill>
                            <a:schemeClr val="tx1"/>
                          </a:solidFill>
                          <a:latin typeface="Times New Roman" panose="02020603050405020304" pitchFamily="18" charset="0"/>
                          <a:cs typeface="Times New Roman" panose="02020603050405020304" pitchFamily="18" charset="0"/>
                        </a:rPr>
                        <a:t>3</a:t>
                      </a:r>
                      <a:r>
                        <a:rPr lang="en-US" altLang="zh-CN" sz="1000" dirty="0">
                          <a:solidFill>
                            <a:schemeClr val="tx1"/>
                          </a:solidFill>
                          <a:latin typeface="Times New Roman" panose="02020603050405020304" pitchFamily="18" charset="0"/>
                          <a:cs typeface="Times New Roman" panose="02020603050405020304" pitchFamily="18" charset="0"/>
                        </a:rPr>
                        <a:t>He ionization chambers</a:t>
                      </a:r>
                      <a:r>
                        <a:rPr lang="en-US" altLang="zh-CN" sz="1000" i="1" dirty="0">
                          <a:solidFill>
                            <a:schemeClr val="tx1"/>
                          </a:solidFill>
                          <a:latin typeface="Times New Roman" panose="02020603050405020304" pitchFamily="18" charset="0"/>
                          <a:cs typeface="Times New Roman" panose="02020603050405020304" pitchFamily="18" charset="0"/>
                        </a:rPr>
                        <a:t>. </a:t>
                      </a:r>
                      <a:r>
                        <a:rPr lang="en-US" altLang="zh-CN" sz="1000" i="0" dirty="0">
                          <a:solidFill>
                            <a:schemeClr val="tx1"/>
                          </a:solidFill>
                          <a:latin typeface="Times New Roman" panose="02020603050405020304" pitchFamily="18" charset="0"/>
                          <a:cs typeface="Times New Roman" panose="02020603050405020304" pitchFamily="18" charset="0"/>
                        </a:rPr>
                        <a:t>N</a:t>
                      </a:r>
                      <a:r>
                        <a:rPr lang="en-US" altLang="zh-CN" sz="1000" dirty="0">
                          <a:solidFill>
                            <a:schemeClr val="tx1"/>
                          </a:solidFill>
                          <a:latin typeface="Times New Roman" panose="02020603050405020304" pitchFamily="18" charset="0"/>
                          <a:cs typeface="Times New Roman" panose="02020603050405020304" pitchFamily="18" charset="0"/>
                        </a:rPr>
                        <a:t>o </a:t>
                      </a:r>
                      <a:r>
                        <a:rPr lang="en-US" altLang="zh-CN" sz="1000" i="1" dirty="0">
                          <a:solidFill>
                            <a:schemeClr val="tx1"/>
                          </a:solidFill>
                          <a:latin typeface="Times New Roman" panose="02020603050405020304" pitchFamily="18" charset="0"/>
                          <a:cs typeface="Times New Roman" panose="02020603050405020304" pitchFamily="18" charset="0"/>
                        </a:rPr>
                        <a:t>γ</a:t>
                      </a:r>
                      <a:r>
                        <a:rPr lang="en-US" altLang="zh-CN" sz="1000" dirty="0">
                          <a:solidFill>
                            <a:schemeClr val="tx1"/>
                          </a:solidFill>
                          <a:latin typeface="Times New Roman" panose="02020603050405020304" pitchFamily="18" charset="0"/>
                          <a:cs typeface="Times New Roman" panose="02020603050405020304" pitchFamily="18" charset="0"/>
                        </a:rPr>
                        <a:t> ray was measured.</a:t>
                      </a:r>
                      <a:r>
                        <a:rPr lang="en-US" altLang="zh-CN" sz="1000" baseline="0" dirty="0">
                          <a:solidFill>
                            <a:schemeClr val="tx1"/>
                          </a:solidFill>
                          <a:latin typeface="Times New Roman" panose="02020603050405020304" pitchFamily="18" charset="0"/>
                          <a:cs typeface="Times New Roman" panose="02020603050405020304" pitchFamily="18" charset="0"/>
                        </a:rPr>
                        <a:t> Nothing else was reported.</a:t>
                      </a:r>
                    </a:p>
                  </a:txBody>
                  <a:tcPr anchor="ctr">
                    <a:solidFill>
                      <a:schemeClr val="accent1">
                        <a:lumMod val="20000"/>
                        <a:lumOff val="80000"/>
                      </a:schemeClr>
                    </a:solidFill>
                  </a:tcPr>
                </a:tc>
                <a:extLst>
                  <a:ext uri="{0D108BD9-81ED-4DB2-BD59-A6C34878D82A}">
                    <a16:rowId xmlns:a16="http://schemas.microsoft.com/office/drawing/2014/main" val="10003"/>
                  </a:ext>
                </a:extLst>
              </a:tr>
              <a:tr h="0">
                <a:tc>
                  <a:txBody>
                    <a:bodyPr/>
                    <a:lstStyle/>
                    <a:p>
                      <a:pPr algn="ctr" fontAlgn="ctr"/>
                      <a:r>
                        <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50(3)</a:t>
                      </a:r>
                    </a:p>
                  </a:txBody>
                  <a:tcPr marL="9525" marR="9525" marT="9525" marB="0" anchor="ctr">
                    <a:solidFill>
                      <a:schemeClr val="accent1">
                        <a:lumMod val="20000"/>
                        <a:lumOff val="80000"/>
                      </a:schemeClr>
                    </a:solidFill>
                  </a:tcPr>
                </a:tc>
                <a:tc>
                  <a:txBody>
                    <a:bodyPr/>
                    <a:lstStyle/>
                    <a:p>
                      <a:pPr algn="ctr" fontAlgn="ctr"/>
                      <a:r>
                        <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30(5)</a:t>
                      </a:r>
                    </a:p>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100" baseline="0" dirty="0">
                          <a:latin typeface="Times New Roman" panose="02020603050405020304" pitchFamily="18" charset="0"/>
                          <a:cs typeface="Times New Roman" panose="02020603050405020304" pitchFamily="18" charset="0"/>
                        </a:rPr>
                        <a:t>1.15(25)</a:t>
                      </a:r>
                      <a:endParaRPr lang="zh-CN" altLang="en-US" sz="1100" baseline="0" dirty="0">
                        <a:latin typeface="Times New Roman" panose="02020603050405020304" pitchFamily="18" charset="0"/>
                        <a:cs typeface="Times New Roman" panose="02020603050405020304" pitchFamily="18" charset="0"/>
                      </a:endParaRPr>
                    </a:p>
                  </a:txBody>
                  <a:tcPr marL="9525" marR="9525" marT="9525" marB="0" anchor="ctr">
                    <a:solidFill>
                      <a:schemeClr val="accent1">
                        <a:lumMod val="20000"/>
                        <a:lumOff val="80000"/>
                      </a:schemeClr>
                    </a:solidFill>
                  </a:tcPr>
                </a:tc>
                <a:tc>
                  <a:txBody>
                    <a:bodyPr/>
                    <a:lstStyle/>
                    <a:p>
                      <a:pPr algn="ctr"/>
                      <a:r>
                        <a:rPr lang="en-US" altLang="zh-CN" sz="900" dirty="0">
                          <a:latin typeface="Times New Roman" panose="02020603050405020304" pitchFamily="18" charset="0"/>
                          <a:cs typeface="Times New Roman" panose="02020603050405020304" pitchFamily="18" charset="0"/>
                        </a:rPr>
                        <a:t>CERN</a:t>
                      </a:r>
                      <a:endParaRPr lang="zh-CN" altLang="en-US" sz="9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1100" dirty="0">
                          <a:solidFill>
                            <a:schemeClr val="tx1"/>
                          </a:solidFill>
                          <a:latin typeface="Times New Roman" panose="02020603050405020304" pitchFamily="18" charset="0"/>
                          <a:cs typeface="Times New Roman" panose="02020603050405020304" pitchFamily="18" charset="0"/>
                        </a:rPr>
                        <a:t>24</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1100" dirty="0">
                          <a:solidFill>
                            <a:schemeClr val="tx1"/>
                          </a:solidFill>
                          <a:latin typeface="Times New Roman" panose="02020603050405020304" pitchFamily="18" charset="0"/>
                          <a:cs typeface="Times New Roman" panose="02020603050405020304" pitchFamily="18" charset="0"/>
                        </a:rPr>
                        <a:t>2</a:t>
                      </a:r>
                      <a:endParaRPr lang="zh-CN" altLang="en-US" sz="11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800" dirty="0">
                          <a:solidFill>
                            <a:schemeClr val="tx1"/>
                          </a:solidFill>
                          <a:latin typeface="Times New Roman" panose="02020603050405020304" pitchFamily="18" charset="0"/>
                          <a:cs typeface="Times New Roman" panose="02020603050405020304" pitchFamily="18" charset="0"/>
                        </a:rPr>
                        <a:t>D. </a:t>
                      </a:r>
                      <a:r>
                        <a:rPr lang="en-US" altLang="zh-CN" sz="800" dirty="0" err="1">
                          <a:solidFill>
                            <a:schemeClr val="tx1"/>
                          </a:solidFill>
                          <a:latin typeface="Times New Roman" panose="02020603050405020304" pitchFamily="18" charset="0"/>
                          <a:cs typeface="Times New Roman" panose="02020603050405020304" pitchFamily="18" charset="0"/>
                        </a:rPr>
                        <a:t>Guillemaud</a:t>
                      </a:r>
                      <a:r>
                        <a:rPr lang="en-US" altLang="zh-CN" sz="800" dirty="0">
                          <a:solidFill>
                            <a:schemeClr val="tx1"/>
                          </a:solidFill>
                          <a:latin typeface="Times New Roman" panose="02020603050405020304" pitchFamily="18" charset="0"/>
                          <a:cs typeface="Times New Roman" panose="02020603050405020304" pitchFamily="18" charset="0"/>
                        </a:rPr>
                        <a:t>-Mueller </a:t>
                      </a:r>
                      <a:r>
                        <a:rPr lang="en-US" altLang="zh-CN" sz="800" i="1" dirty="0">
                          <a:solidFill>
                            <a:schemeClr val="tx1"/>
                          </a:solidFill>
                          <a:latin typeface="Times New Roman" panose="02020603050405020304" pitchFamily="18" charset="0"/>
                          <a:cs typeface="Times New Roman" panose="02020603050405020304" pitchFamily="18" charset="0"/>
                        </a:rPr>
                        <a:t>et al</a:t>
                      </a:r>
                      <a:r>
                        <a:rPr lang="en-US" altLang="zh-CN" sz="800" dirty="0">
                          <a:solidFill>
                            <a:schemeClr val="tx1"/>
                          </a:solidFill>
                          <a:latin typeface="Times New Roman" panose="02020603050405020304" pitchFamily="18" charset="0"/>
                          <a:cs typeface="Times New Roman" panose="02020603050405020304" pitchFamily="18" charset="0"/>
                        </a:rPr>
                        <a:t>., </a:t>
                      </a:r>
                      <a:r>
                        <a:rPr lang="en-US" altLang="zh-CN" sz="800" dirty="0" err="1">
                          <a:solidFill>
                            <a:schemeClr val="tx1"/>
                          </a:solidFill>
                          <a:latin typeface="Times New Roman" panose="02020603050405020304" pitchFamily="18" charset="0"/>
                          <a:cs typeface="Times New Roman" panose="02020603050405020304" pitchFamily="18" charset="0"/>
                        </a:rPr>
                        <a:t>Nucl</a:t>
                      </a:r>
                      <a:r>
                        <a:rPr lang="en-US" altLang="zh-CN" sz="800" dirty="0">
                          <a:solidFill>
                            <a:schemeClr val="tx1"/>
                          </a:solidFill>
                          <a:latin typeface="Times New Roman" panose="02020603050405020304" pitchFamily="18" charset="0"/>
                          <a:cs typeface="Times New Roman" panose="02020603050405020304" pitchFamily="18" charset="0"/>
                        </a:rPr>
                        <a:t>. Phys. A 426, 37 (1984).</a:t>
                      </a:r>
                      <a:endParaRPr lang="zh-CN" altLang="en-US" sz="8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i="1" dirty="0">
                          <a:solidFill>
                            <a:schemeClr val="tx1"/>
                          </a:solidFill>
                          <a:latin typeface="Times New Roman" panose="02020603050405020304" pitchFamily="18" charset="0"/>
                          <a:cs typeface="Times New Roman" panose="02020603050405020304" pitchFamily="18" charset="0"/>
                        </a:rPr>
                        <a:t>βγ</a:t>
                      </a:r>
                      <a:r>
                        <a:rPr lang="en-US" altLang="zh-CN" sz="1000" dirty="0">
                          <a:solidFill>
                            <a:schemeClr val="tx1"/>
                          </a:solidFill>
                          <a:latin typeface="Times New Roman" panose="02020603050405020304" pitchFamily="18" charset="0"/>
                          <a:cs typeface="Times New Roman" panose="02020603050405020304" pitchFamily="18" charset="0"/>
                        </a:rPr>
                        <a:t> spectrum measured by </a:t>
                      </a:r>
                      <a:r>
                        <a:rPr lang="en-US" altLang="zh-CN" sz="1000" dirty="0" err="1">
                          <a:solidFill>
                            <a:schemeClr val="tx1"/>
                          </a:solidFill>
                          <a:latin typeface="Times New Roman" panose="02020603050405020304" pitchFamily="18" charset="0"/>
                          <a:cs typeface="Times New Roman" panose="02020603050405020304" pitchFamily="18" charset="0"/>
                        </a:rPr>
                        <a:t>Ge</a:t>
                      </a:r>
                      <a:r>
                        <a:rPr lang="en-US" altLang="zh-CN" sz="1000" dirty="0">
                          <a:solidFill>
                            <a:schemeClr val="tx1"/>
                          </a:solidFill>
                          <a:latin typeface="Times New Roman" panose="02020603050405020304" pitchFamily="18" charset="0"/>
                          <a:cs typeface="Times New Roman" panose="02020603050405020304" pitchFamily="18" charset="0"/>
                        </a:rPr>
                        <a:t>(Li). </a:t>
                      </a:r>
                      <a:r>
                        <a:rPr lang="en-US" altLang="zh-CN" sz="1000" i="1" dirty="0">
                          <a:solidFill>
                            <a:schemeClr val="tx1"/>
                          </a:solidFill>
                          <a:latin typeface="Times New Roman" panose="02020603050405020304" pitchFamily="18" charset="0"/>
                          <a:cs typeface="Times New Roman" panose="02020603050405020304" pitchFamily="18" charset="0"/>
                        </a:rPr>
                        <a:t>β</a:t>
                      </a:r>
                      <a:r>
                        <a:rPr lang="en-US" altLang="zh-CN" sz="1000" dirty="0">
                          <a:solidFill>
                            <a:schemeClr val="tx1"/>
                          </a:solidFill>
                          <a:latin typeface="Times New Roman" panose="02020603050405020304" pitchFamily="18" charset="0"/>
                          <a:cs typeface="Times New Roman" panose="02020603050405020304" pitchFamily="18" charset="0"/>
                        </a:rPr>
                        <a:t> measured by U-shaped thin plastic scintillator. </a:t>
                      </a:r>
                      <a:r>
                        <a:rPr lang="en-US" altLang="zh-CN" sz="1000" i="1" baseline="0" dirty="0">
                          <a:solidFill>
                            <a:schemeClr val="tx1"/>
                          </a:solidFill>
                          <a:latin typeface="Times New Roman" panose="02020603050405020304" pitchFamily="18" charset="0"/>
                          <a:cs typeface="Times New Roman" panose="02020603050405020304" pitchFamily="18" charset="0"/>
                        </a:rPr>
                        <a:t>γ</a:t>
                      </a:r>
                      <a:r>
                        <a:rPr lang="en-US" altLang="zh-CN" sz="1000" baseline="0" dirty="0">
                          <a:solidFill>
                            <a:schemeClr val="tx1"/>
                          </a:solidFill>
                          <a:latin typeface="Times New Roman" panose="02020603050405020304" pitchFamily="18" charset="0"/>
                          <a:cs typeface="Times New Roman" panose="02020603050405020304" pitchFamily="18" charset="0"/>
                        </a:rPr>
                        <a:t>-</a:t>
                      </a:r>
                      <a:r>
                        <a:rPr lang="en-US" altLang="zh-CN" sz="1000" i="1" baseline="0" dirty="0">
                          <a:solidFill>
                            <a:schemeClr val="tx1"/>
                          </a:solidFill>
                          <a:latin typeface="Times New Roman" panose="02020603050405020304" pitchFamily="18" charset="0"/>
                          <a:cs typeface="Times New Roman" panose="02020603050405020304" pitchFamily="18" charset="0"/>
                        </a:rPr>
                        <a:t>γ</a:t>
                      </a:r>
                      <a:r>
                        <a:rPr lang="en-US" altLang="zh-CN" sz="1000" baseline="0" dirty="0">
                          <a:solidFill>
                            <a:schemeClr val="tx1"/>
                          </a:solidFill>
                          <a:latin typeface="Times New Roman" panose="02020603050405020304" pitchFamily="18" charset="0"/>
                          <a:cs typeface="Times New Roman" panose="02020603050405020304" pitchFamily="18" charset="0"/>
                        </a:rPr>
                        <a:t> coincidence. Two </a:t>
                      </a:r>
                      <a:r>
                        <a:rPr lang="en-US" altLang="zh-CN" sz="1000" baseline="30000" dirty="0">
                          <a:solidFill>
                            <a:schemeClr val="tx1"/>
                          </a:solidFill>
                          <a:latin typeface="Times New Roman" panose="02020603050405020304" pitchFamily="18" charset="0"/>
                          <a:cs typeface="Times New Roman" panose="02020603050405020304" pitchFamily="18" charset="0"/>
                        </a:rPr>
                        <a:t>29</a:t>
                      </a:r>
                      <a:r>
                        <a:rPr lang="en-US" altLang="zh-CN" sz="1000" baseline="0" dirty="0">
                          <a:solidFill>
                            <a:schemeClr val="tx1"/>
                          </a:solidFill>
                          <a:latin typeface="Times New Roman" panose="02020603050405020304" pitchFamily="18" charset="0"/>
                          <a:cs typeface="Times New Roman" panose="02020603050405020304" pitchFamily="18" charset="0"/>
                        </a:rPr>
                        <a:t>Mg states were populated by </a:t>
                      </a:r>
                      <a:r>
                        <a:rPr lang="en-US" altLang="zh-CN" sz="1000" i="1" baseline="0" dirty="0">
                          <a:solidFill>
                            <a:schemeClr val="tx1"/>
                          </a:solidFill>
                          <a:latin typeface="Times New Roman" panose="02020603050405020304" pitchFamily="18" charset="0"/>
                          <a:cs typeface="Times New Roman" panose="02020603050405020304" pitchFamily="18" charset="0"/>
                        </a:rPr>
                        <a:t>βn</a:t>
                      </a:r>
                      <a:r>
                        <a:rPr lang="en-US" altLang="zh-CN" sz="1000" baseline="0" dirty="0">
                          <a:solidFill>
                            <a:schemeClr val="tx1"/>
                          </a:solidFill>
                          <a:latin typeface="Times New Roman" panose="02020603050405020304" pitchFamily="18" charset="0"/>
                          <a:cs typeface="Times New Roman" panose="02020603050405020304" pitchFamily="18" charset="0"/>
                        </a:rPr>
                        <a:t> with </a:t>
                      </a:r>
                      <a:r>
                        <a:rPr lang="en-US" altLang="zh-CN" sz="1000" i="1" baseline="0" dirty="0" err="1">
                          <a:solidFill>
                            <a:schemeClr val="tx1"/>
                          </a:solidFill>
                          <a:latin typeface="Times New Roman" panose="02020603050405020304" pitchFamily="18" charset="0"/>
                          <a:cs typeface="Times New Roman" panose="02020603050405020304" pitchFamily="18" charset="0"/>
                        </a:rPr>
                        <a:t>I</a:t>
                      </a:r>
                      <a:r>
                        <a:rPr lang="en-US" altLang="zh-CN" sz="1000" i="1" baseline="-25000" dirty="0" err="1">
                          <a:solidFill>
                            <a:schemeClr val="tx1"/>
                          </a:solidFill>
                          <a:latin typeface="Times New Roman" panose="02020603050405020304" pitchFamily="18" charset="0"/>
                          <a:cs typeface="Times New Roman" panose="02020603050405020304" pitchFamily="18" charset="0"/>
                        </a:rPr>
                        <a:t>γ</a:t>
                      </a:r>
                      <a:r>
                        <a:rPr lang="en-US" altLang="zh-CN" sz="1000" i="0" baseline="0" dirty="0">
                          <a:solidFill>
                            <a:schemeClr val="tx1"/>
                          </a:solidFill>
                          <a:latin typeface="Times New Roman" panose="02020603050405020304" pitchFamily="18" charset="0"/>
                          <a:cs typeface="Times New Roman" panose="02020603050405020304" pitchFamily="18" charset="0"/>
                        </a:rPr>
                        <a:t> = 11.5(16)% and 1.5(4)%</a:t>
                      </a:r>
                      <a:r>
                        <a:rPr lang="en-US" altLang="zh-CN" sz="1000" baseline="0" dirty="0">
                          <a:solidFill>
                            <a:schemeClr val="tx1"/>
                          </a:solidFill>
                          <a:latin typeface="Times New Roman" panose="02020603050405020304" pitchFamily="18" charset="0"/>
                          <a:cs typeface="Times New Roman" panose="02020603050405020304" pitchFamily="18" charset="0"/>
                        </a:rPr>
                        <a:t>.</a:t>
                      </a:r>
                    </a:p>
                  </a:txBody>
                  <a:tcPr anchor="ctr">
                    <a:solidFill>
                      <a:schemeClr val="accent1">
                        <a:lumMod val="20000"/>
                        <a:lumOff val="80000"/>
                      </a:schemeClr>
                    </a:solidFill>
                  </a:tcPr>
                </a:tc>
                <a:extLst>
                  <a:ext uri="{0D108BD9-81ED-4DB2-BD59-A6C34878D82A}">
                    <a16:rowId xmlns:a16="http://schemas.microsoft.com/office/drawing/2014/main" val="10004"/>
                  </a:ext>
                </a:extLst>
              </a:tr>
              <a:tr h="0">
                <a:tc>
                  <a:txBody>
                    <a:bodyPr/>
                    <a:lstStyle/>
                    <a:p>
                      <a:pPr algn="ctr" fontAlgn="ctr"/>
                      <a:r>
                        <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48(2)</a:t>
                      </a:r>
                    </a:p>
                  </a:txBody>
                  <a:tcPr marL="9525" marR="9525" marT="9525" marB="0" anchor="ctr">
                    <a:solidFill>
                      <a:schemeClr val="accent1">
                        <a:lumMod val="20000"/>
                        <a:lumOff val="80000"/>
                      </a:schemeClr>
                    </a:solidFill>
                  </a:tcPr>
                </a:tc>
                <a:tc>
                  <a:txBody>
                    <a:bodyPr/>
                    <a:lstStyle/>
                    <a:p>
                      <a:pPr algn="ctr" fontAlgn="ctr"/>
                      <a:r>
                        <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33(5)</a:t>
                      </a:r>
                    </a:p>
                  </a:txBody>
                  <a:tcPr marL="9525" marR="9525" marT="9525" marB="0" anchor="ctr">
                    <a:solidFill>
                      <a:schemeClr val="accent1">
                        <a:lumMod val="20000"/>
                        <a:lumOff val="80000"/>
                      </a:schemeClr>
                    </a:solidFill>
                  </a:tcPr>
                </a:tc>
                <a:tc>
                  <a:txBody>
                    <a:bodyPr/>
                    <a:lstStyle/>
                    <a:p>
                      <a:pPr algn="ctr"/>
                      <a:r>
                        <a:rPr lang="en-US" altLang="zh-CN" sz="900" dirty="0">
                          <a:latin typeface="Times New Roman" panose="02020603050405020304" pitchFamily="18" charset="0"/>
                          <a:cs typeface="Times New Roman" panose="02020603050405020304" pitchFamily="18" charset="0"/>
                        </a:rPr>
                        <a:t>CERN</a:t>
                      </a:r>
                      <a:endParaRPr lang="zh-CN" altLang="en-US" sz="9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fr-FR" altLang="zh-CN" sz="800" dirty="0">
                          <a:solidFill>
                            <a:schemeClr val="tx1"/>
                          </a:solidFill>
                          <a:latin typeface="Times New Roman" panose="02020603050405020304" pitchFamily="18" charset="0"/>
                          <a:cs typeface="Times New Roman" panose="02020603050405020304" pitchFamily="18" charset="0"/>
                        </a:rPr>
                        <a:t>M. Langevin </a:t>
                      </a:r>
                      <a:r>
                        <a:rPr lang="fr-FR" altLang="zh-CN" sz="800" i="1" dirty="0">
                          <a:solidFill>
                            <a:schemeClr val="tx1"/>
                          </a:solidFill>
                          <a:latin typeface="Times New Roman" panose="02020603050405020304" pitchFamily="18" charset="0"/>
                          <a:cs typeface="Times New Roman" panose="02020603050405020304" pitchFamily="18" charset="0"/>
                        </a:rPr>
                        <a:t>et al</a:t>
                      </a:r>
                      <a:r>
                        <a:rPr lang="fr-FR" altLang="zh-CN" sz="800" dirty="0">
                          <a:solidFill>
                            <a:schemeClr val="tx1"/>
                          </a:solidFill>
                          <a:latin typeface="Times New Roman" panose="02020603050405020304" pitchFamily="18" charset="0"/>
                          <a:cs typeface="Times New Roman" panose="02020603050405020304" pitchFamily="18" charset="0"/>
                        </a:rPr>
                        <a:t>., Nucl. Phys. A 414, 151 (1984).</a:t>
                      </a:r>
                      <a:endParaRPr lang="zh-CN" altLang="en-US" sz="8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1000" dirty="0">
                          <a:solidFill>
                            <a:schemeClr val="tx1"/>
                          </a:solidFill>
                          <a:latin typeface="Times New Roman" panose="02020603050405020304" pitchFamily="18" charset="0"/>
                          <a:cs typeface="Times New Roman" panose="02020603050405020304" pitchFamily="18" charset="0"/>
                        </a:rPr>
                        <a:t>Neutron counted by 4</a:t>
                      </a:r>
                      <a:r>
                        <a:rPr lang="en-US" altLang="zh-CN" sz="1000" i="1" dirty="0">
                          <a:solidFill>
                            <a:schemeClr val="tx1"/>
                          </a:solidFill>
                          <a:latin typeface="Times New Roman" panose="02020603050405020304" pitchFamily="18" charset="0"/>
                          <a:cs typeface="Times New Roman" panose="02020603050405020304" pitchFamily="18" charset="0"/>
                        </a:rPr>
                        <a:t>π</a:t>
                      </a:r>
                      <a:r>
                        <a:rPr lang="en-US" altLang="zh-CN" sz="1000" dirty="0">
                          <a:solidFill>
                            <a:schemeClr val="tx1"/>
                          </a:solidFill>
                          <a:latin typeface="Times New Roman" panose="02020603050405020304" pitchFamily="18" charset="0"/>
                          <a:cs typeface="Times New Roman" panose="02020603050405020304" pitchFamily="18" charset="0"/>
                        </a:rPr>
                        <a:t> liquid scintillator neutron detector.</a:t>
                      </a:r>
                      <a:r>
                        <a:rPr lang="en-US" altLang="zh-CN" sz="1000" baseline="0" dirty="0">
                          <a:solidFill>
                            <a:schemeClr val="tx1"/>
                          </a:solidFill>
                          <a:latin typeface="Times New Roman" panose="02020603050405020304" pitchFamily="18" charset="0"/>
                          <a:cs typeface="Times New Roman" panose="02020603050405020304" pitchFamily="18" charset="0"/>
                        </a:rPr>
                        <a:t> </a:t>
                      </a:r>
                      <a:r>
                        <a:rPr lang="en-US" altLang="zh-CN" sz="1000" i="1" baseline="0" dirty="0">
                          <a:solidFill>
                            <a:schemeClr val="tx1"/>
                          </a:solidFill>
                          <a:latin typeface="Times New Roman" panose="02020603050405020304" pitchFamily="18" charset="0"/>
                          <a:cs typeface="Times New Roman" panose="02020603050405020304" pitchFamily="18" charset="0"/>
                        </a:rPr>
                        <a:t>β</a:t>
                      </a:r>
                      <a:r>
                        <a:rPr lang="en-US" altLang="zh-CN" sz="1000" baseline="0" dirty="0">
                          <a:solidFill>
                            <a:schemeClr val="tx1"/>
                          </a:solidFill>
                          <a:latin typeface="Times New Roman" panose="02020603050405020304" pitchFamily="18" charset="0"/>
                          <a:cs typeface="Times New Roman" panose="02020603050405020304" pitchFamily="18" charset="0"/>
                        </a:rPr>
                        <a:t> measured by a thin plastic scintillator. No spectrum, only </a:t>
                      </a:r>
                      <a:r>
                        <a:rPr lang="en-US" altLang="zh-CN" sz="1000" i="1" baseline="0" dirty="0">
                          <a:solidFill>
                            <a:schemeClr val="tx1"/>
                          </a:solidFill>
                          <a:latin typeface="Times New Roman" panose="02020603050405020304" pitchFamily="18" charset="0"/>
                          <a:cs typeface="Times New Roman" panose="02020603050405020304" pitchFamily="18" charset="0"/>
                        </a:rPr>
                        <a:t>T</a:t>
                      </a:r>
                      <a:r>
                        <a:rPr lang="en-US" altLang="zh-CN" sz="1000" baseline="-25000" dirty="0">
                          <a:solidFill>
                            <a:schemeClr val="tx1"/>
                          </a:solidFill>
                          <a:latin typeface="Times New Roman" panose="02020603050405020304" pitchFamily="18" charset="0"/>
                          <a:cs typeface="Times New Roman" panose="02020603050405020304" pitchFamily="18" charset="0"/>
                        </a:rPr>
                        <a:t>1/2</a:t>
                      </a:r>
                      <a:r>
                        <a:rPr lang="en-US" altLang="zh-CN" sz="1000" baseline="0" dirty="0">
                          <a:solidFill>
                            <a:schemeClr val="tx1"/>
                          </a:solidFill>
                          <a:latin typeface="Times New Roman" panose="02020603050405020304" pitchFamily="18" charset="0"/>
                          <a:cs typeface="Times New Roman" panose="02020603050405020304" pitchFamily="18" charset="0"/>
                        </a:rPr>
                        <a:t> and </a:t>
                      </a:r>
                      <a:r>
                        <a:rPr lang="en-US" altLang="zh-CN" sz="1000" i="1" baseline="0" dirty="0">
                          <a:solidFill>
                            <a:schemeClr val="tx1"/>
                          </a:solidFill>
                          <a:latin typeface="Times New Roman" panose="02020603050405020304" pitchFamily="18" charset="0"/>
                          <a:cs typeface="Times New Roman" panose="02020603050405020304" pitchFamily="18" charset="0"/>
                        </a:rPr>
                        <a:t>P</a:t>
                      </a:r>
                      <a:r>
                        <a:rPr lang="en-US" altLang="zh-CN" sz="1000" baseline="-25000" dirty="0">
                          <a:solidFill>
                            <a:schemeClr val="tx1"/>
                          </a:solidFill>
                          <a:latin typeface="Times New Roman" panose="02020603050405020304" pitchFamily="18" charset="0"/>
                          <a:cs typeface="Times New Roman" panose="02020603050405020304" pitchFamily="18" charset="0"/>
                        </a:rPr>
                        <a:t>1</a:t>
                      </a:r>
                      <a:r>
                        <a:rPr lang="en-US" altLang="zh-CN" sz="1000" i="1" baseline="-25000" dirty="0">
                          <a:solidFill>
                            <a:schemeClr val="tx1"/>
                          </a:solidFill>
                          <a:latin typeface="Times New Roman" panose="02020603050405020304" pitchFamily="18" charset="0"/>
                          <a:cs typeface="Times New Roman" panose="02020603050405020304" pitchFamily="18" charset="0"/>
                        </a:rPr>
                        <a:t>n</a:t>
                      </a:r>
                      <a:r>
                        <a:rPr lang="en-US" altLang="zh-CN" sz="1000" baseline="0" dirty="0">
                          <a:solidFill>
                            <a:schemeClr val="tx1"/>
                          </a:solidFill>
                          <a:latin typeface="Times New Roman" panose="02020603050405020304" pitchFamily="18" charset="0"/>
                          <a:cs typeface="Times New Roman" panose="02020603050405020304" pitchFamily="18" charset="0"/>
                        </a:rPr>
                        <a:t> were provided.</a:t>
                      </a:r>
                      <a:endParaRPr lang="zh-CN" altLang="en-US" sz="10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extLst>
                  <a:ext uri="{0D108BD9-81ED-4DB2-BD59-A6C34878D82A}">
                    <a16:rowId xmlns:a16="http://schemas.microsoft.com/office/drawing/2014/main" val="10005"/>
                  </a:ext>
                </a:extLst>
              </a:tr>
              <a:tr h="0">
                <a:tc>
                  <a:txBody>
                    <a:bodyPr/>
                    <a:lstStyle/>
                    <a:p>
                      <a:pPr algn="ctr" fontAlgn="ctr"/>
                      <a:endPar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1">
                        <a:lumMod val="20000"/>
                        <a:lumOff val="80000"/>
                      </a:schemeClr>
                    </a:solidFill>
                  </a:tcPr>
                </a:tc>
                <a:tc>
                  <a:txBody>
                    <a:bodyPr/>
                    <a:lstStyle/>
                    <a:p>
                      <a:pPr algn="ctr" fontAlgn="ctr"/>
                      <a:endPar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1">
                        <a:lumMod val="20000"/>
                        <a:lumOff val="80000"/>
                      </a:schemeClr>
                    </a:solidFill>
                  </a:tcPr>
                </a:tc>
                <a:tc>
                  <a:txBody>
                    <a:bodyPr/>
                    <a:lstStyle/>
                    <a:p>
                      <a:pPr algn="ctr"/>
                      <a:r>
                        <a:rPr lang="en-US" altLang="zh-CN" sz="900" dirty="0">
                          <a:latin typeface="Times New Roman" panose="02020603050405020304" pitchFamily="18" charset="0"/>
                          <a:cs typeface="Times New Roman" panose="02020603050405020304" pitchFamily="18" charset="0"/>
                        </a:rPr>
                        <a:t>CERN</a:t>
                      </a:r>
                      <a:endParaRPr lang="zh-CN" altLang="en-US" sz="9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1100" dirty="0">
                          <a:latin typeface="Times New Roman" panose="02020603050405020304" pitchFamily="18" charset="0"/>
                          <a:cs typeface="Times New Roman" panose="02020603050405020304" pitchFamily="18" charset="0"/>
                        </a:rPr>
                        <a:t>2×10</a:t>
                      </a:r>
                      <a:r>
                        <a:rPr lang="en-US" altLang="zh-CN" sz="1100" baseline="30000" dirty="0">
                          <a:latin typeface="Times New Roman" panose="02020603050405020304" pitchFamily="18" charset="0"/>
                          <a:cs typeface="Times New Roman" panose="02020603050405020304" pitchFamily="18" charset="0"/>
                        </a:rPr>
                        <a:t>2</a:t>
                      </a:r>
                      <a:endParaRPr lang="zh-CN" altLang="en-US" sz="1100" baseline="300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1100" dirty="0">
                          <a:latin typeface="Times New Roman" panose="02020603050405020304" pitchFamily="18" charset="0"/>
                          <a:cs typeface="Times New Roman" panose="02020603050405020304" pitchFamily="18" charset="0"/>
                        </a:rPr>
                        <a:t>8</a:t>
                      </a: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1100" dirty="0">
                          <a:solidFill>
                            <a:schemeClr val="tx1"/>
                          </a:solidFill>
                          <a:latin typeface="Times New Roman" panose="02020603050405020304" pitchFamily="18" charset="0"/>
                          <a:cs typeface="Times New Roman" panose="02020603050405020304" pitchFamily="18" charset="0"/>
                        </a:rPr>
                        <a:t>27</a:t>
                      </a: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1100" dirty="0">
                          <a:latin typeface="Times New Roman" panose="02020603050405020304" pitchFamily="18" charset="0"/>
                          <a:cs typeface="Times New Roman" panose="02020603050405020304" pitchFamily="18" charset="0"/>
                        </a:rPr>
                        <a:t>6</a:t>
                      </a: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1100" dirty="0">
                          <a:latin typeface="Times New Roman" panose="02020603050405020304" pitchFamily="18" charset="0"/>
                          <a:cs typeface="Times New Roman" panose="02020603050405020304" pitchFamily="18" charset="0"/>
                        </a:rPr>
                        <a:t>1</a:t>
                      </a: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800" dirty="0">
                          <a:latin typeface="Times New Roman" panose="02020603050405020304" pitchFamily="18" charset="0"/>
                          <a:cs typeface="Times New Roman" panose="02020603050405020304" pitchFamily="18" charset="0"/>
                        </a:rPr>
                        <a:t>P. Baumann </a:t>
                      </a:r>
                      <a:r>
                        <a:rPr lang="en-US" altLang="zh-CN" sz="800" i="1" dirty="0">
                          <a:latin typeface="Times New Roman" panose="02020603050405020304" pitchFamily="18" charset="0"/>
                          <a:cs typeface="Times New Roman" panose="02020603050405020304" pitchFamily="18" charset="0"/>
                        </a:rPr>
                        <a:t>et al</a:t>
                      </a:r>
                      <a:r>
                        <a:rPr lang="en-US" altLang="zh-CN" sz="800" dirty="0">
                          <a:latin typeface="Times New Roman" panose="02020603050405020304" pitchFamily="18" charset="0"/>
                          <a:cs typeface="Times New Roman" panose="02020603050405020304" pitchFamily="18" charset="0"/>
                        </a:rPr>
                        <a:t>., Phys. Rev. C 39, 626 (1989).</a:t>
                      </a:r>
                      <a:endParaRPr lang="zh-CN" altLang="en-US" sz="8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i="1" dirty="0">
                          <a:solidFill>
                            <a:schemeClr val="tx1"/>
                          </a:solidFill>
                          <a:latin typeface="Times New Roman" panose="02020603050405020304" pitchFamily="18" charset="0"/>
                          <a:cs typeface="Times New Roman" panose="02020603050405020304" pitchFamily="18" charset="0"/>
                        </a:rPr>
                        <a:t>βγ</a:t>
                      </a:r>
                      <a:r>
                        <a:rPr lang="en-US" altLang="zh-CN" sz="1000" dirty="0">
                          <a:solidFill>
                            <a:schemeClr val="tx1"/>
                          </a:solidFill>
                          <a:latin typeface="Times New Roman" panose="02020603050405020304" pitchFamily="18" charset="0"/>
                          <a:cs typeface="Times New Roman" panose="02020603050405020304" pitchFamily="18" charset="0"/>
                        </a:rPr>
                        <a:t> spectrum measured by </a:t>
                      </a:r>
                      <a:r>
                        <a:rPr lang="en-US" altLang="zh-CN" sz="1000" dirty="0" err="1">
                          <a:solidFill>
                            <a:schemeClr val="tx1"/>
                          </a:solidFill>
                          <a:latin typeface="Times New Roman" panose="02020603050405020304" pitchFamily="18" charset="0"/>
                          <a:cs typeface="Times New Roman" panose="02020603050405020304" pitchFamily="18" charset="0"/>
                        </a:rPr>
                        <a:t>Ge</a:t>
                      </a:r>
                      <a:r>
                        <a:rPr lang="en-US" altLang="zh-CN" sz="1000" dirty="0">
                          <a:solidFill>
                            <a:schemeClr val="tx1"/>
                          </a:solidFill>
                          <a:latin typeface="Times New Roman" panose="02020603050405020304" pitchFamily="18" charset="0"/>
                          <a:cs typeface="Times New Roman" panose="02020603050405020304" pitchFamily="18" charset="0"/>
                        </a:rPr>
                        <a:t>(Li)</a:t>
                      </a:r>
                      <a:r>
                        <a:rPr lang="en-US" altLang="zh-CN" sz="1000" baseline="0" dirty="0">
                          <a:solidFill>
                            <a:schemeClr val="tx1"/>
                          </a:solidFill>
                          <a:latin typeface="Times New Roman" panose="02020603050405020304" pitchFamily="18" charset="0"/>
                          <a:cs typeface="Times New Roman" panose="02020603050405020304" pitchFamily="18" charset="0"/>
                        </a:rPr>
                        <a:t> and intrinsic Germanium detector. Neutron measured by two large area plastic scintillators. </a:t>
                      </a:r>
                      <a:r>
                        <a:rPr lang="en-US" altLang="zh-CN" sz="1000" i="1" baseline="0" dirty="0">
                          <a:solidFill>
                            <a:schemeClr val="tx1"/>
                          </a:solidFill>
                          <a:latin typeface="Times New Roman" panose="02020603050405020304" pitchFamily="18" charset="0"/>
                          <a:cs typeface="Times New Roman" panose="02020603050405020304" pitchFamily="18" charset="0"/>
                        </a:rPr>
                        <a:t>β</a:t>
                      </a:r>
                      <a:r>
                        <a:rPr lang="en-US" altLang="zh-CN" sz="1000" baseline="0" dirty="0">
                          <a:solidFill>
                            <a:schemeClr val="tx1"/>
                          </a:solidFill>
                          <a:latin typeface="Times New Roman" panose="02020603050405020304" pitchFamily="18" charset="0"/>
                          <a:cs typeface="Times New Roman" panose="02020603050405020304" pitchFamily="18" charset="0"/>
                        </a:rPr>
                        <a:t>-</a:t>
                      </a:r>
                      <a:r>
                        <a:rPr lang="en-US" altLang="zh-CN" sz="1000" i="1" baseline="0" dirty="0">
                          <a:solidFill>
                            <a:schemeClr val="tx1"/>
                          </a:solidFill>
                          <a:latin typeface="Times New Roman" panose="02020603050405020304" pitchFamily="18" charset="0"/>
                          <a:cs typeface="Times New Roman" panose="02020603050405020304" pitchFamily="18" charset="0"/>
                        </a:rPr>
                        <a:t>γ</a:t>
                      </a:r>
                      <a:r>
                        <a:rPr lang="en-US" altLang="zh-CN" sz="1000" baseline="0" dirty="0">
                          <a:solidFill>
                            <a:schemeClr val="tx1"/>
                          </a:solidFill>
                          <a:latin typeface="Times New Roman" panose="02020603050405020304" pitchFamily="18" charset="0"/>
                          <a:cs typeface="Times New Roman" panose="02020603050405020304" pitchFamily="18" charset="0"/>
                        </a:rPr>
                        <a:t>, </a:t>
                      </a:r>
                      <a:r>
                        <a:rPr lang="en-US" altLang="zh-CN" sz="1000" i="1" baseline="0" dirty="0">
                          <a:solidFill>
                            <a:schemeClr val="tx1"/>
                          </a:solidFill>
                          <a:latin typeface="Times New Roman" panose="02020603050405020304" pitchFamily="18" charset="0"/>
                          <a:cs typeface="Times New Roman" panose="02020603050405020304" pitchFamily="18" charset="0"/>
                        </a:rPr>
                        <a:t>n</a:t>
                      </a:r>
                      <a:r>
                        <a:rPr lang="en-US" altLang="zh-CN" sz="1000" baseline="0" dirty="0">
                          <a:solidFill>
                            <a:schemeClr val="tx1"/>
                          </a:solidFill>
                          <a:latin typeface="Times New Roman" panose="02020603050405020304" pitchFamily="18" charset="0"/>
                          <a:cs typeface="Times New Roman" panose="02020603050405020304" pitchFamily="18" charset="0"/>
                        </a:rPr>
                        <a:t>-</a:t>
                      </a:r>
                      <a:r>
                        <a:rPr lang="en-US" altLang="zh-CN" sz="1000" i="1" baseline="0" dirty="0">
                          <a:solidFill>
                            <a:schemeClr val="tx1"/>
                          </a:solidFill>
                          <a:latin typeface="Times New Roman" panose="02020603050405020304" pitchFamily="18" charset="0"/>
                          <a:cs typeface="Times New Roman" panose="02020603050405020304" pitchFamily="18" charset="0"/>
                        </a:rPr>
                        <a:t>γ</a:t>
                      </a:r>
                      <a:r>
                        <a:rPr lang="en-US" altLang="zh-CN" sz="1000" baseline="0" dirty="0">
                          <a:solidFill>
                            <a:schemeClr val="tx1"/>
                          </a:solidFill>
                          <a:latin typeface="Times New Roman" panose="02020603050405020304" pitchFamily="18" charset="0"/>
                          <a:cs typeface="Times New Roman" panose="02020603050405020304" pitchFamily="18" charset="0"/>
                        </a:rPr>
                        <a:t>, </a:t>
                      </a:r>
                      <a:r>
                        <a:rPr lang="en-US" altLang="zh-CN" sz="1000" i="1" baseline="0" dirty="0">
                          <a:solidFill>
                            <a:schemeClr val="tx1"/>
                          </a:solidFill>
                          <a:latin typeface="Times New Roman" panose="02020603050405020304" pitchFamily="18" charset="0"/>
                          <a:cs typeface="Times New Roman" panose="02020603050405020304" pitchFamily="18" charset="0"/>
                        </a:rPr>
                        <a:t>γ</a:t>
                      </a:r>
                      <a:r>
                        <a:rPr lang="en-US" altLang="zh-CN" sz="1000" baseline="0" dirty="0">
                          <a:solidFill>
                            <a:schemeClr val="tx1"/>
                          </a:solidFill>
                          <a:latin typeface="Times New Roman" panose="02020603050405020304" pitchFamily="18" charset="0"/>
                          <a:cs typeface="Times New Roman" panose="02020603050405020304" pitchFamily="18" charset="0"/>
                        </a:rPr>
                        <a:t>-</a:t>
                      </a:r>
                      <a:r>
                        <a:rPr lang="en-US" altLang="zh-CN" sz="1000" i="1" baseline="0" dirty="0">
                          <a:solidFill>
                            <a:schemeClr val="tx1"/>
                          </a:solidFill>
                          <a:latin typeface="Times New Roman" panose="02020603050405020304" pitchFamily="18" charset="0"/>
                          <a:cs typeface="Times New Roman" panose="02020603050405020304" pitchFamily="18" charset="0"/>
                        </a:rPr>
                        <a:t>γ</a:t>
                      </a:r>
                      <a:r>
                        <a:rPr lang="en-US" altLang="zh-CN" sz="1000" baseline="0" dirty="0">
                          <a:solidFill>
                            <a:schemeClr val="tx1"/>
                          </a:solidFill>
                          <a:latin typeface="Times New Roman" panose="02020603050405020304" pitchFamily="18" charset="0"/>
                          <a:cs typeface="Times New Roman" panose="02020603050405020304" pitchFamily="18" charset="0"/>
                        </a:rPr>
                        <a:t> coincidence. Six </a:t>
                      </a:r>
                      <a:r>
                        <a:rPr lang="en-US" altLang="zh-CN" sz="1000" i="1" baseline="0" dirty="0">
                          <a:solidFill>
                            <a:schemeClr val="tx1"/>
                          </a:solidFill>
                          <a:latin typeface="Times New Roman" panose="02020603050405020304" pitchFamily="18" charset="0"/>
                          <a:cs typeface="Times New Roman" panose="02020603050405020304" pitchFamily="18" charset="0"/>
                        </a:rPr>
                        <a:t>γ</a:t>
                      </a:r>
                      <a:r>
                        <a:rPr lang="en-US" altLang="zh-CN" sz="1000" baseline="0" dirty="0">
                          <a:solidFill>
                            <a:schemeClr val="tx1"/>
                          </a:solidFill>
                          <a:latin typeface="Times New Roman" panose="02020603050405020304" pitchFamily="18" charset="0"/>
                          <a:cs typeface="Times New Roman" panose="02020603050405020304" pitchFamily="18" charset="0"/>
                        </a:rPr>
                        <a:t>-ray lines correspond to transitions between  five excited states in </a:t>
                      </a:r>
                      <a:r>
                        <a:rPr lang="en-US" altLang="zh-CN" sz="1000" baseline="30000" dirty="0">
                          <a:solidFill>
                            <a:schemeClr val="tx1"/>
                          </a:solidFill>
                          <a:latin typeface="Times New Roman" panose="02020603050405020304" pitchFamily="18" charset="0"/>
                          <a:cs typeface="Times New Roman" panose="02020603050405020304" pitchFamily="18" charset="0"/>
                        </a:rPr>
                        <a:t>29</a:t>
                      </a:r>
                      <a:r>
                        <a:rPr lang="en-US" altLang="zh-CN" sz="1000" baseline="0" dirty="0">
                          <a:solidFill>
                            <a:schemeClr val="tx1"/>
                          </a:solidFill>
                          <a:latin typeface="Times New Roman" panose="02020603050405020304" pitchFamily="18" charset="0"/>
                          <a:cs typeface="Times New Roman" panose="02020603050405020304" pitchFamily="18" charset="0"/>
                        </a:rPr>
                        <a:t>Mg. </a:t>
                      </a:r>
                    </a:p>
                  </a:txBody>
                  <a:tcPr anchor="ctr">
                    <a:solidFill>
                      <a:schemeClr val="accent1">
                        <a:lumMod val="20000"/>
                        <a:lumOff val="80000"/>
                      </a:schemeClr>
                    </a:solidFill>
                  </a:tcPr>
                </a:tc>
                <a:extLst>
                  <a:ext uri="{0D108BD9-81ED-4DB2-BD59-A6C34878D82A}">
                    <a16:rowId xmlns:a16="http://schemas.microsoft.com/office/drawing/2014/main" val="10006"/>
                  </a:ext>
                </a:extLst>
              </a:tr>
              <a:tr h="0">
                <a:tc>
                  <a:txBody>
                    <a:bodyPr/>
                    <a:lstStyle/>
                    <a:p>
                      <a:pPr algn="ctr" fontAlgn="ctr"/>
                      <a:r>
                        <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48(5)</a:t>
                      </a:r>
                    </a:p>
                  </a:txBody>
                  <a:tcPr marL="9525" marR="9525" marT="9525" marB="0" anchor="ctr">
                    <a:solidFill>
                      <a:schemeClr val="accent1">
                        <a:lumMod val="20000"/>
                        <a:lumOff val="80000"/>
                      </a:schemeClr>
                    </a:solidFill>
                  </a:tcPr>
                </a:tc>
                <a:tc>
                  <a:txBody>
                    <a:bodyPr/>
                    <a:lstStyle/>
                    <a:p>
                      <a:pPr algn="ctr" fontAlgn="ctr"/>
                      <a:endPar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1">
                        <a:lumMod val="20000"/>
                        <a:lumOff val="80000"/>
                      </a:schemeClr>
                    </a:solidFill>
                  </a:tcPr>
                </a:tc>
                <a:tc>
                  <a:txBody>
                    <a:bodyPr/>
                    <a:lstStyle/>
                    <a:p>
                      <a:pPr algn="ctr"/>
                      <a:r>
                        <a:rPr lang="en-US" altLang="zh-CN" sz="900" dirty="0">
                          <a:latin typeface="Times New Roman" panose="02020603050405020304" pitchFamily="18" charset="0"/>
                          <a:cs typeface="Times New Roman" panose="02020603050405020304" pitchFamily="18" charset="0"/>
                        </a:rPr>
                        <a:t>GANIL</a:t>
                      </a:r>
                      <a:endParaRPr lang="zh-CN" altLang="en-US" sz="9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nb-NO" altLang="zh-CN" sz="800" dirty="0">
                          <a:latin typeface="Times New Roman" panose="02020603050405020304" pitchFamily="18" charset="0"/>
                          <a:cs typeface="Times New Roman" panose="02020603050405020304" pitchFamily="18" charset="0"/>
                        </a:rPr>
                        <a:t>O. Tarasov et al., Phys. Lett. B, 409, 64 (1997).</a:t>
                      </a:r>
                      <a:r>
                        <a:rPr lang="en-US" altLang="zh-CN" sz="800" dirty="0">
                          <a:latin typeface="Times New Roman" panose="02020603050405020304" pitchFamily="18" charset="0"/>
                          <a:cs typeface="Times New Roman" panose="02020603050405020304" pitchFamily="18" charset="0"/>
                        </a:rPr>
                        <a:t>.</a:t>
                      </a:r>
                      <a:endParaRPr lang="zh-CN" altLang="en-US" sz="8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baseline="0" dirty="0">
                          <a:solidFill>
                            <a:schemeClr val="tx1"/>
                          </a:solidFill>
                          <a:latin typeface="Times New Roman" panose="02020603050405020304" pitchFamily="18" charset="0"/>
                          <a:cs typeface="Times New Roman" panose="02020603050405020304" pitchFamily="18" charset="0"/>
                        </a:rPr>
                        <a:t>No spectrum, only </a:t>
                      </a:r>
                      <a:r>
                        <a:rPr lang="en-US" altLang="zh-CN" sz="1000" i="1" baseline="0" dirty="0">
                          <a:solidFill>
                            <a:schemeClr val="tx1"/>
                          </a:solidFill>
                          <a:latin typeface="Times New Roman" panose="02020603050405020304" pitchFamily="18" charset="0"/>
                          <a:cs typeface="Times New Roman" panose="02020603050405020304" pitchFamily="18" charset="0"/>
                        </a:rPr>
                        <a:t>T</a:t>
                      </a:r>
                      <a:r>
                        <a:rPr lang="en-US" altLang="zh-CN" sz="1000" baseline="-25000" dirty="0">
                          <a:solidFill>
                            <a:schemeClr val="tx1"/>
                          </a:solidFill>
                          <a:latin typeface="Times New Roman" panose="02020603050405020304" pitchFamily="18" charset="0"/>
                          <a:cs typeface="Times New Roman" panose="02020603050405020304" pitchFamily="18" charset="0"/>
                        </a:rPr>
                        <a:t>1/2</a:t>
                      </a:r>
                      <a:r>
                        <a:rPr lang="en-US" altLang="zh-CN" sz="1000" baseline="0" dirty="0">
                          <a:solidFill>
                            <a:schemeClr val="tx1"/>
                          </a:solidFill>
                          <a:latin typeface="Times New Roman" panose="02020603050405020304" pitchFamily="18" charset="0"/>
                          <a:cs typeface="Times New Roman" panose="02020603050405020304" pitchFamily="18" charset="0"/>
                        </a:rPr>
                        <a:t> was provided.</a:t>
                      </a:r>
                      <a:endParaRPr lang="zh-CN" altLang="en-US" sz="10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extLst>
                  <a:ext uri="{0D108BD9-81ED-4DB2-BD59-A6C34878D82A}">
                    <a16:rowId xmlns:a16="http://schemas.microsoft.com/office/drawing/2014/main" val="10007"/>
                  </a:ext>
                </a:extLst>
              </a:tr>
              <a:tr h="0">
                <a:tc>
                  <a:txBody>
                    <a:bodyPr/>
                    <a:lstStyle/>
                    <a:p>
                      <a:pPr algn="ctr" fontAlgn="ctr"/>
                      <a:r>
                        <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50(4)</a:t>
                      </a:r>
                    </a:p>
                  </a:txBody>
                  <a:tcPr marL="9525" marR="9525" marT="9525" marB="0" anchor="ctr">
                    <a:solidFill>
                      <a:schemeClr val="accent1">
                        <a:lumMod val="20000"/>
                        <a:lumOff val="80000"/>
                      </a:schemeClr>
                    </a:solidFill>
                  </a:tcPr>
                </a:tc>
                <a:tc>
                  <a:txBody>
                    <a:bodyPr/>
                    <a:lstStyle/>
                    <a:p>
                      <a:pPr algn="ctr" fontAlgn="ctr"/>
                      <a:endPar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1">
                        <a:lumMod val="20000"/>
                        <a:lumOff val="80000"/>
                      </a:schemeClr>
                    </a:solidFill>
                  </a:tcPr>
                </a:tc>
                <a:tc>
                  <a:txBody>
                    <a:bodyPr/>
                    <a:lstStyle/>
                    <a:p>
                      <a:pPr algn="ctr"/>
                      <a:r>
                        <a:rPr lang="en-US" altLang="zh-CN" sz="900" dirty="0">
                          <a:latin typeface="Times New Roman" panose="02020603050405020304" pitchFamily="18" charset="0"/>
                          <a:cs typeface="Times New Roman" panose="02020603050405020304" pitchFamily="18" charset="0"/>
                        </a:rPr>
                        <a:t>GANIL</a:t>
                      </a:r>
                      <a:endParaRPr lang="zh-CN" altLang="en-US" sz="9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800" dirty="0">
                          <a:latin typeface="Times New Roman" panose="02020603050405020304" pitchFamily="18" charset="0"/>
                          <a:cs typeface="Times New Roman" panose="02020603050405020304" pitchFamily="18" charset="0"/>
                        </a:rPr>
                        <a:t>Yu. E. </a:t>
                      </a:r>
                      <a:r>
                        <a:rPr lang="en-US" altLang="zh-CN" sz="800" dirty="0" err="1">
                          <a:latin typeface="Times New Roman" panose="02020603050405020304" pitchFamily="18" charset="0"/>
                          <a:cs typeface="Times New Roman" panose="02020603050405020304" pitchFamily="18" charset="0"/>
                        </a:rPr>
                        <a:t>Penionzhkevich</a:t>
                      </a:r>
                      <a:r>
                        <a:rPr lang="en-US" altLang="zh-CN" sz="800" dirty="0">
                          <a:latin typeface="Times New Roman" panose="02020603050405020304" pitchFamily="18" charset="0"/>
                          <a:cs typeface="Times New Roman" panose="02020603050405020304" pitchFamily="18" charset="0"/>
                        </a:rPr>
                        <a:t>, Phys. Atom. </a:t>
                      </a:r>
                      <a:r>
                        <a:rPr lang="en-US" altLang="zh-CN" sz="800" dirty="0" err="1">
                          <a:latin typeface="Times New Roman" panose="02020603050405020304" pitchFamily="18" charset="0"/>
                          <a:cs typeface="Times New Roman" panose="02020603050405020304" pitchFamily="18" charset="0"/>
                        </a:rPr>
                        <a:t>Nucl</a:t>
                      </a:r>
                      <a:r>
                        <a:rPr lang="en-US" altLang="zh-CN" sz="800" dirty="0">
                          <a:latin typeface="Times New Roman" panose="02020603050405020304" pitchFamily="18" charset="0"/>
                          <a:cs typeface="Times New Roman" panose="02020603050405020304" pitchFamily="18" charset="0"/>
                        </a:rPr>
                        <a:t>. 64, 1121 (2001).</a:t>
                      </a:r>
                      <a:endParaRPr lang="zh-CN" altLang="en-US" sz="8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baseline="0" dirty="0">
                          <a:solidFill>
                            <a:schemeClr val="tx1"/>
                          </a:solidFill>
                          <a:latin typeface="Times New Roman" panose="02020603050405020304" pitchFamily="18" charset="0"/>
                          <a:cs typeface="Times New Roman" panose="02020603050405020304" pitchFamily="18" charset="0"/>
                        </a:rPr>
                        <a:t>No spectrum, only </a:t>
                      </a:r>
                      <a:r>
                        <a:rPr lang="en-US" altLang="zh-CN" sz="1000" i="1" baseline="0" dirty="0">
                          <a:solidFill>
                            <a:schemeClr val="tx1"/>
                          </a:solidFill>
                          <a:latin typeface="Times New Roman" panose="02020603050405020304" pitchFamily="18" charset="0"/>
                          <a:cs typeface="Times New Roman" panose="02020603050405020304" pitchFamily="18" charset="0"/>
                        </a:rPr>
                        <a:t>T</a:t>
                      </a:r>
                      <a:r>
                        <a:rPr lang="en-US" altLang="zh-CN" sz="1000" baseline="-25000" dirty="0">
                          <a:solidFill>
                            <a:schemeClr val="tx1"/>
                          </a:solidFill>
                          <a:latin typeface="Times New Roman" panose="02020603050405020304" pitchFamily="18" charset="0"/>
                          <a:cs typeface="Times New Roman" panose="02020603050405020304" pitchFamily="18" charset="0"/>
                        </a:rPr>
                        <a:t>1/2</a:t>
                      </a:r>
                      <a:r>
                        <a:rPr lang="en-US" altLang="zh-CN" sz="1000" baseline="0" dirty="0">
                          <a:solidFill>
                            <a:schemeClr val="tx1"/>
                          </a:solidFill>
                          <a:latin typeface="Times New Roman" panose="02020603050405020304" pitchFamily="18" charset="0"/>
                          <a:cs typeface="Times New Roman" panose="02020603050405020304" pitchFamily="18" charset="0"/>
                        </a:rPr>
                        <a:t> was provided.</a:t>
                      </a:r>
                      <a:endParaRPr lang="zh-CN" altLang="en-US" sz="10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extLst>
                  <a:ext uri="{0D108BD9-81ED-4DB2-BD59-A6C34878D82A}">
                    <a16:rowId xmlns:a16="http://schemas.microsoft.com/office/drawing/2014/main" val="10008"/>
                  </a:ext>
                </a:extLst>
              </a:tr>
              <a:tr h="0">
                <a:tc>
                  <a:txBody>
                    <a:bodyPr/>
                    <a:lstStyle/>
                    <a:p>
                      <a:pPr algn="ctr" fontAlgn="ctr"/>
                      <a:endPar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1">
                        <a:lumMod val="20000"/>
                        <a:lumOff val="80000"/>
                      </a:schemeClr>
                    </a:solidFill>
                  </a:tcPr>
                </a:tc>
                <a:tc>
                  <a:txBody>
                    <a:bodyPr/>
                    <a:lstStyle/>
                    <a:p>
                      <a:pPr algn="ctr" fontAlgn="ctr"/>
                      <a:endPar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1">
                        <a:lumMod val="20000"/>
                        <a:lumOff val="80000"/>
                      </a:schemeClr>
                    </a:solidFill>
                  </a:tcPr>
                </a:tc>
                <a:tc>
                  <a:txBody>
                    <a:bodyPr/>
                    <a:lstStyle/>
                    <a:p>
                      <a:pPr algn="ctr"/>
                      <a:r>
                        <a:rPr lang="en-US" altLang="zh-CN" sz="900" dirty="0">
                          <a:latin typeface="Times New Roman" panose="02020603050405020304" pitchFamily="18" charset="0"/>
                          <a:cs typeface="Times New Roman" panose="02020603050405020304" pitchFamily="18" charset="0"/>
                        </a:rPr>
                        <a:t>CERN</a:t>
                      </a:r>
                      <a:endParaRPr lang="zh-CN" altLang="en-US" sz="9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fr-FR" altLang="zh-CN" sz="800" dirty="0">
                          <a:latin typeface="Times New Roman" panose="02020603050405020304" pitchFamily="18" charset="0"/>
                          <a:cs typeface="Times New Roman" panose="02020603050405020304" pitchFamily="18" charset="0"/>
                        </a:rPr>
                        <a:t>H. Mach </a:t>
                      </a:r>
                      <a:r>
                        <a:rPr lang="fr-FR" altLang="zh-CN" sz="800" i="1" dirty="0">
                          <a:latin typeface="Times New Roman" panose="02020603050405020304" pitchFamily="18" charset="0"/>
                          <a:cs typeface="Times New Roman" panose="02020603050405020304" pitchFamily="18" charset="0"/>
                        </a:rPr>
                        <a:t>et al</a:t>
                      </a:r>
                      <a:r>
                        <a:rPr lang="fr-FR" altLang="zh-CN" sz="800" dirty="0">
                          <a:latin typeface="Times New Roman" panose="02020603050405020304" pitchFamily="18" charset="0"/>
                          <a:cs typeface="Times New Roman" panose="02020603050405020304" pitchFamily="18" charset="0"/>
                        </a:rPr>
                        <a:t>., Eur. Phys. J. A 25, 105 (2005). </a:t>
                      </a:r>
                      <a:endParaRPr lang="zh-CN" altLang="en-US" sz="8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i="1" baseline="0" dirty="0">
                          <a:solidFill>
                            <a:schemeClr val="tx1"/>
                          </a:solidFill>
                          <a:latin typeface="Times New Roman" panose="02020603050405020304" pitchFamily="18" charset="0"/>
                          <a:cs typeface="Times New Roman" panose="02020603050405020304" pitchFamily="18" charset="0"/>
                        </a:rPr>
                        <a:t>β</a:t>
                      </a:r>
                      <a:r>
                        <a:rPr lang="en-US" altLang="zh-CN" sz="1000" baseline="0" dirty="0">
                          <a:solidFill>
                            <a:schemeClr val="tx1"/>
                          </a:solidFill>
                          <a:latin typeface="Times New Roman" panose="02020603050405020304" pitchFamily="18" charset="0"/>
                          <a:cs typeface="Times New Roman" panose="02020603050405020304" pitchFamily="18" charset="0"/>
                        </a:rPr>
                        <a:t> measured by a </a:t>
                      </a:r>
                      <a:r>
                        <a:rPr lang="en-US" altLang="zh-CN" sz="1000" dirty="0">
                          <a:solidFill>
                            <a:schemeClr val="tx1"/>
                          </a:solidFill>
                          <a:latin typeface="Times New Roman" panose="02020603050405020304" pitchFamily="18" charset="0"/>
                          <a:cs typeface="Times New Roman" panose="02020603050405020304" pitchFamily="18" charset="0"/>
                        </a:rPr>
                        <a:t>plastic scintillator, </a:t>
                      </a:r>
                      <a:r>
                        <a:rPr lang="en-US" altLang="zh-CN" sz="1000" i="1" dirty="0">
                          <a:solidFill>
                            <a:schemeClr val="tx1"/>
                          </a:solidFill>
                          <a:latin typeface="Times New Roman" panose="02020603050405020304" pitchFamily="18" charset="0"/>
                          <a:cs typeface="Times New Roman" panose="02020603050405020304" pitchFamily="18" charset="0"/>
                        </a:rPr>
                        <a:t>βγ</a:t>
                      </a:r>
                      <a:r>
                        <a:rPr lang="en-US" altLang="zh-CN" sz="1000" i="0" dirty="0">
                          <a:solidFill>
                            <a:schemeClr val="tx1"/>
                          </a:solidFill>
                          <a:latin typeface="Times New Roman" panose="02020603050405020304" pitchFamily="18" charset="0"/>
                          <a:cs typeface="Times New Roman" panose="02020603050405020304" pitchFamily="18" charset="0"/>
                        </a:rPr>
                        <a:t> measured by two</a:t>
                      </a:r>
                      <a:r>
                        <a:rPr lang="en-US" altLang="zh-CN" sz="1000" dirty="0">
                          <a:solidFill>
                            <a:schemeClr val="tx1"/>
                          </a:solidFill>
                          <a:latin typeface="Times New Roman" panose="02020603050405020304" pitchFamily="18" charset="0"/>
                          <a:cs typeface="Times New Roman" panose="02020603050405020304" pitchFamily="18" charset="0"/>
                        </a:rPr>
                        <a:t> large volume </a:t>
                      </a:r>
                      <a:r>
                        <a:rPr lang="en-US" altLang="zh-CN" sz="1000" dirty="0" err="1">
                          <a:solidFill>
                            <a:schemeClr val="tx1"/>
                          </a:solidFill>
                          <a:latin typeface="Times New Roman" panose="02020603050405020304" pitchFamily="18" charset="0"/>
                          <a:cs typeface="Times New Roman" panose="02020603050405020304" pitchFamily="18" charset="0"/>
                        </a:rPr>
                        <a:t>Ge</a:t>
                      </a:r>
                      <a:r>
                        <a:rPr lang="en-US" altLang="zh-CN" sz="1000" dirty="0">
                          <a:solidFill>
                            <a:schemeClr val="tx1"/>
                          </a:solidFill>
                          <a:latin typeface="Times New Roman" panose="02020603050405020304" pitchFamily="18" charset="0"/>
                          <a:cs typeface="Times New Roman" panose="02020603050405020304" pitchFamily="18" charset="0"/>
                        </a:rPr>
                        <a:t>.</a:t>
                      </a:r>
                      <a:r>
                        <a:rPr lang="en-US" altLang="zh-CN" sz="1000" baseline="0" dirty="0">
                          <a:solidFill>
                            <a:schemeClr val="tx1"/>
                          </a:solidFill>
                          <a:latin typeface="Times New Roman" panose="02020603050405020304" pitchFamily="18" charset="0"/>
                          <a:cs typeface="Times New Roman" panose="02020603050405020304" pitchFamily="18" charset="0"/>
                        </a:rPr>
                        <a:t> </a:t>
                      </a:r>
                      <a:r>
                        <a:rPr lang="en-US" altLang="zh-CN" sz="1000" dirty="0">
                          <a:solidFill>
                            <a:schemeClr val="tx1"/>
                          </a:solidFill>
                          <a:latin typeface="Times New Roman" panose="02020603050405020304" pitchFamily="18" charset="0"/>
                          <a:cs typeface="Times New Roman" panose="02020603050405020304" pitchFamily="18" charset="0"/>
                        </a:rPr>
                        <a:t>Lifetime measured by two BaF</a:t>
                      </a:r>
                      <a:r>
                        <a:rPr lang="en-US" altLang="zh-CN" sz="1000" baseline="-25000" dirty="0">
                          <a:solidFill>
                            <a:schemeClr val="tx1"/>
                          </a:solidFill>
                          <a:latin typeface="Times New Roman" panose="02020603050405020304" pitchFamily="18" charset="0"/>
                          <a:cs typeface="Times New Roman" panose="02020603050405020304" pitchFamily="18" charset="0"/>
                        </a:rPr>
                        <a:t>2</a:t>
                      </a:r>
                      <a:r>
                        <a:rPr lang="en-US" altLang="zh-CN" sz="1000" dirty="0">
                          <a:solidFill>
                            <a:schemeClr val="tx1"/>
                          </a:solidFill>
                          <a:latin typeface="Times New Roman" panose="02020603050405020304" pitchFamily="18" charset="0"/>
                          <a:cs typeface="Times New Roman" panose="02020603050405020304" pitchFamily="18" charset="0"/>
                        </a:rPr>
                        <a:t> detectors. </a:t>
                      </a:r>
                      <a:r>
                        <a:rPr lang="en-US" altLang="zh-CN" sz="1000" i="1" dirty="0" err="1">
                          <a:solidFill>
                            <a:schemeClr val="tx1"/>
                          </a:solidFill>
                          <a:latin typeface="Times New Roman" panose="02020603050405020304" pitchFamily="18" charset="0"/>
                          <a:cs typeface="Times New Roman" panose="02020603050405020304" pitchFamily="18" charset="0"/>
                        </a:rPr>
                        <a:t>γγ</a:t>
                      </a:r>
                      <a:r>
                        <a:rPr lang="en-US" altLang="zh-CN" sz="1000" dirty="0">
                          <a:solidFill>
                            <a:schemeClr val="tx1"/>
                          </a:solidFill>
                          <a:latin typeface="Times New Roman" panose="02020603050405020304" pitchFamily="18" charset="0"/>
                          <a:cs typeface="Times New Roman" panose="02020603050405020304" pitchFamily="18" charset="0"/>
                        </a:rPr>
                        <a:t> coincidences</a:t>
                      </a:r>
                      <a:r>
                        <a:rPr lang="en-US" altLang="zh-CN" sz="1000" baseline="0" dirty="0">
                          <a:solidFill>
                            <a:schemeClr val="tx1"/>
                          </a:solidFill>
                          <a:latin typeface="Times New Roman" panose="02020603050405020304" pitchFamily="18" charset="0"/>
                          <a:cs typeface="Times New Roman" panose="02020603050405020304" pitchFamily="18" charset="0"/>
                        </a:rPr>
                        <a:t>.</a:t>
                      </a:r>
                      <a:endParaRPr lang="zh-CN" altLang="en-US" sz="10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extLst>
                  <a:ext uri="{0D108BD9-81ED-4DB2-BD59-A6C34878D82A}">
                    <a16:rowId xmlns:a16="http://schemas.microsoft.com/office/drawing/2014/main" val="10009"/>
                  </a:ext>
                </a:extLst>
              </a:tr>
              <a:tr h="0">
                <a:tc>
                  <a:txBody>
                    <a:bodyPr/>
                    <a:lstStyle/>
                    <a:p>
                      <a:pPr algn="ctr" fontAlgn="ctr"/>
                      <a:r>
                        <a:rPr lang="en-US" altLang="zh-CN" sz="1100" b="0" i="0" u="none" strike="noStrike" dirty="0">
                          <a:solidFill>
                            <a:srgbClr val="000000"/>
                          </a:solidFill>
                          <a:effectLst/>
                          <a:latin typeface="Times New Roman" panose="02020603050405020304" pitchFamily="18" charset="0"/>
                          <a:ea typeface="+mn-ea"/>
                          <a:cs typeface="Times New Roman" panose="02020603050405020304" pitchFamily="18" charset="0"/>
                        </a:rPr>
                        <a:t>49.4(20)</a:t>
                      </a:r>
                      <a:endPar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4">
                        <a:lumMod val="20000"/>
                        <a:lumOff val="80000"/>
                      </a:schemeClr>
                    </a:solidFill>
                  </a:tcPr>
                </a:tc>
                <a:tc>
                  <a:txBody>
                    <a:bodyPr/>
                    <a:lstStyle/>
                    <a:p>
                      <a:pPr algn="ctr" fontAlgn="ctr"/>
                      <a:r>
                        <a:rPr lang="en-US" altLang="zh-CN" sz="1100" b="0" i="0" u="none" strike="noStrike" dirty="0">
                          <a:solidFill>
                            <a:srgbClr val="000000"/>
                          </a:solidFill>
                          <a:effectLst/>
                          <a:latin typeface="Times New Roman" panose="02020603050405020304" pitchFamily="18" charset="0"/>
                          <a:ea typeface="+mn-ea"/>
                          <a:cs typeface="Times New Roman" panose="02020603050405020304" pitchFamily="18" charset="0"/>
                        </a:rPr>
                        <a:t>30(5)</a:t>
                      </a:r>
                    </a:p>
                    <a:p>
                      <a:pPr algn="ctr" fontAlgn="ctr"/>
                      <a:r>
                        <a:rPr lang="en-US" altLang="zh-CN" sz="1100" b="0" i="0" u="none" strike="noStrike" dirty="0">
                          <a:solidFill>
                            <a:srgbClr val="000000"/>
                          </a:solidFill>
                          <a:effectLst/>
                          <a:latin typeface="Times New Roman" panose="02020603050405020304" pitchFamily="18" charset="0"/>
                          <a:ea typeface="+mn-ea"/>
                          <a:cs typeface="Times New Roman" panose="02020603050405020304" pitchFamily="18" charset="0"/>
                        </a:rPr>
                        <a:t>1.27(25)</a:t>
                      </a:r>
                      <a:endParaRPr lang="en-US" altLang="zh-CN" sz="11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solidFill>
                      <a:schemeClr val="accent4">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endParaRPr lang="zh-CN" altLang="en-US" sz="11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100" dirty="0">
                          <a:latin typeface="Times New Roman" panose="02020603050405020304" pitchFamily="18" charset="0"/>
                          <a:cs typeface="Times New Roman" panose="02020603050405020304" pitchFamily="18" charset="0"/>
                        </a:rPr>
                        <a:t>13 (</a:t>
                      </a:r>
                      <a:r>
                        <a:rPr lang="en-US" altLang="zh-CN" sz="1100" dirty="0" err="1">
                          <a:latin typeface="Times New Roman" panose="02020603050405020304" pitchFamily="18" charset="0"/>
                          <a:cs typeface="Times New Roman" panose="02020603050405020304" pitchFamily="18" charset="0"/>
                        </a:rPr>
                        <a:t>gs</a:t>
                      </a:r>
                      <a:r>
                        <a:rPr lang="en-US" altLang="zh-CN" sz="1100" dirty="0">
                          <a:latin typeface="Times New Roman" panose="02020603050405020304" pitchFamily="18" charset="0"/>
                          <a:cs typeface="Times New Roman" panose="02020603050405020304" pitchFamily="18" charset="0"/>
                        </a:rPr>
                        <a:t>)</a:t>
                      </a:r>
                    </a:p>
                    <a:p>
                      <a:pPr algn="ctr"/>
                      <a:r>
                        <a:rPr lang="en-US" altLang="zh-CN" sz="1100" dirty="0">
                          <a:latin typeface="Times New Roman" panose="02020603050405020304" pitchFamily="18" charset="0"/>
                          <a:cs typeface="Times New Roman" panose="02020603050405020304" pitchFamily="18" charset="0"/>
                        </a:rPr>
                        <a:t>8 (</a:t>
                      </a:r>
                      <a:r>
                        <a:rPr lang="en-US" altLang="zh-CN" sz="1100" dirty="0" err="1">
                          <a:latin typeface="Times New Roman" panose="02020603050405020304" pitchFamily="18" charset="0"/>
                          <a:cs typeface="Times New Roman" panose="02020603050405020304" pitchFamily="18" charset="0"/>
                        </a:rPr>
                        <a:t>es</a:t>
                      </a:r>
                      <a:r>
                        <a:rPr lang="en-US" altLang="zh-CN" sz="1100" dirty="0">
                          <a:latin typeface="Times New Roman" panose="02020603050405020304" pitchFamily="18" charset="0"/>
                          <a:cs typeface="Times New Roman" panose="02020603050405020304" pitchFamily="18" charset="0"/>
                        </a:rPr>
                        <a:t>)</a:t>
                      </a:r>
                      <a:endParaRPr lang="zh-CN" altLang="en-US" sz="11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100" dirty="0">
                          <a:solidFill>
                            <a:schemeClr val="tx1"/>
                          </a:solidFill>
                          <a:latin typeface="Times New Roman" panose="02020603050405020304" pitchFamily="18" charset="0"/>
                          <a:cs typeface="Times New Roman" panose="02020603050405020304" pitchFamily="18" charset="0"/>
                        </a:rPr>
                        <a:t>26</a:t>
                      </a:r>
                      <a:endParaRPr lang="zh-CN" altLang="en-US" sz="11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100" dirty="0">
                          <a:latin typeface="Times New Roman" panose="02020603050405020304" pitchFamily="18" charset="0"/>
                          <a:cs typeface="Times New Roman" panose="02020603050405020304" pitchFamily="18" charset="0"/>
                        </a:rPr>
                        <a:t>6</a:t>
                      </a:r>
                      <a:endParaRPr lang="zh-CN" altLang="en-US" sz="11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1100" dirty="0">
                          <a:latin typeface="Times New Roman" panose="02020603050405020304" pitchFamily="18" charset="0"/>
                          <a:cs typeface="Times New Roman" panose="02020603050405020304" pitchFamily="18" charset="0"/>
                        </a:rPr>
                        <a:t>1</a:t>
                      </a:r>
                      <a:endParaRPr lang="zh-CN" altLang="en-US" sz="11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algn="ctr"/>
                      <a:r>
                        <a:rPr lang="en-US" altLang="zh-CN" sz="900" dirty="0">
                          <a:latin typeface="Times New Roman" panose="02020603050405020304" pitchFamily="18" charset="0"/>
                          <a:cs typeface="Times New Roman" panose="02020603050405020304" pitchFamily="18" charset="0"/>
                        </a:rPr>
                        <a:t>γ rays </a:t>
                      </a:r>
                      <a:r>
                        <a:rPr lang="en-US" altLang="zh-CN" sz="900" dirty="0" err="1">
                          <a:latin typeface="Times New Roman" panose="02020603050405020304" pitchFamily="18" charset="0"/>
                          <a:cs typeface="Times New Roman" panose="02020603050405020304" pitchFamily="18" charset="0"/>
                        </a:rPr>
                        <a:t>deexciting</a:t>
                      </a:r>
                      <a:r>
                        <a:rPr lang="en-US" altLang="zh-CN" sz="900" baseline="0" dirty="0">
                          <a:latin typeface="Times New Roman" panose="02020603050405020304" pitchFamily="18" charset="0"/>
                          <a:cs typeface="Times New Roman" panose="02020603050405020304" pitchFamily="18" charset="0"/>
                        </a:rPr>
                        <a:t> n</a:t>
                      </a:r>
                      <a:r>
                        <a:rPr lang="en-US" altLang="zh-CN" sz="900" dirty="0">
                          <a:latin typeface="Times New Roman" panose="02020603050405020304" pitchFamily="18" charset="0"/>
                          <a:cs typeface="Times New Roman" panose="02020603050405020304" pitchFamily="18" charset="0"/>
                        </a:rPr>
                        <a:t>ine 29Mg states were observed </a:t>
                      </a:r>
                    </a:p>
                    <a:p>
                      <a:pPr algn="ctr"/>
                      <a:r>
                        <a:rPr lang="en-US" altLang="zh-CN" sz="900" dirty="0">
                          <a:latin typeface="Times New Roman" panose="02020603050405020304" pitchFamily="18" charset="0"/>
                          <a:cs typeface="Times New Roman" panose="02020603050405020304" pitchFamily="18" charset="0"/>
                        </a:rPr>
                        <a:t>Neurons emitting from nineteen</a:t>
                      </a:r>
                      <a:r>
                        <a:rPr lang="en-US" altLang="zh-CN" sz="900" baseline="0" dirty="0">
                          <a:latin typeface="Times New Roman" panose="02020603050405020304" pitchFamily="18" charset="0"/>
                          <a:cs typeface="Times New Roman" panose="02020603050405020304" pitchFamily="18" charset="0"/>
                        </a:rPr>
                        <a:t> 29Mg states were observed.</a:t>
                      </a:r>
                      <a:endParaRPr lang="zh-CN" altLang="en-US" sz="9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dirty="0">
                          <a:latin typeface="Times New Roman" panose="02020603050405020304" pitchFamily="18" charset="0"/>
                          <a:cs typeface="Times New Roman" panose="02020603050405020304" pitchFamily="18" charset="0"/>
                        </a:rPr>
                        <a:t>Known energies and intensities of </a:t>
                      </a:r>
                      <a:r>
                        <a:rPr lang="en-US" altLang="zh-CN" sz="1000" i="1" dirty="0">
                          <a:latin typeface="Times New Roman" panose="02020603050405020304" pitchFamily="18" charset="0"/>
                          <a:cs typeface="Times New Roman" panose="02020603050405020304" pitchFamily="18" charset="0"/>
                        </a:rPr>
                        <a:t>βn</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dirty="0">
                          <a:latin typeface="Times New Roman" panose="02020603050405020304" pitchFamily="18" charset="0"/>
                          <a:cs typeface="Times New Roman" panose="02020603050405020304" pitchFamily="18" charset="0"/>
                        </a:rPr>
                        <a:t>Known energies and intensities of </a:t>
                      </a:r>
                      <a:r>
                        <a:rPr lang="en-US" altLang="zh-CN" sz="1000" i="1" dirty="0">
                          <a:latin typeface="Times New Roman" panose="02020603050405020304" pitchFamily="18" charset="0"/>
                          <a:cs typeface="Times New Roman" panose="02020603050405020304" pitchFamily="18" charset="0"/>
                        </a:rPr>
                        <a:t>βγ</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dirty="0">
                          <a:latin typeface="Times New Roman" panose="02020603050405020304" pitchFamily="18" charset="0"/>
                          <a:cs typeface="Times New Roman" panose="02020603050405020304" pitchFamily="18" charset="0"/>
                        </a:rPr>
                        <a:t>Known energies and intensities of </a:t>
                      </a:r>
                      <a:r>
                        <a:rPr lang="en-US" altLang="zh-CN" sz="1000" i="1" dirty="0">
                          <a:latin typeface="Times New Roman" panose="02020603050405020304" pitchFamily="18" charset="0"/>
                          <a:cs typeface="Times New Roman" panose="02020603050405020304" pitchFamily="18" charset="0"/>
                        </a:rPr>
                        <a:t>β</a:t>
                      </a:r>
                      <a:r>
                        <a:rPr lang="en-US" altLang="zh-CN" sz="1000" i="1" dirty="0" err="1">
                          <a:latin typeface="Times New Roman" panose="02020603050405020304" pitchFamily="18" charset="0"/>
                          <a:cs typeface="Times New Roman" panose="02020603050405020304" pitchFamily="18" charset="0"/>
                        </a:rPr>
                        <a:t>nγ</a:t>
                      </a:r>
                      <a:endParaRPr lang="en-US" altLang="zh-CN" sz="1000" i="1" dirty="0">
                        <a:latin typeface="Times New Roman" panose="02020603050405020304" pitchFamily="18" charset="0"/>
                        <a:cs typeface="Times New Roman" panose="02020603050405020304"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i="0" baseline="0" dirty="0">
                          <a:solidFill>
                            <a:schemeClr val="tx1"/>
                          </a:solidFill>
                          <a:latin typeface="Times New Roman" panose="02020603050405020304" pitchFamily="18" charset="0"/>
                          <a:cs typeface="Times New Roman" panose="02020603050405020304" pitchFamily="18" charset="0"/>
                        </a:rPr>
                        <a:t>Lack of reliable </a:t>
                      </a:r>
                      <a:r>
                        <a:rPr lang="en-US" altLang="zh-CN" sz="1000" i="1" baseline="0" dirty="0">
                          <a:solidFill>
                            <a:schemeClr val="tx1"/>
                          </a:solidFill>
                          <a:latin typeface="Times New Roman" panose="02020603050405020304" pitchFamily="18" charset="0"/>
                          <a:cs typeface="Times New Roman" panose="02020603050405020304" pitchFamily="18" charset="0"/>
                        </a:rPr>
                        <a:t>n</a:t>
                      </a:r>
                      <a:r>
                        <a:rPr lang="en-US" altLang="zh-CN" sz="1000" baseline="0" dirty="0">
                          <a:solidFill>
                            <a:schemeClr val="tx1"/>
                          </a:solidFill>
                          <a:latin typeface="Times New Roman" panose="02020603050405020304" pitchFamily="18" charset="0"/>
                          <a:cs typeface="Times New Roman" panose="02020603050405020304" pitchFamily="18" charset="0"/>
                        </a:rPr>
                        <a:t>-</a:t>
                      </a:r>
                      <a:r>
                        <a:rPr lang="en-US" altLang="zh-CN" sz="1000" i="1" baseline="0" dirty="0">
                          <a:solidFill>
                            <a:schemeClr val="tx1"/>
                          </a:solidFill>
                          <a:latin typeface="Times New Roman" panose="02020603050405020304" pitchFamily="18" charset="0"/>
                          <a:cs typeface="Times New Roman" panose="02020603050405020304" pitchFamily="18" charset="0"/>
                        </a:rPr>
                        <a:t>γ</a:t>
                      </a:r>
                      <a:r>
                        <a:rPr lang="en-US" altLang="zh-CN" sz="1000" i="0" baseline="0" dirty="0">
                          <a:solidFill>
                            <a:schemeClr val="tx1"/>
                          </a:solidFill>
                          <a:latin typeface="Times New Roman" panose="02020603050405020304" pitchFamily="18" charset="0"/>
                          <a:cs typeface="Times New Roman" panose="02020603050405020304" pitchFamily="18" charset="0"/>
                        </a:rPr>
                        <a:t> coincidence measurements.</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i="0" baseline="0" dirty="0">
                          <a:solidFill>
                            <a:schemeClr val="tx1"/>
                          </a:solidFill>
                          <a:latin typeface="Times New Roman" panose="02020603050405020304" pitchFamily="18" charset="0"/>
                          <a:cs typeface="Times New Roman" panose="02020603050405020304" pitchFamily="18" charset="0"/>
                        </a:rPr>
                        <a:t>Reliable </a:t>
                      </a:r>
                      <a:r>
                        <a:rPr lang="en-US" altLang="zh-CN" sz="1000" i="0" baseline="30000" dirty="0">
                          <a:solidFill>
                            <a:schemeClr val="tx1"/>
                          </a:solidFill>
                          <a:latin typeface="Times New Roman" panose="02020603050405020304" pitchFamily="18" charset="0"/>
                          <a:cs typeface="Times New Roman" panose="02020603050405020304" pitchFamily="18" charset="0"/>
                        </a:rPr>
                        <a:t>29</a:t>
                      </a:r>
                      <a:r>
                        <a:rPr lang="en-US" altLang="zh-CN" sz="1000" i="0" baseline="0" dirty="0">
                          <a:solidFill>
                            <a:schemeClr val="tx1"/>
                          </a:solidFill>
                          <a:latin typeface="Times New Roman" panose="02020603050405020304" pitchFamily="18" charset="0"/>
                          <a:cs typeface="Times New Roman" panose="02020603050405020304" pitchFamily="18" charset="0"/>
                        </a:rPr>
                        <a:t>Mg bound states.</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00" i="0" baseline="0" dirty="0">
                          <a:solidFill>
                            <a:schemeClr val="tx1"/>
                          </a:solidFill>
                          <a:latin typeface="Times New Roman" panose="02020603050405020304" pitchFamily="18" charset="0"/>
                          <a:cs typeface="Times New Roman" panose="02020603050405020304" pitchFamily="18" charset="0"/>
                        </a:rPr>
                        <a:t>Lack of reliable </a:t>
                      </a:r>
                      <a:r>
                        <a:rPr lang="en-US" altLang="zh-CN" sz="1000" i="0" baseline="30000" dirty="0">
                          <a:solidFill>
                            <a:schemeClr val="tx1"/>
                          </a:solidFill>
                          <a:latin typeface="Times New Roman" panose="02020603050405020304" pitchFamily="18" charset="0"/>
                          <a:cs typeface="Times New Roman" panose="02020603050405020304" pitchFamily="18" charset="0"/>
                        </a:rPr>
                        <a:t>29</a:t>
                      </a:r>
                      <a:r>
                        <a:rPr lang="en-US" altLang="zh-CN" sz="1000" i="0" baseline="0" dirty="0">
                          <a:solidFill>
                            <a:schemeClr val="tx1"/>
                          </a:solidFill>
                          <a:latin typeface="Times New Roman" panose="02020603050405020304" pitchFamily="18" charset="0"/>
                          <a:cs typeface="Times New Roman" panose="02020603050405020304" pitchFamily="18" charset="0"/>
                        </a:rPr>
                        <a:t>Mg unbound states.</a:t>
                      </a:r>
                      <a:endParaRPr lang="zh-CN" altLang="en-US" sz="10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10"/>
                  </a:ext>
                </a:extLst>
              </a:tr>
            </a:tbl>
          </a:graphicData>
        </a:graphic>
      </p:graphicFrame>
      <p:sp>
        <p:nvSpPr>
          <p:cNvPr id="3" name="Rectangle 4"/>
          <p:cNvSpPr>
            <a:spLocks noChangeArrowheads="1"/>
          </p:cNvSpPr>
          <p:nvPr/>
        </p:nvSpPr>
        <p:spPr bwMode="auto">
          <a:xfrm>
            <a:off x="3383868" y="-279180"/>
            <a:ext cx="2215968" cy="279180"/>
          </a:xfrm>
          <a:prstGeom prst="rect">
            <a:avLst/>
          </a:prstGeom>
          <a:gradFill rotWithShape="1">
            <a:gsLst>
              <a:gs pos="0">
                <a:srgbClr val="CCCCFF"/>
              </a:gs>
              <a:gs pos="50000">
                <a:srgbClr val="FFFFFF"/>
              </a:gs>
              <a:gs pos="100000">
                <a:srgbClr val="CCCCFF"/>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algn="l" eaLnBrk="0" hangingPunct="0">
              <a:defRPr>
                <a:solidFill>
                  <a:schemeClr val="tx1"/>
                </a:solidFill>
                <a:latin typeface="Times New Roman" panose="02020603050405020304" pitchFamily="18" charset="0"/>
                <a:ea typeface="宋体" panose="02010600030101010101" pitchFamily="2" charset="-122"/>
              </a:defRPr>
            </a:lvl1pPr>
            <a:lvl2pPr marL="742950" indent="-285750" algn="l" eaLnBrk="0" hangingPunct="0">
              <a:defRPr>
                <a:solidFill>
                  <a:schemeClr val="tx1"/>
                </a:solidFill>
                <a:latin typeface="Times New Roman" panose="02020603050405020304" pitchFamily="18" charset="0"/>
                <a:ea typeface="宋体" panose="02010600030101010101" pitchFamily="2" charset="-122"/>
              </a:defRPr>
            </a:lvl2pPr>
            <a:lvl3pPr marL="1143000" indent="-228600" algn="l" eaLnBrk="0" hangingPunct="0">
              <a:defRPr>
                <a:solidFill>
                  <a:schemeClr val="tx1"/>
                </a:solidFill>
                <a:latin typeface="Times New Roman" panose="02020603050405020304" pitchFamily="18" charset="0"/>
                <a:ea typeface="宋体" panose="02010600030101010101" pitchFamily="2" charset="-122"/>
              </a:defRPr>
            </a:lvl3pPr>
            <a:lvl4pPr marL="1600200" indent="-228600" algn="l" eaLnBrk="0" hangingPunct="0">
              <a:defRPr>
                <a:solidFill>
                  <a:schemeClr val="tx1"/>
                </a:solidFill>
                <a:latin typeface="Times New Roman" panose="02020603050405020304" pitchFamily="18" charset="0"/>
                <a:ea typeface="宋体" panose="02010600030101010101" pitchFamily="2" charset="-122"/>
              </a:defRPr>
            </a:lvl4pPr>
            <a:lvl5pPr marL="2057400" indent="-228600" algn="l"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ctr"/>
            <a:r>
              <a:rPr lang="en-US" altLang="zh-CN" sz="1200" dirty="0">
                <a:solidFill>
                  <a:srgbClr val="000000"/>
                </a:solidFill>
              </a:rPr>
              <a:t>Summary of the </a:t>
            </a:r>
            <a:r>
              <a:rPr lang="en-US" altLang="zh-CN" sz="1200" i="1" dirty="0"/>
              <a:t>β</a:t>
            </a:r>
            <a:r>
              <a:rPr lang="en-US" altLang="zh-CN" sz="1200" dirty="0"/>
              <a:t> decay of </a:t>
            </a:r>
            <a:r>
              <a:rPr lang="en-US" altLang="zh-CN" sz="1200" baseline="30000" dirty="0"/>
              <a:t>30</a:t>
            </a:r>
            <a:r>
              <a:rPr lang="en-US" altLang="zh-CN" sz="1200" dirty="0"/>
              <a:t>Na.</a:t>
            </a:r>
            <a:endParaRPr lang="zh-CN" altLang="en-US" sz="1200" dirty="0">
              <a:cs typeface="Times New Roman" panose="02020603050405020304" pitchFamily="18" charset="0"/>
            </a:endParaRPr>
          </a:p>
        </p:txBody>
      </p:sp>
    </p:spTree>
    <p:extLst>
      <p:ext uri="{BB962C8B-B14F-4D97-AF65-F5344CB8AC3E}">
        <p14:creationId xmlns:p14="http://schemas.microsoft.com/office/powerpoint/2010/main" val="51927476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812" y="-6684"/>
            <a:ext cx="9144000" cy="830997"/>
          </a:xfrm>
          <a:prstGeom prst="rect">
            <a:avLst/>
          </a:prstGeom>
        </p:spPr>
        <p:txBody>
          <a:bodyPr wrap="square">
            <a:spAutoFit/>
          </a:bodyPr>
          <a:lstStyle/>
          <a:p>
            <a:pPr algn="just"/>
            <a:r>
              <a:rPr lang="da-DK" altLang="zh-CN" sz="1600" dirty="0">
                <a:solidFill>
                  <a:srgbClr val="0000FF"/>
                </a:solidFill>
                <a:latin typeface="Times New Roman" panose="02020603050405020304" pitchFamily="18" charset="0"/>
                <a:cs typeface="Times New Roman" panose="02020603050405020304" pitchFamily="18" charset="0"/>
              </a:rPr>
              <a:t>E. Roeckl </a:t>
            </a:r>
            <a:r>
              <a:rPr lang="da-DK" altLang="zh-CN" sz="1600" i="1" dirty="0">
                <a:solidFill>
                  <a:srgbClr val="0000FF"/>
                </a:solidFill>
                <a:latin typeface="Times New Roman" panose="02020603050405020304" pitchFamily="18" charset="0"/>
                <a:cs typeface="Times New Roman" panose="02020603050405020304" pitchFamily="18" charset="0"/>
              </a:rPr>
              <a:t>et al</a:t>
            </a:r>
            <a:r>
              <a:rPr lang="da-DK" altLang="zh-CN" sz="1600" dirty="0">
                <a:solidFill>
                  <a:srgbClr val="0000FF"/>
                </a:solidFill>
                <a:latin typeface="Times New Roman" panose="02020603050405020304" pitchFamily="18" charset="0"/>
                <a:cs typeface="Times New Roman" panose="02020603050405020304" pitchFamily="18" charset="0"/>
              </a:rPr>
              <a:t>., Phys. Rev. C 10, 1181 (1974). </a:t>
            </a:r>
            <a:r>
              <a:rPr lang="en-US" altLang="zh-CN" sz="1600" dirty="0">
                <a:solidFill>
                  <a:srgbClr val="0000FF"/>
                </a:solidFill>
                <a:latin typeface="Times New Roman" panose="02020603050405020304" pitchFamily="18" charset="0"/>
                <a:cs typeface="Times New Roman" panose="02020603050405020304" pitchFamily="18" charset="0"/>
              </a:rPr>
              <a:t>Ion stopped on a catcher, </a:t>
            </a:r>
            <a:r>
              <a:rPr lang="en-US" altLang="zh-CN" sz="1600" i="1" dirty="0">
                <a:solidFill>
                  <a:srgbClr val="0000FF"/>
                </a:solidFill>
                <a:latin typeface="Times New Roman" panose="02020603050405020304" pitchFamily="18" charset="0"/>
                <a:cs typeface="Times New Roman" panose="02020603050405020304" pitchFamily="18" charset="0"/>
              </a:rPr>
              <a:t>βγ</a:t>
            </a:r>
            <a:r>
              <a:rPr lang="en-US" altLang="zh-CN" sz="1600" dirty="0">
                <a:solidFill>
                  <a:srgbClr val="0000FF"/>
                </a:solidFill>
                <a:latin typeface="Times New Roman" panose="02020603050405020304" pitchFamily="18" charset="0"/>
                <a:cs typeface="Times New Roman" panose="02020603050405020304" pitchFamily="18" charset="0"/>
              </a:rPr>
              <a:t> measured by </a:t>
            </a:r>
            <a:r>
              <a:rPr lang="en-US" altLang="zh-CN" sz="1600" dirty="0" err="1">
                <a:solidFill>
                  <a:srgbClr val="0000FF"/>
                </a:solidFill>
                <a:latin typeface="Times New Roman" panose="02020603050405020304" pitchFamily="18" charset="0"/>
                <a:cs typeface="Times New Roman" panose="02020603050405020304" pitchFamily="18" charset="0"/>
              </a:rPr>
              <a:t>NaI</a:t>
            </a:r>
            <a:r>
              <a:rPr lang="en-US" altLang="zh-CN" sz="1600" dirty="0">
                <a:solidFill>
                  <a:srgbClr val="0000FF"/>
                </a:solidFill>
                <a:latin typeface="Times New Roman" panose="02020603050405020304" pitchFamily="18" charset="0"/>
                <a:cs typeface="Times New Roman" panose="02020603050405020304" pitchFamily="18" charset="0"/>
              </a:rPr>
              <a:t>, neutron counted by </a:t>
            </a:r>
            <a:r>
              <a:rPr lang="en-US" altLang="zh-CN" sz="1600" baseline="30000" dirty="0">
                <a:solidFill>
                  <a:srgbClr val="0000FF"/>
                </a:solidFill>
                <a:latin typeface="Times New Roman" panose="02020603050405020304" pitchFamily="18" charset="0"/>
                <a:cs typeface="Times New Roman" panose="02020603050405020304" pitchFamily="18" charset="0"/>
              </a:rPr>
              <a:t>3</a:t>
            </a:r>
            <a:r>
              <a:rPr lang="en-US" altLang="zh-CN" sz="1600" dirty="0">
                <a:solidFill>
                  <a:srgbClr val="0000FF"/>
                </a:solidFill>
                <a:latin typeface="Times New Roman" panose="02020603050405020304" pitchFamily="18" charset="0"/>
                <a:cs typeface="Times New Roman" panose="02020603050405020304" pitchFamily="18" charset="0"/>
              </a:rPr>
              <a:t>He counters, </a:t>
            </a:r>
            <a:r>
              <a:rPr lang="en-US" altLang="zh-CN" sz="1600" i="1" dirty="0">
                <a:solidFill>
                  <a:srgbClr val="0000FF"/>
                </a:solidFill>
                <a:latin typeface="Times New Roman" panose="02020603050405020304" pitchFamily="18" charset="0"/>
                <a:cs typeface="Times New Roman" panose="02020603050405020304" pitchFamily="18" charset="0"/>
              </a:rPr>
              <a:t>β</a:t>
            </a:r>
            <a:r>
              <a:rPr lang="en-US" altLang="zh-CN" sz="1600" dirty="0">
                <a:solidFill>
                  <a:srgbClr val="0000FF"/>
                </a:solidFill>
                <a:latin typeface="Times New Roman" panose="02020603050405020304" pitchFamily="18" charset="0"/>
                <a:cs typeface="Times New Roman" panose="02020603050405020304" pitchFamily="18" charset="0"/>
              </a:rPr>
              <a:t> measured by NE 102A plastic scintillator.</a:t>
            </a:r>
          </a:p>
          <a:p>
            <a:pPr algn="just"/>
            <a:r>
              <a:rPr lang="en-US" altLang="zh-CN" sz="1600" dirty="0">
                <a:solidFill>
                  <a:srgbClr val="0000FF"/>
                </a:solidFill>
                <a:latin typeface="Times New Roman" panose="02020603050405020304" pitchFamily="18" charset="0"/>
                <a:cs typeface="Times New Roman" panose="02020603050405020304" pitchFamily="18" charset="0"/>
              </a:rPr>
              <a:t>No spectrum or decay scheme were reported.</a:t>
            </a:r>
            <a:endParaRPr lang="zh-CN" altLang="en-US" sz="1600" dirty="0">
              <a:solidFill>
                <a:srgbClr val="0000FF"/>
              </a:solidFill>
              <a:latin typeface="Times New Roman" panose="02020603050405020304" pitchFamily="18" charset="0"/>
              <a:cs typeface="Times New Roman" panose="02020603050405020304" pitchFamily="18" charset="0"/>
            </a:endParaRPr>
          </a:p>
        </p:txBody>
      </p:sp>
      <p:sp>
        <p:nvSpPr>
          <p:cNvPr id="7" name="矩形 6"/>
          <p:cNvSpPr/>
          <p:nvPr/>
        </p:nvSpPr>
        <p:spPr>
          <a:xfrm>
            <a:off x="-15812" y="908720"/>
            <a:ext cx="9144000" cy="1569660"/>
          </a:xfrm>
          <a:prstGeom prst="rect">
            <a:avLst/>
          </a:prstGeom>
        </p:spPr>
        <p:txBody>
          <a:bodyPr wrap="square">
            <a:spAutoFit/>
          </a:bodyPr>
          <a:lstStyle/>
          <a:p>
            <a:r>
              <a:rPr lang="fr-FR" altLang="zh-CN" sz="1600" dirty="0">
                <a:solidFill>
                  <a:srgbClr val="0000FF"/>
                </a:solidFill>
                <a:latin typeface="Times New Roman" panose="02020603050405020304" pitchFamily="18" charset="0"/>
                <a:cs typeface="Times New Roman" panose="02020603050405020304" pitchFamily="18" charset="0"/>
              </a:rPr>
              <a:t>M. Langevin et al., Nucl. Phys. A 414, 151 (1984). </a:t>
            </a:r>
            <a:r>
              <a:rPr lang="en-US" altLang="zh-CN" sz="1600" dirty="0">
                <a:solidFill>
                  <a:srgbClr val="0000FF"/>
                </a:solidFill>
                <a:latin typeface="Times New Roman" panose="02020603050405020304" pitchFamily="18" charset="0"/>
                <a:cs typeface="Times New Roman" panose="02020603050405020304" pitchFamily="18" charset="0"/>
              </a:rPr>
              <a:t>A 4</a:t>
            </a:r>
            <a:r>
              <a:rPr lang="en-US" altLang="zh-CN" sz="1600" i="1" dirty="0">
                <a:solidFill>
                  <a:srgbClr val="0000FF"/>
                </a:solidFill>
                <a:latin typeface="Times New Roman" panose="02020603050405020304" pitchFamily="18" charset="0"/>
                <a:cs typeface="Times New Roman" panose="02020603050405020304" pitchFamily="18" charset="0"/>
              </a:rPr>
              <a:t>π</a:t>
            </a:r>
            <a:r>
              <a:rPr lang="en-US" altLang="zh-CN" sz="1600" dirty="0">
                <a:solidFill>
                  <a:srgbClr val="0000FF"/>
                </a:solidFill>
                <a:latin typeface="Times New Roman" panose="02020603050405020304" pitchFamily="18" charset="0"/>
                <a:cs typeface="Times New Roman" panose="02020603050405020304" pitchFamily="18" charset="0"/>
              </a:rPr>
              <a:t> geometry liquid scintillator neutron detector associated with a thin plastic scintillator of the same geometry for the detection of the coincident </a:t>
            </a:r>
            <a:r>
              <a:rPr lang="en-US" altLang="zh-CN" sz="1600" i="1" dirty="0">
                <a:solidFill>
                  <a:srgbClr val="0000FF"/>
                </a:solidFill>
                <a:latin typeface="Times New Roman" panose="02020603050405020304" pitchFamily="18" charset="0"/>
                <a:cs typeface="Times New Roman" panose="02020603050405020304" pitchFamily="18" charset="0"/>
              </a:rPr>
              <a:t>β</a:t>
            </a:r>
            <a:r>
              <a:rPr lang="en-US" altLang="zh-CN" sz="1600" dirty="0">
                <a:solidFill>
                  <a:srgbClr val="0000FF"/>
                </a:solidFill>
                <a:latin typeface="Times New Roman" panose="02020603050405020304" pitchFamily="18" charset="0"/>
                <a:cs typeface="Times New Roman" panose="02020603050405020304" pitchFamily="18" charset="0"/>
              </a:rPr>
              <a:t> particles.</a:t>
            </a:r>
          </a:p>
          <a:p>
            <a:r>
              <a:rPr lang="en-US" altLang="zh-CN" sz="1600" dirty="0">
                <a:solidFill>
                  <a:srgbClr val="0000FF"/>
                </a:solidFill>
                <a:latin typeface="Times New Roman" panose="02020603050405020304" pitchFamily="18" charset="0"/>
                <a:cs typeface="Times New Roman" panose="02020603050405020304" pitchFamily="18" charset="0"/>
              </a:rPr>
              <a:t>No spectrum or decay scheme were reported.</a:t>
            </a:r>
          </a:p>
          <a:p>
            <a:r>
              <a:rPr lang="en-US" altLang="zh-CN" sz="1600" dirty="0">
                <a:latin typeface="Times New Roman" panose="02020603050405020304" pitchFamily="18" charset="0"/>
                <a:cs typeface="Times New Roman" panose="02020603050405020304" pitchFamily="18" charset="0"/>
              </a:rPr>
              <a:t>The ratio of the </a:t>
            </a:r>
            <a:r>
              <a:rPr lang="en-US" altLang="zh-CN" sz="1600" i="1" dirty="0">
                <a:latin typeface="Times New Roman" panose="02020603050405020304" pitchFamily="18" charset="0"/>
                <a:cs typeface="Times New Roman" panose="02020603050405020304" pitchFamily="18" charset="0"/>
              </a:rPr>
              <a:t>β</a:t>
            </a:r>
            <a:r>
              <a:rPr lang="en-US" altLang="zh-CN" sz="1600" dirty="0">
                <a:latin typeface="Times New Roman" panose="02020603050405020304" pitchFamily="18" charset="0"/>
                <a:cs typeface="Times New Roman" panose="02020603050405020304" pitchFamily="18" charset="0"/>
              </a:rPr>
              <a:t>-delayed neutron counting, corrected for the absolute efficiency of the neutron detector, to the measured number of </a:t>
            </a:r>
            <a:r>
              <a:rPr lang="en-US" altLang="zh-CN" sz="1600" i="1" dirty="0">
                <a:latin typeface="Times New Roman" panose="02020603050405020304" pitchFamily="18" charset="0"/>
                <a:cs typeface="Times New Roman" panose="02020603050405020304" pitchFamily="18" charset="0"/>
              </a:rPr>
              <a:t>β</a:t>
            </a:r>
            <a:r>
              <a:rPr lang="en-US" altLang="zh-CN" sz="1600" dirty="0">
                <a:latin typeface="Times New Roman" panose="02020603050405020304" pitchFamily="18" charset="0"/>
                <a:cs typeface="Times New Roman" panose="02020603050405020304" pitchFamily="18" charset="0"/>
              </a:rPr>
              <a:t>-disintegrations in the same time interval gives a direct determination of the total neutron </a:t>
            </a:r>
            <a:r>
              <a:rPr lang="en-US" altLang="zh-CN" sz="1600" i="1" dirty="0">
                <a:latin typeface="Times New Roman" panose="02020603050405020304" pitchFamily="18" charset="0"/>
                <a:cs typeface="Times New Roman" panose="02020603050405020304" pitchFamily="18" charset="0"/>
              </a:rPr>
              <a:t>β</a:t>
            </a:r>
            <a:r>
              <a:rPr lang="en-US" altLang="zh-CN" sz="1600" dirty="0">
                <a:latin typeface="Times New Roman" panose="02020603050405020304" pitchFamily="18" charset="0"/>
                <a:cs typeface="Times New Roman" panose="02020603050405020304" pitchFamily="18" charset="0"/>
              </a:rPr>
              <a:t>-delayed emission probability </a:t>
            </a:r>
            <a:r>
              <a:rPr lang="en-US" altLang="zh-CN" sz="1600" i="1" dirty="0" err="1">
                <a:latin typeface="Times New Roman" panose="02020603050405020304" pitchFamily="18" charset="0"/>
                <a:cs typeface="Times New Roman" panose="02020603050405020304" pitchFamily="18" charset="0"/>
              </a:rPr>
              <a:t>P</a:t>
            </a:r>
            <a:r>
              <a:rPr lang="en-US" altLang="zh-CN" sz="1600" i="1" baseline="-25000" dirty="0" err="1">
                <a:latin typeface="Times New Roman" panose="02020603050405020304" pitchFamily="18" charset="0"/>
                <a:cs typeface="Times New Roman" panose="02020603050405020304" pitchFamily="18" charset="0"/>
              </a:rPr>
              <a:t>n</a:t>
            </a:r>
            <a:r>
              <a:rPr lang="en-US" altLang="zh-CN" sz="1600" dirty="0">
                <a:latin typeface="Times New Roman" panose="02020603050405020304" pitchFamily="18" charset="0"/>
                <a:cs typeface="Times New Roman" panose="02020603050405020304" pitchFamily="18" charset="0"/>
              </a:rPr>
              <a:t> (%).</a:t>
            </a:r>
            <a:endParaRPr lang="zh-CN" altLang="en-US" sz="1600" dirty="0">
              <a:latin typeface="Times New Roman" panose="02020603050405020304" pitchFamily="18" charset="0"/>
              <a:cs typeface="Times New Roman" panose="02020603050405020304" pitchFamily="18" charset="0"/>
            </a:endParaRPr>
          </a:p>
        </p:txBody>
      </p:sp>
      <p:sp>
        <p:nvSpPr>
          <p:cNvPr id="8" name="矩形 7"/>
          <p:cNvSpPr/>
          <p:nvPr/>
        </p:nvSpPr>
        <p:spPr>
          <a:xfrm>
            <a:off x="13361" y="6012577"/>
            <a:ext cx="9131147" cy="830997"/>
          </a:xfrm>
          <a:prstGeom prst="rect">
            <a:avLst/>
          </a:prstGeom>
        </p:spPr>
        <p:txBody>
          <a:bodyPr wrap="square">
            <a:spAutoFit/>
          </a:bodyPr>
          <a:lstStyle/>
          <a:p>
            <a:r>
              <a:rPr lang="en-US" altLang="zh-CN" sz="1600" dirty="0">
                <a:solidFill>
                  <a:srgbClr val="0000FF"/>
                </a:solidFill>
                <a:latin typeface="Times New Roman" panose="02020603050405020304" pitchFamily="18" charset="0"/>
                <a:cs typeface="Times New Roman" panose="02020603050405020304" pitchFamily="18" charset="0"/>
              </a:rPr>
              <a:t>W. </a:t>
            </a:r>
            <a:r>
              <a:rPr lang="en-US" altLang="zh-CN" sz="1600" dirty="0" err="1">
                <a:solidFill>
                  <a:srgbClr val="0000FF"/>
                </a:solidFill>
                <a:latin typeface="Times New Roman" panose="02020603050405020304" pitchFamily="18" charset="0"/>
                <a:cs typeface="Times New Roman" panose="02020603050405020304" pitchFamily="18" charset="0"/>
              </a:rPr>
              <a:t>Ziegert</a:t>
            </a:r>
            <a:r>
              <a:rPr lang="en-US" altLang="zh-CN" sz="1600" dirty="0">
                <a:solidFill>
                  <a:srgbClr val="0000FF"/>
                </a:solidFill>
                <a:latin typeface="Times New Roman" panose="02020603050405020304" pitchFamily="18" charset="0"/>
                <a:cs typeface="Times New Roman" panose="02020603050405020304" pitchFamily="18" charset="0"/>
              </a:rPr>
              <a:t> </a:t>
            </a:r>
            <a:r>
              <a:rPr lang="en-US" altLang="zh-CN" sz="1600" i="1" dirty="0">
                <a:solidFill>
                  <a:srgbClr val="0000FF"/>
                </a:solidFill>
                <a:latin typeface="Times New Roman" panose="02020603050405020304" pitchFamily="18" charset="0"/>
                <a:cs typeface="Times New Roman" panose="02020603050405020304" pitchFamily="18" charset="0"/>
              </a:rPr>
              <a:t>et al</a:t>
            </a:r>
            <a:r>
              <a:rPr lang="en-US" altLang="zh-CN" sz="1600" dirty="0">
                <a:solidFill>
                  <a:srgbClr val="0000FF"/>
                </a:solidFill>
                <a:latin typeface="Times New Roman" panose="02020603050405020304" pitchFamily="18" charset="0"/>
                <a:cs typeface="Times New Roman" panose="02020603050405020304" pitchFamily="18" charset="0"/>
              </a:rPr>
              <a:t>., Proc. Int. Conf. Nuclei Far from Stability, </a:t>
            </a:r>
            <a:r>
              <a:rPr lang="en-US" altLang="zh-CN" sz="1600" dirty="0" err="1">
                <a:solidFill>
                  <a:srgbClr val="0000FF"/>
                </a:solidFill>
                <a:latin typeface="Times New Roman" panose="02020603050405020304" pitchFamily="18" charset="0"/>
                <a:cs typeface="Times New Roman" panose="02020603050405020304" pitchFamily="18" charset="0"/>
              </a:rPr>
              <a:t>Helsingor</a:t>
            </a:r>
            <a:r>
              <a:rPr lang="en-US" altLang="zh-CN" sz="1600" dirty="0">
                <a:solidFill>
                  <a:srgbClr val="0000FF"/>
                </a:solidFill>
                <a:latin typeface="Times New Roman" panose="02020603050405020304" pitchFamily="18" charset="0"/>
                <a:cs typeface="Times New Roman" panose="02020603050405020304" pitchFamily="18" charset="0"/>
              </a:rPr>
              <a:t>, Denmark, Vol.1, p.327 (1981) CERN-81-09 (1981). Low-energy neutron spectrum was measured by </a:t>
            </a:r>
            <a:r>
              <a:rPr lang="en-US" altLang="zh-CN" sz="1600" baseline="30000" dirty="0">
                <a:solidFill>
                  <a:srgbClr val="0000FF"/>
                </a:solidFill>
                <a:latin typeface="Times New Roman" panose="02020603050405020304" pitchFamily="18" charset="0"/>
                <a:cs typeface="Times New Roman" panose="02020603050405020304" pitchFamily="18" charset="0"/>
              </a:rPr>
              <a:t>3</a:t>
            </a:r>
            <a:r>
              <a:rPr lang="en-US" altLang="zh-CN" sz="1600" dirty="0">
                <a:solidFill>
                  <a:srgbClr val="0000FF"/>
                </a:solidFill>
                <a:latin typeface="Times New Roman" panose="02020603050405020304" pitchFamily="18" charset="0"/>
                <a:cs typeface="Times New Roman" panose="02020603050405020304" pitchFamily="18" charset="0"/>
              </a:rPr>
              <a:t>He ionization chambers</a:t>
            </a:r>
            <a:r>
              <a:rPr lang="en-US" altLang="zh-CN" sz="1600" i="1" dirty="0">
                <a:solidFill>
                  <a:srgbClr val="0000FF"/>
                </a:solidFill>
                <a:latin typeface="Times New Roman" panose="02020603050405020304" pitchFamily="18" charset="0"/>
                <a:cs typeface="Times New Roman" panose="02020603050405020304" pitchFamily="18" charset="0"/>
              </a:rPr>
              <a:t>. </a:t>
            </a:r>
            <a:r>
              <a:rPr lang="en-US" altLang="zh-CN" sz="1600" dirty="0">
                <a:solidFill>
                  <a:srgbClr val="0000FF"/>
                </a:solidFill>
                <a:latin typeface="Times New Roman" panose="02020603050405020304" pitchFamily="18" charset="0"/>
                <a:cs typeface="Times New Roman" panose="02020603050405020304" pitchFamily="18" charset="0"/>
              </a:rPr>
              <a:t>no </a:t>
            </a:r>
            <a:r>
              <a:rPr lang="en-US" altLang="zh-CN" sz="1600" i="1" dirty="0">
                <a:solidFill>
                  <a:srgbClr val="0000FF"/>
                </a:solidFill>
                <a:latin typeface="Times New Roman" panose="02020603050405020304" pitchFamily="18" charset="0"/>
                <a:cs typeface="Times New Roman" panose="02020603050405020304" pitchFamily="18" charset="0"/>
              </a:rPr>
              <a:t>γ</a:t>
            </a:r>
            <a:r>
              <a:rPr lang="en-US" altLang="zh-CN" sz="1600" dirty="0">
                <a:solidFill>
                  <a:srgbClr val="0000FF"/>
                </a:solidFill>
                <a:latin typeface="Times New Roman" panose="02020603050405020304" pitchFamily="18" charset="0"/>
                <a:cs typeface="Times New Roman" panose="02020603050405020304" pitchFamily="18" charset="0"/>
              </a:rPr>
              <a:t> measurement. Nothing else.</a:t>
            </a:r>
            <a:endParaRPr lang="zh-CN" altLang="en-US" sz="1600" dirty="0">
              <a:solidFill>
                <a:srgbClr val="0000FF"/>
              </a:solidFill>
              <a:latin typeface="Times New Roman" panose="02020603050405020304" pitchFamily="18" charset="0"/>
              <a:cs typeface="Times New Roman" panose="02020603050405020304" pitchFamily="18" charset="0"/>
            </a:endParaRPr>
          </a:p>
        </p:txBody>
      </p:sp>
      <p:pic>
        <p:nvPicPr>
          <p:cNvPr id="9" name="图片 8"/>
          <p:cNvPicPr>
            <a:picLocks noChangeAspect="1"/>
          </p:cNvPicPr>
          <p:nvPr/>
        </p:nvPicPr>
        <p:blipFill>
          <a:blip r:embed="rId3"/>
          <a:stretch>
            <a:fillRect/>
          </a:stretch>
        </p:blipFill>
        <p:spPr>
          <a:xfrm>
            <a:off x="13361" y="2670699"/>
            <a:ext cx="5688124" cy="3269961"/>
          </a:xfrm>
          <a:prstGeom prst="rect">
            <a:avLst/>
          </a:prstGeom>
        </p:spPr>
      </p:pic>
      <p:pic>
        <p:nvPicPr>
          <p:cNvPr id="10" name="图片 9"/>
          <p:cNvPicPr>
            <a:picLocks noChangeAspect="1"/>
          </p:cNvPicPr>
          <p:nvPr/>
        </p:nvPicPr>
        <p:blipFill>
          <a:blip r:embed="rId4"/>
          <a:stretch>
            <a:fillRect/>
          </a:stretch>
        </p:blipFill>
        <p:spPr>
          <a:xfrm>
            <a:off x="4153313" y="3327391"/>
            <a:ext cx="4868485" cy="1764196"/>
          </a:xfrm>
          <a:prstGeom prst="rect">
            <a:avLst/>
          </a:prstGeom>
        </p:spPr>
      </p:pic>
    </p:spTree>
    <p:extLst>
      <p:ext uri="{BB962C8B-B14F-4D97-AF65-F5344CB8AC3E}">
        <p14:creationId xmlns:p14="http://schemas.microsoft.com/office/powerpoint/2010/main" val="38178322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4979" y="1"/>
            <a:ext cx="4644839" cy="4309280"/>
          </a:xfrm>
          <a:prstGeom prst="rect">
            <a:avLst/>
          </a:prstGeom>
        </p:spPr>
      </p:pic>
      <p:sp>
        <p:nvSpPr>
          <p:cNvPr id="6" name="文本框 5"/>
          <p:cNvSpPr txBox="1"/>
          <p:nvPr/>
        </p:nvSpPr>
        <p:spPr>
          <a:xfrm>
            <a:off x="4535996" y="11522"/>
            <a:ext cx="4608004" cy="1077218"/>
          </a:xfrm>
          <a:prstGeom prst="rect">
            <a:avLst/>
          </a:prstGeom>
          <a:noFill/>
        </p:spPr>
        <p:txBody>
          <a:bodyPr wrap="square" rtlCol="0">
            <a:spAutoFit/>
          </a:bodyPr>
          <a:lstStyle/>
          <a:p>
            <a:pPr algn="just"/>
            <a:r>
              <a:rPr lang="en-US" altLang="zh-CN" sz="1600" dirty="0">
                <a:latin typeface="Times New Roman" panose="02020603050405020304" pitchFamily="18" charset="0"/>
                <a:cs typeface="Times New Roman" panose="02020603050405020304" pitchFamily="18" charset="0"/>
              </a:rPr>
              <a:t>The 1041.2(10) keV </a:t>
            </a:r>
            <a:r>
              <a:rPr lang="en-US" altLang="zh-CN" sz="1600" i="1" dirty="0">
                <a:latin typeface="Times New Roman" panose="02020603050405020304" pitchFamily="18" charset="0"/>
                <a:cs typeface="Times New Roman" panose="02020603050405020304" pitchFamily="18" charset="0"/>
              </a:rPr>
              <a:t>γ</a:t>
            </a:r>
            <a:r>
              <a:rPr lang="en-US" altLang="zh-CN" sz="1600" dirty="0">
                <a:latin typeface="Times New Roman" panose="02020603050405020304" pitchFamily="18" charset="0"/>
                <a:cs typeface="Times New Roman" panose="02020603050405020304" pitchFamily="18" charset="0"/>
              </a:rPr>
              <a:t> ray with an intensity of 22(2)% corresponds to the </a:t>
            </a:r>
            <a:r>
              <a:rPr lang="en-US" altLang="zh-CN" sz="1600" i="1" dirty="0">
                <a:latin typeface="Times New Roman" panose="02020603050405020304" pitchFamily="18" charset="0"/>
                <a:cs typeface="Times New Roman" panose="02020603050405020304" pitchFamily="18" charset="0"/>
              </a:rPr>
              <a:t>γ</a:t>
            </a:r>
            <a:r>
              <a:rPr lang="en-US" altLang="zh-CN" sz="1600" dirty="0">
                <a:latin typeface="Times New Roman" panose="02020603050405020304" pitchFamily="18" charset="0"/>
                <a:cs typeface="Times New Roman" panose="02020603050405020304" pitchFamily="18" charset="0"/>
              </a:rPr>
              <a:t> transition of the 2</a:t>
            </a:r>
            <a:r>
              <a:rPr lang="en-US" altLang="zh-CN" sz="1600" baseline="30000" dirty="0">
                <a:latin typeface="Times New Roman" panose="02020603050405020304" pitchFamily="18" charset="0"/>
                <a:cs typeface="Times New Roman" panose="02020603050405020304" pitchFamily="18" charset="0"/>
              </a:rPr>
              <a:t>+</a:t>
            </a:r>
            <a:r>
              <a:rPr lang="en-US" altLang="zh-CN" sz="1600" dirty="0">
                <a:latin typeface="Times New Roman" panose="02020603050405020304" pitchFamily="18" charset="0"/>
                <a:cs typeface="Times New Roman" panose="02020603050405020304" pitchFamily="18" charset="0"/>
              </a:rPr>
              <a:t> first excited state of </a:t>
            </a:r>
            <a:r>
              <a:rPr lang="en-US" altLang="zh-CN" sz="1600" baseline="30000" dirty="0">
                <a:latin typeface="Times New Roman" panose="02020603050405020304" pitchFamily="18" charset="0"/>
                <a:cs typeface="Times New Roman" panose="02020603050405020304" pitchFamily="18" charset="0"/>
              </a:rPr>
              <a:t>28</a:t>
            </a:r>
            <a:r>
              <a:rPr lang="en-US" altLang="zh-CN" sz="1600" dirty="0">
                <a:latin typeface="Times New Roman" panose="02020603050405020304" pitchFamily="18" charset="0"/>
                <a:cs typeface="Times New Roman" panose="02020603050405020304" pitchFamily="18" charset="0"/>
              </a:rPr>
              <a:t>Mg, subsequent to the delayed neutron emission to this state.</a:t>
            </a:r>
            <a:endParaRPr lang="zh-CN" altLang="en-US" sz="1600" dirty="0">
              <a:latin typeface="Times New Roman" panose="02020603050405020304" pitchFamily="18" charset="0"/>
              <a:cs typeface="Times New Roman" panose="02020603050405020304" pitchFamily="18" charset="0"/>
            </a:endParaRPr>
          </a:p>
        </p:txBody>
      </p:sp>
      <p:pic>
        <p:nvPicPr>
          <p:cNvPr id="10" name="图片 9"/>
          <p:cNvPicPr>
            <a:picLocks noChangeAspect="1"/>
          </p:cNvPicPr>
          <p:nvPr/>
        </p:nvPicPr>
        <p:blipFill>
          <a:blip r:embed="rId4"/>
          <a:stretch>
            <a:fillRect/>
          </a:stretch>
        </p:blipFill>
        <p:spPr>
          <a:xfrm>
            <a:off x="51930" y="5350820"/>
            <a:ext cx="6840000" cy="1512749"/>
          </a:xfrm>
          <a:prstGeom prst="rect">
            <a:avLst/>
          </a:prstGeom>
        </p:spPr>
      </p:pic>
      <p:sp>
        <p:nvSpPr>
          <p:cNvPr id="11" name="矩形 10"/>
          <p:cNvSpPr/>
          <p:nvPr/>
        </p:nvSpPr>
        <p:spPr>
          <a:xfrm>
            <a:off x="0" y="4646347"/>
            <a:ext cx="6277166" cy="584775"/>
          </a:xfrm>
          <a:prstGeom prst="rect">
            <a:avLst/>
          </a:prstGeom>
        </p:spPr>
        <p:txBody>
          <a:bodyPr wrap="square">
            <a:spAutoFit/>
          </a:bodyPr>
          <a:lstStyle/>
          <a:p>
            <a:pPr algn="just"/>
            <a:r>
              <a:rPr lang="fr-FR" altLang="zh-CN" sz="1600" dirty="0">
                <a:solidFill>
                  <a:srgbClr val="0000FF"/>
                </a:solidFill>
                <a:latin typeface="Times New Roman" panose="02020603050405020304" pitchFamily="18" charset="0"/>
                <a:cs typeface="Times New Roman" panose="02020603050405020304" pitchFamily="18" charset="0"/>
              </a:rPr>
              <a:t>C. Détraz et al., Phys. Rev. C 19, 164 (1979).</a:t>
            </a:r>
            <a:r>
              <a:rPr lang="en-US" altLang="zh-CN" sz="1600" dirty="0">
                <a:solidFill>
                  <a:srgbClr val="0000FF"/>
                </a:solidFill>
                <a:latin typeface="Times New Roman" panose="02020603050405020304" pitchFamily="18" charset="0"/>
                <a:cs typeface="Times New Roman" panose="02020603050405020304" pitchFamily="18" charset="0"/>
              </a:rPr>
              <a:t> Ions collected on an Al foil, </a:t>
            </a:r>
            <a:r>
              <a:rPr lang="en-US" altLang="zh-CN" sz="1600" i="1" dirty="0">
                <a:solidFill>
                  <a:srgbClr val="0000FF"/>
                </a:solidFill>
                <a:latin typeface="Times New Roman" panose="02020603050405020304" pitchFamily="18" charset="0"/>
                <a:cs typeface="Times New Roman" panose="02020603050405020304" pitchFamily="18" charset="0"/>
              </a:rPr>
              <a:t>βγ</a:t>
            </a:r>
            <a:r>
              <a:rPr lang="en-US" altLang="zh-CN" sz="1600" dirty="0">
                <a:solidFill>
                  <a:srgbClr val="0000FF"/>
                </a:solidFill>
                <a:latin typeface="Times New Roman" panose="02020603050405020304" pitchFamily="18" charset="0"/>
                <a:cs typeface="Times New Roman" panose="02020603050405020304" pitchFamily="18" charset="0"/>
              </a:rPr>
              <a:t> measured by </a:t>
            </a:r>
            <a:r>
              <a:rPr lang="en-US" altLang="zh-CN" sz="1600" dirty="0" err="1">
                <a:solidFill>
                  <a:srgbClr val="0000FF"/>
                </a:solidFill>
                <a:latin typeface="Times New Roman" panose="02020603050405020304" pitchFamily="18" charset="0"/>
                <a:cs typeface="Times New Roman" panose="02020603050405020304" pitchFamily="18" charset="0"/>
              </a:rPr>
              <a:t>Ge</a:t>
            </a:r>
            <a:r>
              <a:rPr lang="en-US" altLang="zh-CN" sz="1600" dirty="0">
                <a:solidFill>
                  <a:srgbClr val="0000FF"/>
                </a:solidFill>
                <a:latin typeface="Times New Roman" panose="02020603050405020304" pitchFamily="18" charset="0"/>
                <a:cs typeface="Times New Roman" panose="02020603050405020304" pitchFamily="18" charset="0"/>
              </a:rPr>
              <a:t>(Li), </a:t>
            </a:r>
            <a:r>
              <a:rPr lang="en-US" altLang="zh-CN" sz="1600" i="1" dirty="0">
                <a:solidFill>
                  <a:srgbClr val="0000FF"/>
                </a:solidFill>
                <a:latin typeface="Times New Roman" panose="02020603050405020304" pitchFamily="18" charset="0"/>
                <a:cs typeface="Times New Roman" panose="02020603050405020304" pitchFamily="18" charset="0"/>
              </a:rPr>
              <a:t>β</a:t>
            </a:r>
            <a:r>
              <a:rPr lang="en-US" altLang="zh-CN" sz="1600" dirty="0">
                <a:solidFill>
                  <a:srgbClr val="0000FF"/>
                </a:solidFill>
                <a:latin typeface="Times New Roman" panose="02020603050405020304" pitchFamily="18" charset="0"/>
                <a:cs typeface="Times New Roman" panose="02020603050405020304" pitchFamily="18" charset="0"/>
              </a:rPr>
              <a:t> measured by U-shaped thin plastic scintillator.</a:t>
            </a:r>
            <a:endParaRPr lang="zh-CN" altLang="en-US" sz="1600" dirty="0">
              <a:solidFill>
                <a:srgbClr val="0000FF"/>
              </a:solidFill>
              <a:latin typeface="Times New Roman" panose="02020603050405020304" pitchFamily="18" charset="0"/>
              <a:cs typeface="Times New Roman" panose="02020603050405020304" pitchFamily="18" charset="0"/>
            </a:endParaRPr>
          </a:p>
        </p:txBody>
      </p:sp>
      <p:pic>
        <p:nvPicPr>
          <p:cNvPr id="12" name="图片 11"/>
          <p:cNvPicPr>
            <a:picLocks noChangeAspect="1"/>
          </p:cNvPicPr>
          <p:nvPr/>
        </p:nvPicPr>
        <p:blipFill>
          <a:blip r:embed="rId5"/>
          <a:stretch>
            <a:fillRect/>
          </a:stretch>
        </p:blipFill>
        <p:spPr>
          <a:xfrm>
            <a:off x="6264000" y="4203503"/>
            <a:ext cx="2880000" cy="2654497"/>
          </a:xfrm>
          <a:prstGeom prst="rect">
            <a:avLst/>
          </a:prstGeom>
        </p:spPr>
      </p:pic>
      <p:sp>
        <p:nvSpPr>
          <p:cNvPr id="13" name="矩形 12"/>
          <p:cNvSpPr/>
          <p:nvPr/>
        </p:nvSpPr>
        <p:spPr>
          <a:xfrm>
            <a:off x="4535996" y="973338"/>
            <a:ext cx="4608004" cy="2308324"/>
          </a:xfrm>
          <a:prstGeom prst="rect">
            <a:avLst/>
          </a:prstGeom>
        </p:spPr>
        <p:txBody>
          <a:bodyPr wrap="square">
            <a:spAutoFit/>
          </a:bodyPr>
          <a:lstStyle/>
          <a:p>
            <a:r>
              <a:rPr lang="en-US" altLang="zh-CN" sz="1600" dirty="0">
                <a:solidFill>
                  <a:srgbClr val="000000"/>
                </a:solidFill>
                <a:latin typeface="Times New Roman" panose="02020603050405020304" pitchFamily="18" charset="0"/>
                <a:cs typeface="Times New Roman" panose="02020603050405020304" pitchFamily="18" charset="0"/>
              </a:rPr>
              <a:t>Two </a:t>
            </a:r>
            <a:r>
              <a:rPr lang="en-US" altLang="zh-CN" sz="1600" i="1" dirty="0">
                <a:solidFill>
                  <a:srgbClr val="000000"/>
                </a:solidFill>
                <a:latin typeface="Times New Roman" panose="02020603050405020304" pitchFamily="18" charset="0"/>
                <a:cs typeface="Times New Roman" panose="02020603050405020304" pitchFamily="18" charset="0"/>
              </a:rPr>
              <a:t>γ</a:t>
            </a:r>
            <a:r>
              <a:rPr lang="en-US" altLang="zh-CN" sz="1600" dirty="0">
                <a:solidFill>
                  <a:srgbClr val="000000"/>
                </a:solidFill>
                <a:latin typeface="Times New Roman" panose="02020603050405020304" pitchFamily="18" charset="0"/>
                <a:cs typeface="Times New Roman" panose="02020603050405020304" pitchFamily="18" charset="0"/>
              </a:rPr>
              <a:t> rays, at 985 and 1484 keV, are found to be in coincidence. It is assumed that a 2.46 MeV level of </a:t>
            </a:r>
            <a:r>
              <a:rPr lang="en-US" altLang="zh-CN" sz="1600" baseline="30000" dirty="0">
                <a:solidFill>
                  <a:srgbClr val="000000"/>
                </a:solidFill>
                <a:latin typeface="Times New Roman" panose="02020603050405020304" pitchFamily="18" charset="0"/>
                <a:cs typeface="Times New Roman" panose="02020603050405020304" pitchFamily="18" charset="0"/>
              </a:rPr>
              <a:t>30</a:t>
            </a:r>
            <a:r>
              <a:rPr lang="en-US" altLang="zh-CN" sz="1600" dirty="0">
                <a:solidFill>
                  <a:srgbClr val="000000"/>
                </a:solidFill>
                <a:latin typeface="Times New Roman" panose="02020603050405020304" pitchFamily="18" charset="0"/>
                <a:cs typeface="Times New Roman" panose="02020603050405020304" pitchFamily="18" charset="0"/>
              </a:rPr>
              <a:t>Mg, populated in the </a:t>
            </a:r>
            <a:r>
              <a:rPr lang="en-US" altLang="zh-CN" sz="1600" i="1" dirty="0">
                <a:solidFill>
                  <a:srgbClr val="000000"/>
                </a:solidFill>
                <a:latin typeface="Times New Roman" panose="02020603050405020304" pitchFamily="18" charset="0"/>
                <a:cs typeface="Times New Roman" panose="02020603050405020304" pitchFamily="18" charset="0"/>
              </a:rPr>
              <a:t>β</a:t>
            </a:r>
            <a:r>
              <a:rPr lang="en-US" altLang="zh-CN" sz="1600" dirty="0">
                <a:solidFill>
                  <a:srgbClr val="000000"/>
                </a:solidFill>
                <a:latin typeface="Times New Roman" panose="02020603050405020304" pitchFamily="18" charset="0"/>
                <a:cs typeface="Times New Roman" panose="02020603050405020304" pitchFamily="18" charset="0"/>
              </a:rPr>
              <a:t> decay of </a:t>
            </a:r>
            <a:r>
              <a:rPr lang="en-US" altLang="zh-CN" sz="1600" baseline="30000" dirty="0">
                <a:solidFill>
                  <a:srgbClr val="000000"/>
                </a:solidFill>
                <a:latin typeface="Times New Roman" panose="02020603050405020304" pitchFamily="18" charset="0"/>
                <a:cs typeface="Times New Roman" panose="02020603050405020304" pitchFamily="18" charset="0"/>
              </a:rPr>
              <a:t>30</a:t>
            </a:r>
            <a:r>
              <a:rPr lang="en-US" altLang="zh-CN" sz="1600" dirty="0">
                <a:solidFill>
                  <a:srgbClr val="000000"/>
                </a:solidFill>
                <a:latin typeface="Times New Roman" panose="02020603050405020304" pitchFamily="18" charset="0"/>
                <a:cs typeface="Times New Roman" panose="02020603050405020304" pitchFamily="18" charset="0"/>
              </a:rPr>
              <a:t>Na, decays by </a:t>
            </a:r>
            <a:r>
              <a:rPr lang="en-US" altLang="zh-CN" sz="1600" i="1" dirty="0">
                <a:solidFill>
                  <a:srgbClr val="000000"/>
                </a:solidFill>
                <a:latin typeface="Times New Roman" panose="02020603050405020304" pitchFamily="18" charset="0"/>
                <a:cs typeface="Times New Roman" panose="02020603050405020304" pitchFamily="18" charset="0"/>
              </a:rPr>
              <a:t>γ</a:t>
            </a:r>
            <a:r>
              <a:rPr lang="en-US" altLang="zh-CN" sz="1600" dirty="0">
                <a:solidFill>
                  <a:srgbClr val="000000"/>
                </a:solidFill>
                <a:latin typeface="Times New Roman" panose="02020603050405020304" pitchFamily="18" charset="0"/>
                <a:cs typeface="Times New Roman" panose="02020603050405020304" pitchFamily="18" charset="0"/>
              </a:rPr>
              <a:t> emission to the 1.48 MeV first excited state which is assigned </a:t>
            </a:r>
            <a:r>
              <a:rPr lang="en-US" altLang="zh-CN" sz="1600" i="1" dirty="0">
                <a:solidFill>
                  <a:srgbClr val="000000"/>
                </a:solidFill>
                <a:latin typeface="Times New Roman" panose="02020603050405020304" pitchFamily="18" charset="0"/>
                <a:cs typeface="Times New Roman" panose="02020603050405020304" pitchFamily="18" charset="0"/>
              </a:rPr>
              <a:t>J</a:t>
            </a:r>
            <a:r>
              <a:rPr lang="en-US" altLang="zh-CN" sz="1600" i="1" baseline="30000" dirty="0">
                <a:solidFill>
                  <a:srgbClr val="000000"/>
                </a:solidFill>
                <a:latin typeface="Times New Roman" panose="02020603050405020304" pitchFamily="18" charset="0"/>
                <a:cs typeface="Times New Roman" panose="02020603050405020304" pitchFamily="18" charset="0"/>
              </a:rPr>
              <a:t>π</a:t>
            </a:r>
            <a:r>
              <a:rPr lang="en-US" altLang="zh-CN" sz="1600" dirty="0">
                <a:solidFill>
                  <a:srgbClr val="000000"/>
                </a:solidFill>
                <a:latin typeface="Times New Roman" panose="02020603050405020304" pitchFamily="18" charset="0"/>
                <a:cs typeface="Times New Roman" panose="02020603050405020304" pitchFamily="18" charset="0"/>
              </a:rPr>
              <a:t> =2</a:t>
            </a:r>
            <a:r>
              <a:rPr lang="en-US" altLang="zh-CN" sz="1600" baseline="30000" dirty="0">
                <a:solidFill>
                  <a:srgbClr val="000000"/>
                </a:solidFill>
                <a:latin typeface="Times New Roman" panose="02020603050405020304" pitchFamily="18" charset="0"/>
                <a:cs typeface="Times New Roman" panose="02020603050405020304" pitchFamily="18" charset="0"/>
              </a:rPr>
              <a:t>+</a:t>
            </a:r>
            <a:r>
              <a:rPr lang="en-US" altLang="zh-CN" sz="1600" dirty="0">
                <a:solidFill>
                  <a:srgbClr val="000000"/>
                </a:solidFill>
                <a:latin typeface="Times New Roman" panose="02020603050405020304" pitchFamily="18" charset="0"/>
                <a:cs typeface="Times New Roman" panose="02020603050405020304" pitchFamily="18" charset="0"/>
              </a:rPr>
              <a:t>.</a:t>
            </a:r>
            <a:br>
              <a:rPr lang="en-US" altLang="zh-CN" sz="1600" dirty="0">
                <a:solidFill>
                  <a:srgbClr val="000000"/>
                </a:solidFill>
                <a:latin typeface="Times New Roman" panose="02020603050405020304" pitchFamily="18" charset="0"/>
                <a:cs typeface="Times New Roman" panose="02020603050405020304" pitchFamily="18" charset="0"/>
              </a:rPr>
            </a:br>
            <a:r>
              <a:rPr lang="en-US" altLang="zh-CN" sz="1600" dirty="0">
                <a:solidFill>
                  <a:srgbClr val="000000"/>
                </a:solidFill>
                <a:latin typeface="Times New Roman" panose="02020603050405020304" pitchFamily="18" charset="0"/>
                <a:cs typeface="Times New Roman" panose="02020603050405020304" pitchFamily="18" charset="0"/>
              </a:rPr>
              <a:t>Since the </a:t>
            </a:r>
            <a:r>
              <a:rPr lang="en-US" altLang="zh-CN" sz="1600" baseline="30000" dirty="0">
                <a:solidFill>
                  <a:srgbClr val="000000"/>
                </a:solidFill>
                <a:latin typeface="Times New Roman" panose="02020603050405020304" pitchFamily="18" charset="0"/>
                <a:cs typeface="Times New Roman" panose="02020603050405020304" pitchFamily="18" charset="0"/>
              </a:rPr>
              <a:t>30</a:t>
            </a:r>
            <a:r>
              <a:rPr lang="en-US" altLang="zh-CN" sz="1600" dirty="0">
                <a:solidFill>
                  <a:srgbClr val="000000"/>
                </a:solidFill>
                <a:latin typeface="Times New Roman" panose="02020603050405020304" pitchFamily="18" charset="0"/>
                <a:cs typeface="Times New Roman" panose="02020603050405020304" pitchFamily="18" charset="0"/>
              </a:rPr>
              <a:t>Mg levels were unknown it was supposed that the 2</a:t>
            </a:r>
            <a:r>
              <a:rPr lang="en-US" altLang="zh-CN" sz="1600" baseline="30000" dirty="0">
                <a:solidFill>
                  <a:srgbClr val="000000"/>
                </a:solidFill>
                <a:latin typeface="Times New Roman" panose="02020603050405020304" pitchFamily="18" charset="0"/>
                <a:cs typeface="Times New Roman" panose="02020603050405020304" pitchFamily="18" charset="0"/>
              </a:rPr>
              <a:t>+</a:t>
            </a:r>
            <a:r>
              <a:rPr lang="en-US" altLang="zh-CN" sz="1600" dirty="0">
                <a:solidFill>
                  <a:srgbClr val="000000"/>
                </a:solidFill>
                <a:latin typeface="Times New Roman" panose="02020603050405020304" pitchFamily="18" charset="0"/>
                <a:cs typeface="Times New Roman" panose="02020603050405020304" pitchFamily="18" charset="0"/>
              </a:rPr>
              <a:t> </a:t>
            </a:r>
            <a:r>
              <a:rPr lang="zh-CN" altLang="en-US" sz="1600" dirty="0">
                <a:solidFill>
                  <a:srgbClr val="000000"/>
                </a:solidFill>
                <a:latin typeface="Times New Roman" panose="02020603050405020304" pitchFamily="18" charset="0"/>
                <a:cs typeface="Times New Roman" panose="02020603050405020304" pitchFamily="18" charset="0"/>
              </a:rPr>
              <a:t>→</a:t>
            </a:r>
            <a:r>
              <a:rPr lang="en-US" altLang="zh-CN" sz="1600" dirty="0">
                <a:solidFill>
                  <a:srgbClr val="000000"/>
                </a:solidFill>
                <a:latin typeface="Times New Roman" panose="02020603050405020304" pitchFamily="18" charset="0"/>
                <a:cs typeface="Times New Roman" panose="02020603050405020304" pitchFamily="18" charset="0"/>
              </a:rPr>
              <a:t> 0</a:t>
            </a:r>
            <a:r>
              <a:rPr lang="en-US" altLang="zh-CN" sz="1600" baseline="30000" dirty="0">
                <a:solidFill>
                  <a:srgbClr val="000000"/>
                </a:solidFill>
                <a:latin typeface="Times New Roman" panose="02020603050405020304" pitchFamily="18" charset="0"/>
                <a:cs typeface="Times New Roman" panose="02020603050405020304" pitchFamily="18" charset="0"/>
              </a:rPr>
              <a:t>+</a:t>
            </a:r>
            <a:r>
              <a:rPr lang="en-US" altLang="zh-CN" sz="1600" dirty="0">
                <a:solidFill>
                  <a:srgbClr val="000000"/>
                </a:solidFill>
                <a:latin typeface="Times New Roman" panose="02020603050405020304" pitchFamily="18" charset="0"/>
                <a:cs typeface="Times New Roman" panose="02020603050405020304" pitchFamily="18" charset="0"/>
              </a:rPr>
              <a:t> </a:t>
            </a:r>
            <a:r>
              <a:rPr lang="en-US" altLang="zh-CN" sz="1600" i="1" dirty="0">
                <a:solidFill>
                  <a:srgbClr val="000000"/>
                </a:solidFill>
                <a:latin typeface="Times New Roman" panose="02020603050405020304" pitchFamily="18" charset="0"/>
                <a:cs typeface="Times New Roman" panose="02020603050405020304" pitchFamily="18" charset="0"/>
              </a:rPr>
              <a:t>γ</a:t>
            </a:r>
            <a:r>
              <a:rPr lang="en-US" altLang="zh-CN" sz="1600" dirty="0">
                <a:solidFill>
                  <a:srgbClr val="000000"/>
                </a:solidFill>
                <a:latin typeface="Times New Roman" panose="02020603050405020304" pitchFamily="18" charset="0"/>
                <a:cs typeface="Times New Roman" panose="02020603050405020304" pitchFamily="18" charset="0"/>
              </a:rPr>
              <a:t> transition had a (1 – </a:t>
            </a:r>
            <a:r>
              <a:rPr lang="en-US" altLang="zh-CN" sz="1600" i="1" dirty="0">
                <a:solidFill>
                  <a:srgbClr val="000000"/>
                </a:solidFill>
                <a:latin typeface="Times New Roman" panose="02020603050405020304" pitchFamily="18" charset="0"/>
                <a:cs typeface="Times New Roman" panose="02020603050405020304" pitchFamily="18" charset="0"/>
              </a:rPr>
              <a:t>P</a:t>
            </a:r>
            <a:r>
              <a:rPr lang="en-US" altLang="zh-CN" sz="1600" baseline="-25000" dirty="0">
                <a:solidFill>
                  <a:srgbClr val="000000"/>
                </a:solidFill>
                <a:latin typeface="Times New Roman" panose="02020603050405020304" pitchFamily="18" charset="0"/>
                <a:cs typeface="Times New Roman" panose="02020603050405020304" pitchFamily="18" charset="0"/>
              </a:rPr>
              <a:t>1</a:t>
            </a:r>
            <a:r>
              <a:rPr lang="en-US" altLang="zh-CN" sz="1600" i="1" baseline="-25000" dirty="0">
                <a:solidFill>
                  <a:srgbClr val="000000"/>
                </a:solidFill>
                <a:latin typeface="Times New Roman" panose="02020603050405020304" pitchFamily="18" charset="0"/>
                <a:cs typeface="Times New Roman" panose="02020603050405020304" pitchFamily="18" charset="0"/>
              </a:rPr>
              <a:t>n</a:t>
            </a:r>
            <a:r>
              <a:rPr lang="en-US" altLang="zh-CN" sz="1600" dirty="0">
                <a:solidFill>
                  <a:srgbClr val="000000"/>
                </a:solidFill>
                <a:latin typeface="Times New Roman" panose="02020603050405020304" pitchFamily="18" charset="0"/>
                <a:cs typeface="Times New Roman" panose="02020603050405020304" pitchFamily="18" charset="0"/>
              </a:rPr>
              <a:t>) </a:t>
            </a:r>
            <a:r>
              <a:rPr lang="en-US" altLang="zh-CN" sz="1600" i="1" dirty="0">
                <a:solidFill>
                  <a:srgbClr val="000000"/>
                </a:solidFill>
                <a:latin typeface="Times New Roman" panose="02020603050405020304" pitchFamily="18" charset="0"/>
                <a:cs typeface="Times New Roman" panose="02020603050405020304" pitchFamily="18" charset="0"/>
              </a:rPr>
              <a:t>γ</a:t>
            </a:r>
            <a:r>
              <a:rPr lang="en-US" altLang="zh-CN" sz="1600" dirty="0">
                <a:solidFill>
                  <a:srgbClr val="000000"/>
                </a:solidFill>
                <a:latin typeface="Times New Roman" panose="02020603050405020304" pitchFamily="18" charset="0"/>
                <a:cs typeface="Times New Roman" panose="02020603050405020304" pitchFamily="18" charset="0"/>
              </a:rPr>
              <a:t>-intensity. This was not correct since many levels decay. ——D. </a:t>
            </a:r>
            <a:r>
              <a:rPr lang="en-US" altLang="zh-CN" sz="1600" dirty="0" err="1">
                <a:solidFill>
                  <a:srgbClr val="000000"/>
                </a:solidFill>
                <a:latin typeface="Times New Roman" panose="02020603050405020304" pitchFamily="18" charset="0"/>
                <a:cs typeface="Times New Roman" panose="02020603050405020304" pitchFamily="18" charset="0"/>
              </a:rPr>
              <a:t>Guillemaud</a:t>
            </a:r>
            <a:r>
              <a:rPr lang="en-US" altLang="zh-CN" sz="1600" dirty="0">
                <a:solidFill>
                  <a:srgbClr val="000000"/>
                </a:solidFill>
                <a:latin typeface="Times New Roman" panose="02020603050405020304" pitchFamily="18" charset="0"/>
                <a:cs typeface="Times New Roman" panose="02020603050405020304" pitchFamily="18" charset="0"/>
              </a:rPr>
              <a:t>-Mueller</a:t>
            </a:r>
          </a:p>
        </p:txBody>
      </p:sp>
      <p:sp>
        <p:nvSpPr>
          <p:cNvPr id="14" name="矩形 13"/>
          <p:cNvSpPr/>
          <p:nvPr/>
        </p:nvSpPr>
        <p:spPr>
          <a:xfrm>
            <a:off x="7452320" y="4370635"/>
            <a:ext cx="1061864" cy="369332"/>
          </a:xfrm>
          <a:prstGeom prst="rect">
            <a:avLst/>
          </a:prstGeom>
        </p:spPr>
        <p:txBody>
          <a:bodyPr wrap="square">
            <a:spAutoFit/>
          </a:bodyPr>
          <a:lstStyle/>
          <a:p>
            <a:r>
              <a:rPr lang="en-US" altLang="zh-CN" dirty="0">
                <a:solidFill>
                  <a:srgbClr val="000000"/>
                </a:solidFill>
                <a:latin typeface="Times New Roman" panose="02020603050405020304" pitchFamily="18" charset="0"/>
                <a:cs typeface="Times New Roman" panose="02020603050405020304" pitchFamily="18" charset="0"/>
              </a:rPr>
              <a:t>tentative</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5221216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a:xfrm>
            <a:off x="-1069" y="19050"/>
            <a:ext cx="3743908" cy="3230146"/>
          </a:xfrm>
          <a:prstGeom prst="rect">
            <a:avLst/>
          </a:prstGeom>
        </p:spPr>
      </p:pic>
      <p:pic>
        <p:nvPicPr>
          <p:cNvPr id="8" name="图片 7"/>
          <p:cNvPicPr>
            <a:picLocks noChangeAspect="1"/>
          </p:cNvPicPr>
          <p:nvPr/>
        </p:nvPicPr>
        <p:blipFill>
          <a:blip r:embed="rId4"/>
          <a:stretch>
            <a:fillRect/>
          </a:stretch>
        </p:blipFill>
        <p:spPr>
          <a:xfrm>
            <a:off x="5292080" y="847308"/>
            <a:ext cx="3851920" cy="2064870"/>
          </a:xfrm>
          <a:prstGeom prst="rect">
            <a:avLst/>
          </a:prstGeom>
        </p:spPr>
      </p:pic>
      <p:sp>
        <p:nvSpPr>
          <p:cNvPr id="2" name="矩形 1"/>
          <p:cNvSpPr/>
          <p:nvPr/>
        </p:nvSpPr>
        <p:spPr>
          <a:xfrm>
            <a:off x="3807876" y="0"/>
            <a:ext cx="5324001" cy="830997"/>
          </a:xfrm>
          <a:prstGeom prst="rect">
            <a:avLst/>
          </a:prstGeom>
        </p:spPr>
        <p:txBody>
          <a:bodyPr wrap="square">
            <a:spAutoFit/>
          </a:bodyPr>
          <a:lstStyle/>
          <a:p>
            <a:pPr algn="just"/>
            <a:r>
              <a:rPr lang="en-US" altLang="zh-CN" sz="1600" dirty="0">
                <a:solidFill>
                  <a:srgbClr val="0000FF"/>
                </a:solidFill>
                <a:latin typeface="Times New Roman" panose="02020603050405020304" pitchFamily="18" charset="0"/>
                <a:cs typeface="Times New Roman" panose="02020603050405020304" pitchFamily="18" charset="0"/>
              </a:rPr>
              <a:t>D. </a:t>
            </a:r>
            <a:r>
              <a:rPr lang="en-US" altLang="zh-CN" sz="1600" dirty="0" err="1">
                <a:solidFill>
                  <a:srgbClr val="0000FF"/>
                </a:solidFill>
                <a:latin typeface="Times New Roman" panose="02020603050405020304" pitchFamily="18" charset="0"/>
                <a:cs typeface="Times New Roman" panose="02020603050405020304" pitchFamily="18" charset="0"/>
              </a:rPr>
              <a:t>Guillemaud</a:t>
            </a:r>
            <a:r>
              <a:rPr lang="en-US" altLang="zh-CN" sz="1600" dirty="0">
                <a:solidFill>
                  <a:srgbClr val="0000FF"/>
                </a:solidFill>
                <a:latin typeface="Times New Roman" panose="02020603050405020304" pitchFamily="18" charset="0"/>
                <a:cs typeface="Times New Roman" panose="02020603050405020304" pitchFamily="18" charset="0"/>
              </a:rPr>
              <a:t>-Mueller </a:t>
            </a:r>
            <a:r>
              <a:rPr lang="en-US" altLang="zh-CN" sz="1600" i="1" dirty="0">
                <a:solidFill>
                  <a:srgbClr val="0000FF"/>
                </a:solidFill>
                <a:latin typeface="Times New Roman" panose="02020603050405020304" pitchFamily="18" charset="0"/>
                <a:cs typeface="Times New Roman" panose="02020603050405020304" pitchFamily="18" charset="0"/>
              </a:rPr>
              <a:t>et al</a:t>
            </a:r>
            <a:r>
              <a:rPr lang="en-US" altLang="zh-CN" sz="1600" dirty="0">
                <a:solidFill>
                  <a:srgbClr val="0000FF"/>
                </a:solidFill>
                <a:latin typeface="Times New Roman" panose="02020603050405020304" pitchFamily="18" charset="0"/>
                <a:cs typeface="Times New Roman" panose="02020603050405020304" pitchFamily="18" charset="0"/>
              </a:rPr>
              <a:t>., </a:t>
            </a:r>
            <a:r>
              <a:rPr lang="en-US" altLang="zh-CN" sz="1600" dirty="0" err="1">
                <a:solidFill>
                  <a:srgbClr val="0000FF"/>
                </a:solidFill>
                <a:latin typeface="Times New Roman" panose="02020603050405020304" pitchFamily="18" charset="0"/>
                <a:cs typeface="Times New Roman" panose="02020603050405020304" pitchFamily="18" charset="0"/>
              </a:rPr>
              <a:t>Nucl</a:t>
            </a:r>
            <a:r>
              <a:rPr lang="en-US" altLang="zh-CN" sz="1600" dirty="0">
                <a:solidFill>
                  <a:srgbClr val="0000FF"/>
                </a:solidFill>
                <a:latin typeface="Times New Roman" panose="02020603050405020304" pitchFamily="18" charset="0"/>
                <a:cs typeface="Times New Roman" panose="02020603050405020304" pitchFamily="18" charset="0"/>
              </a:rPr>
              <a:t>. Phys. A 426, 37 (1984).</a:t>
            </a:r>
            <a:r>
              <a:rPr lang="zh-CN" altLang="en-US" sz="1600" dirty="0">
                <a:solidFill>
                  <a:srgbClr val="0000FF"/>
                </a:solidFill>
                <a:latin typeface="Times New Roman" panose="02020603050405020304" pitchFamily="18" charset="0"/>
                <a:cs typeface="Times New Roman" panose="02020603050405020304" pitchFamily="18" charset="0"/>
              </a:rPr>
              <a:t> </a:t>
            </a:r>
            <a:r>
              <a:rPr lang="en-US" altLang="zh-CN" sz="1600" dirty="0">
                <a:solidFill>
                  <a:srgbClr val="0000FF"/>
                </a:solidFill>
                <a:latin typeface="Times New Roman" panose="02020603050405020304" pitchFamily="18" charset="0"/>
                <a:cs typeface="Times New Roman" panose="02020603050405020304" pitchFamily="18" charset="0"/>
              </a:rPr>
              <a:t>Ions collected into a thin stainless steel tube. </a:t>
            </a:r>
            <a:r>
              <a:rPr lang="en-US" altLang="zh-CN" sz="1600" i="1" dirty="0">
                <a:solidFill>
                  <a:srgbClr val="0000FF"/>
                </a:solidFill>
                <a:latin typeface="Times New Roman" panose="02020603050405020304" pitchFamily="18" charset="0"/>
                <a:cs typeface="Times New Roman" panose="02020603050405020304" pitchFamily="18" charset="0"/>
              </a:rPr>
              <a:t>βγ</a:t>
            </a:r>
            <a:r>
              <a:rPr lang="en-US" altLang="zh-CN" sz="1600" dirty="0">
                <a:solidFill>
                  <a:srgbClr val="0000FF"/>
                </a:solidFill>
                <a:latin typeface="Times New Roman" panose="02020603050405020304" pitchFamily="18" charset="0"/>
                <a:cs typeface="Times New Roman" panose="02020603050405020304" pitchFamily="18" charset="0"/>
              </a:rPr>
              <a:t> measured by </a:t>
            </a:r>
            <a:r>
              <a:rPr lang="en-US" altLang="zh-CN" sz="1600" dirty="0" err="1">
                <a:solidFill>
                  <a:srgbClr val="0000FF"/>
                </a:solidFill>
                <a:latin typeface="Times New Roman" panose="02020603050405020304" pitchFamily="18" charset="0"/>
                <a:cs typeface="Times New Roman" panose="02020603050405020304" pitchFamily="18" charset="0"/>
              </a:rPr>
              <a:t>Ge</a:t>
            </a:r>
            <a:r>
              <a:rPr lang="en-US" altLang="zh-CN" sz="1600" dirty="0">
                <a:solidFill>
                  <a:srgbClr val="0000FF"/>
                </a:solidFill>
                <a:latin typeface="Times New Roman" panose="02020603050405020304" pitchFamily="18" charset="0"/>
                <a:cs typeface="Times New Roman" panose="02020603050405020304" pitchFamily="18" charset="0"/>
              </a:rPr>
              <a:t>(Li), </a:t>
            </a:r>
            <a:r>
              <a:rPr lang="en-US" altLang="zh-CN" sz="1600" i="1" dirty="0">
                <a:solidFill>
                  <a:srgbClr val="0000FF"/>
                </a:solidFill>
                <a:latin typeface="Times New Roman" panose="02020603050405020304" pitchFamily="18" charset="0"/>
                <a:cs typeface="Times New Roman" panose="02020603050405020304" pitchFamily="18" charset="0"/>
              </a:rPr>
              <a:t>β</a:t>
            </a:r>
            <a:r>
              <a:rPr lang="en-US" altLang="zh-CN" sz="1600" dirty="0">
                <a:solidFill>
                  <a:srgbClr val="0000FF"/>
                </a:solidFill>
                <a:latin typeface="Times New Roman" panose="02020603050405020304" pitchFamily="18" charset="0"/>
                <a:cs typeface="Times New Roman" panose="02020603050405020304" pitchFamily="18" charset="0"/>
              </a:rPr>
              <a:t> measured by U-shaped thin plastic scintillator.</a:t>
            </a:r>
            <a:endParaRPr lang="zh-CN" altLang="en-US" sz="1600" dirty="0">
              <a:solidFill>
                <a:srgbClr val="0000FF"/>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5400092" y="2921740"/>
            <a:ext cx="3707340" cy="3785652"/>
          </a:xfrm>
          <a:prstGeom prst="rect">
            <a:avLst/>
          </a:prstGeom>
          <a:noFill/>
        </p:spPr>
        <p:txBody>
          <a:bodyPr wrap="square" rtlCol="0">
            <a:spAutoFit/>
          </a:bodyPr>
          <a:lstStyle/>
          <a:p>
            <a:pPr algn="just"/>
            <a:r>
              <a:rPr lang="en-US" altLang="zh-CN" sz="1600" dirty="0">
                <a:latin typeface="Times New Roman" panose="02020603050405020304" pitchFamily="18" charset="0"/>
                <a:cs typeface="Times New Roman" panose="02020603050405020304" pitchFamily="18" charset="0"/>
              </a:rPr>
              <a:t>The 1041.1 and 1638.0 keV </a:t>
            </a:r>
            <a:r>
              <a:rPr lang="en-US" altLang="zh-CN" sz="1600" i="1" dirty="0">
                <a:latin typeface="Times New Roman" panose="02020603050405020304" pitchFamily="18" charset="0"/>
                <a:cs typeface="Times New Roman" panose="02020603050405020304" pitchFamily="18" charset="0"/>
              </a:rPr>
              <a:t>γ</a:t>
            </a:r>
            <a:r>
              <a:rPr lang="en-US" altLang="zh-CN" sz="1600" dirty="0">
                <a:latin typeface="Times New Roman" panose="02020603050405020304" pitchFamily="18" charset="0"/>
                <a:cs typeface="Times New Roman" panose="02020603050405020304" pitchFamily="18" charset="0"/>
              </a:rPr>
              <a:t> correspond to transitions between </a:t>
            </a:r>
            <a:r>
              <a:rPr lang="en-US" altLang="zh-CN" sz="1600" baseline="30000" dirty="0">
                <a:latin typeface="Times New Roman" panose="02020603050405020304" pitchFamily="18" charset="0"/>
                <a:cs typeface="Times New Roman" panose="02020603050405020304" pitchFamily="18" charset="0"/>
              </a:rPr>
              <a:t>29</a:t>
            </a:r>
            <a:r>
              <a:rPr lang="en-US" altLang="zh-CN" sz="1600" dirty="0">
                <a:latin typeface="Times New Roman" panose="02020603050405020304" pitchFamily="18" charset="0"/>
                <a:cs typeface="Times New Roman" panose="02020603050405020304" pitchFamily="18" charset="0"/>
              </a:rPr>
              <a:t>Mg levels populated after </a:t>
            </a:r>
            <a:r>
              <a:rPr lang="en-US" altLang="zh-CN" sz="1600" i="1" dirty="0">
                <a:latin typeface="Times New Roman" panose="02020603050405020304" pitchFamily="18" charset="0"/>
                <a:cs typeface="Times New Roman" panose="02020603050405020304" pitchFamily="18" charset="0"/>
              </a:rPr>
              <a:t>β</a:t>
            </a:r>
            <a:r>
              <a:rPr lang="en-US" altLang="zh-CN" sz="1600" dirty="0">
                <a:latin typeface="Times New Roman" panose="02020603050405020304" pitchFamily="18" charset="0"/>
                <a:cs typeface="Times New Roman" panose="02020603050405020304" pitchFamily="18" charset="0"/>
              </a:rPr>
              <a:t>-delayed one-neutron emission.</a:t>
            </a:r>
          </a:p>
          <a:p>
            <a:pPr algn="just"/>
            <a:r>
              <a:rPr lang="en-US" altLang="zh-CN" sz="1600" dirty="0">
                <a:latin typeface="Times New Roman" panose="02020603050405020304" pitchFamily="18" charset="0"/>
                <a:cs typeface="Times New Roman" panose="02020603050405020304" pitchFamily="18" charset="0"/>
              </a:rPr>
              <a:t>The </a:t>
            </a:r>
            <a:r>
              <a:rPr lang="en-US" altLang="zh-CN" sz="1600" i="1" dirty="0">
                <a:latin typeface="Times New Roman" panose="02020603050405020304" pitchFamily="18" charset="0"/>
                <a:cs typeface="Times New Roman" panose="02020603050405020304" pitchFamily="18" charset="0"/>
              </a:rPr>
              <a:t>β</a:t>
            </a:r>
            <a:r>
              <a:rPr lang="en-US" altLang="zh-CN" sz="1600" dirty="0">
                <a:latin typeface="Times New Roman" panose="02020603050405020304" pitchFamily="18" charset="0"/>
                <a:cs typeface="Times New Roman" panose="02020603050405020304" pitchFamily="18" charset="0"/>
              </a:rPr>
              <a:t>-delayed one-neutron emission probability is measured as the </a:t>
            </a:r>
            <a:r>
              <a:rPr lang="en-US" altLang="zh-CN" sz="1600" b="1" dirty="0">
                <a:latin typeface="Times New Roman" panose="02020603050405020304" pitchFamily="18" charset="0"/>
                <a:cs typeface="Times New Roman" panose="02020603050405020304" pitchFamily="18" charset="0"/>
              </a:rPr>
              <a:t>ratio</a:t>
            </a:r>
            <a:r>
              <a:rPr lang="en-US" altLang="zh-CN" sz="1600" dirty="0">
                <a:latin typeface="Times New Roman" panose="02020603050405020304" pitchFamily="18" charset="0"/>
                <a:cs typeface="Times New Roman" panose="02020603050405020304" pitchFamily="18" charset="0"/>
              </a:rPr>
              <a:t> of the number of decaying </a:t>
            </a:r>
            <a:r>
              <a:rPr lang="en-US" altLang="zh-CN" sz="1600" baseline="30000" dirty="0">
                <a:latin typeface="Times New Roman" panose="02020603050405020304" pitchFamily="18" charset="0"/>
                <a:cs typeface="Times New Roman" panose="02020603050405020304" pitchFamily="18" charset="0"/>
              </a:rPr>
              <a:t>29</a:t>
            </a:r>
            <a:r>
              <a:rPr lang="en-US" altLang="zh-CN" sz="1600" dirty="0">
                <a:latin typeface="Times New Roman" panose="02020603050405020304" pitchFamily="18" charset="0"/>
                <a:cs typeface="Times New Roman" panose="02020603050405020304" pitchFamily="18" charset="0"/>
              </a:rPr>
              <a:t>Mg nuclei to the sum of the number of decaying </a:t>
            </a:r>
            <a:r>
              <a:rPr lang="en-US" altLang="zh-CN" sz="1600" baseline="30000" dirty="0">
                <a:latin typeface="Times New Roman" panose="02020603050405020304" pitchFamily="18" charset="0"/>
                <a:cs typeface="Times New Roman" panose="02020603050405020304" pitchFamily="18" charset="0"/>
              </a:rPr>
              <a:t>29</a:t>
            </a:r>
            <a:r>
              <a:rPr lang="en-US" altLang="zh-CN" sz="1600" dirty="0">
                <a:latin typeface="Times New Roman" panose="02020603050405020304" pitchFamily="18" charset="0"/>
                <a:cs typeface="Times New Roman" panose="02020603050405020304" pitchFamily="18" charset="0"/>
              </a:rPr>
              <a:t>Mg and </a:t>
            </a:r>
            <a:r>
              <a:rPr lang="en-US" altLang="zh-CN" sz="1600" baseline="30000" dirty="0">
                <a:latin typeface="Times New Roman" panose="02020603050405020304" pitchFamily="18" charset="0"/>
                <a:cs typeface="Times New Roman" panose="02020603050405020304" pitchFamily="18" charset="0"/>
              </a:rPr>
              <a:t>30</a:t>
            </a:r>
            <a:r>
              <a:rPr lang="en-US" altLang="zh-CN" sz="1600" dirty="0">
                <a:latin typeface="Times New Roman" panose="02020603050405020304" pitchFamily="18" charset="0"/>
                <a:cs typeface="Times New Roman" panose="02020603050405020304" pitchFamily="18" charset="0"/>
              </a:rPr>
              <a:t>Mg nuclei.</a:t>
            </a:r>
          </a:p>
          <a:p>
            <a:pPr algn="just"/>
            <a:r>
              <a:rPr lang="en-US" altLang="zh-CN" sz="1600" dirty="0">
                <a:latin typeface="Times New Roman" panose="02020603050405020304" pitchFamily="18" charset="0"/>
                <a:cs typeface="Times New Roman" panose="02020603050405020304" pitchFamily="18" charset="0"/>
              </a:rPr>
              <a:t>The </a:t>
            </a:r>
            <a:r>
              <a:rPr lang="en-US" altLang="zh-CN" sz="1600" i="1" dirty="0">
                <a:latin typeface="Times New Roman" panose="02020603050405020304" pitchFamily="18" charset="0"/>
                <a:cs typeface="Times New Roman" panose="02020603050405020304" pitchFamily="18" charset="0"/>
              </a:rPr>
              <a:t>β</a:t>
            </a:r>
            <a:r>
              <a:rPr lang="en-US" altLang="zh-CN" sz="1600" dirty="0">
                <a:latin typeface="Times New Roman" panose="02020603050405020304" pitchFamily="18" charset="0"/>
                <a:cs typeface="Times New Roman" panose="02020603050405020304" pitchFamily="18" charset="0"/>
              </a:rPr>
              <a:t>-delayed two-neutron emission was identified by the presence of </a:t>
            </a:r>
            <a:r>
              <a:rPr lang="en-US" altLang="zh-CN" sz="1600" i="1" dirty="0">
                <a:latin typeface="Times New Roman" panose="02020603050405020304" pitchFamily="18" charset="0"/>
                <a:cs typeface="Times New Roman" panose="02020603050405020304" pitchFamily="18" charset="0"/>
              </a:rPr>
              <a:t>γ</a:t>
            </a:r>
            <a:r>
              <a:rPr lang="en-US" altLang="zh-CN" sz="1600" dirty="0">
                <a:latin typeface="Times New Roman" panose="02020603050405020304" pitchFamily="18" charset="0"/>
                <a:cs typeface="Times New Roman" panose="02020603050405020304" pitchFamily="18" charset="0"/>
              </a:rPr>
              <a:t>-rays characteristic of the </a:t>
            </a:r>
            <a:r>
              <a:rPr lang="en-US" altLang="zh-CN" sz="1600" baseline="30000" dirty="0">
                <a:latin typeface="Times New Roman" panose="02020603050405020304" pitchFamily="18" charset="0"/>
                <a:cs typeface="Times New Roman" panose="02020603050405020304" pitchFamily="18" charset="0"/>
              </a:rPr>
              <a:t>28</a:t>
            </a:r>
            <a:r>
              <a:rPr lang="en-US" altLang="zh-CN" sz="1600" dirty="0">
                <a:latin typeface="Times New Roman" panose="02020603050405020304" pitchFamily="18" charset="0"/>
                <a:cs typeface="Times New Roman" panose="02020603050405020304" pitchFamily="18" charset="0"/>
              </a:rPr>
              <a:t>A1 </a:t>
            </a:r>
            <a:r>
              <a:rPr lang="en-US" altLang="zh-CN" sz="1600" i="1" dirty="0">
                <a:latin typeface="Times New Roman" panose="02020603050405020304" pitchFamily="18" charset="0"/>
                <a:cs typeface="Times New Roman" panose="02020603050405020304" pitchFamily="18" charset="0"/>
              </a:rPr>
              <a:t>β</a:t>
            </a:r>
            <a:r>
              <a:rPr lang="en-US" altLang="zh-CN" sz="1600" dirty="0">
                <a:latin typeface="Times New Roman" panose="02020603050405020304" pitchFamily="18" charset="0"/>
                <a:cs typeface="Times New Roman" panose="02020603050405020304" pitchFamily="18" charset="0"/>
              </a:rPr>
              <a:t>-decay in the </a:t>
            </a:r>
            <a:r>
              <a:rPr lang="en-US" altLang="zh-CN" sz="1600" i="1" dirty="0">
                <a:latin typeface="Times New Roman" panose="02020603050405020304" pitchFamily="18" charset="0"/>
                <a:cs typeface="Times New Roman" panose="02020603050405020304" pitchFamily="18" charset="0"/>
              </a:rPr>
              <a:t>γ</a:t>
            </a:r>
            <a:r>
              <a:rPr lang="en-US" altLang="zh-CN" sz="1600" dirty="0">
                <a:latin typeface="Times New Roman" panose="02020603050405020304" pitchFamily="18" charset="0"/>
                <a:cs typeface="Times New Roman" panose="02020603050405020304" pitchFamily="18" charset="0"/>
              </a:rPr>
              <a:t>-spectrum.</a:t>
            </a:r>
          </a:p>
          <a:p>
            <a:pPr algn="just"/>
            <a:r>
              <a:rPr lang="en-US" altLang="zh-CN" sz="1600" dirty="0">
                <a:latin typeface="Times New Roman" panose="02020603050405020304" pitchFamily="18" charset="0"/>
                <a:cs typeface="Times New Roman" panose="02020603050405020304" pitchFamily="18" charset="0"/>
              </a:rPr>
              <a:t>The </a:t>
            </a:r>
            <a:r>
              <a:rPr lang="en-US" altLang="zh-CN" sz="1600" i="1" dirty="0">
                <a:latin typeface="Times New Roman" panose="02020603050405020304" pitchFamily="18" charset="0"/>
                <a:cs typeface="Times New Roman" panose="02020603050405020304" pitchFamily="18" charset="0"/>
              </a:rPr>
              <a:t>β</a:t>
            </a:r>
            <a:r>
              <a:rPr lang="en-US" altLang="zh-CN" sz="1600" dirty="0">
                <a:latin typeface="Times New Roman" panose="02020603050405020304" pitchFamily="18" charset="0"/>
                <a:cs typeface="Times New Roman" panose="02020603050405020304" pitchFamily="18" charset="0"/>
              </a:rPr>
              <a:t>-populated levels must have spins equal to l, 2 or 3 and positive parities.</a:t>
            </a:r>
            <a:endParaRPr lang="zh-CN" altLang="en-US" sz="1600" dirty="0">
              <a:latin typeface="Times New Roman" panose="02020603050405020304" pitchFamily="18" charset="0"/>
              <a:cs typeface="Times New Roman" panose="02020603050405020304" pitchFamily="18" charset="0"/>
            </a:endParaRPr>
          </a:p>
        </p:txBody>
      </p:sp>
      <p:pic>
        <p:nvPicPr>
          <p:cNvPr id="10" name="图片 9"/>
          <p:cNvPicPr>
            <a:picLocks noChangeAspect="1"/>
          </p:cNvPicPr>
          <p:nvPr/>
        </p:nvPicPr>
        <p:blipFill>
          <a:blip r:embed="rId5"/>
          <a:stretch>
            <a:fillRect/>
          </a:stretch>
        </p:blipFill>
        <p:spPr>
          <a:xfrm>
            <a:off x="-5285" y="2136747"/>
            <a:ext cx="5156918" cy="4705496"/>
          </a:xfrm>
          <a:prstGeom prst="rect">
            <a:avLst/>
          </a:prstGeom>
        </p:spPr>
      </p:pic>
      <p:sp>
        <p:nvSpPr>
          <p:cNvPr id="12" name="矩形 11"/>
          <p:cNvSpPr/>
          <p:nvPr/>
        </p:nvSpPr>
        <p:spPr>
          <a:xfrm>
            <a:off x="1751475" y="3258522"/>
            <a:ext cx="1643399" cy="369332"/>
          </a:xfrm>
          <a:prstGeom prst="rect">
            <a:avLst/>
          </a:prstGeom>
        </p:spPr>
        <p:txBody>
          <a:bodyPr wrap="none">
            <a:spAutoFit/>
          </a:bodyPr>
          <a:lstStyle/>
          <a:p>
            <a:r>
              <a:rPr lang="en-US" altLang="zh-CN" i="1" dirty="0">
                <a:latin typeface="Times New Roman" panose="02020603050405020304" pitchFamily="18" charset="0"/>
                <a:cs typeface="Times New Roman" panose="02020603050405020304" pitchFamily="18" charset="0"/>
              </a:rPr>
              <a:t>β</a:t>
            </a:r>
            <a:r>
              <a:rPr lang="en-US" altLang="zh-CN" i="1" dirty="0" err="1">
                <a:latin typeface="Times New Roman" panose="02020603050405020304" pitchFamily="18" charset="0"/>
                <a:cs typeface="Times New Roman" panose="02020603050405020304" pitchFamily="18" charset="0"/>
              </a:rPr>
              <a:t>γγ</a:t>
            </a:r>
            <a:r>
              <a:rPr lang="en-US" altLang="zh-CN" dirty="0">
                <a:latin typeface="Times New Roman" panose="02020603050405020304" pitchFamily="18" charset="0"/>
                <a:cs typeface="Times New Roman" panose="02020603050405020304" pitchFamily="18" charset="0"/>
              </a:rPr>
              <a:t> coincidence</a:t>
            </a:r>
            <a:endParaRPr lang="zh-CN" altLang="en-US" dirty="0"/>
          </a:p>
        </p:txBody>
      </p:sp>
      <p:pic>
        <p:nvPicPr>
          <p:cNvPr id="11" name="图片 10"/>
          <p:cNvPicPr>
            <a:picLocks noChangeAspect="1"/>
          </p:cNvPicPr>
          <p:nvPr/>
        </p:nvPicPr>
        <p:blipFill>
          <a:blip r:embed="rId6"/>
          <a:stretch>
            <a:fillRect/>
          </a:stretch>
        </p:blipFill>
        <p:spPr>
          <a:xfrm>
            <a:off x="2835181" y="4894304"/>
            <a:ext cx="2564911" cy="1891298"/>
          </a:xfrm>
          <a:prstGeom prst="rect">
            <a:avLst/>
          </a:prstGeom>
        </p:spPr>
      </p:pic>
      <p:sp>
        <p:nvSpPr>
          <p:cNvPr id="3" name="矩形 2"/>
          <p:cNvSpPr/>
          <p:nvPr/>
        </p:nvSpPr>
        <p:spPr>
          <a:xfrm>
            <a:off x="1870885" y="2182139"/>
            <a:ext cx="3456384" cy="954107"/>
          </a:xfrm>
          <a:prstGeom prst="rect">
            <a:avLst/>
          </a:prstGeom>
        </p:spPr>
        <p:txBody>
          <a:bodyPr wrap="square">
            <a:spAutoFit/>
          </a:bodyPr>
          <a:lstStyle/>
          <a:p>
            <a:r>
              <a:rPr lang="en-US" altLang="zh-CN" sz="1400" dirty="0">
                <a:solidFill>
                  <a:srgbClr val="000000"/>
                </a:solidFill>
                <a:latin typeface="Times New Roman" panose="02020603050405020304" pitchFamily="18" charset="0"/>
                <a:cs typeface="Times New Roman" panose="02020603050405020304" pitchFamily="18" charset="0"/>
              </a:rPr>
              <a:t>The 4685 keV </a:t>
            </a:r>
            <a:r>
              <a:rPr lang="en-US" altLang="zh-CN" sz="1400" i="1" dirty="0">
                <a:solidFill>
                  <a:srgbClr val="000000"/>
                </a:solidFill>
                <a:latin typeface="Times New Roman" panose="02020603050405020304" pitchFamily="18" charset="0"/>
                <a:cs typeface="Times New Roman" panose="02020603050405020304" pitchFamily="18" charset="0"/>
              </a:rPr>
              <a:t>γ</a:t>
            </a:r>
            <a:r>
              <a:rPr lang="en-US" altLang="zh-CN" sz="1400" dirty="0">
                <a:solidFill>
                  <a:srgbClr val="000000"/>
                </a:solidFill>
                <a:latin typeface="Times New Roman" panose="02020603050405020304" pitchFamily="18" charset="0"/>
                <a:cs typeface="Times New Roman" panose="02020603050405020304" pitchFamily="18" charset="0"/>
              </a:rPr>
              <a:t> ray observed by </a:t>
            </a:r>
            <a:r>
              <a:rPr lang="en-US" altLang="zh-CN" sz="1400" dirty="0" err="1">
                <a:solidFill>
                  <a:srgbClr val="000000"/>
                </a:solidFill>
                <a:latin typeface="Times New Roman" panose="02020603050405020304" pitchFamily="18" charset="0"/>
                <a:cs typeface="Times New Roman" panose="02020603050405020304" pitchFamily="18" charset="0"/>
              </a:rPr>
              <a:t>Guillemaud</a:t>
            </a:r>
            <a:r>
              <a:rPr lang="en-US" altLang="zh-CN" sz="1400" dirty="0">
                <a:solidFill>
                  <a:srgbClr val="000000"/>
                </a:solidFill>
                <a:latin typeface="Times New Roman" panose="02020603050405020304" pitchFamily="18" charset="0"/>
                <a:cs typeface="Times New Roman" panose="02020603050405020304" pitchFamily="18" charset="0"/>
              </a:rPr>
              <a:t> is not seen by Baumann.</a:t>
            </a:r>
          </a:p>
          <a:p>
            <a:r>
              <a:rPr lang="en-US" altLang="zh-CN" sz="1400" dirty="0">
                <a:solidFill>
                  <a:srgbClr val="000000"/>
                </a:solidFill>
                <a:latin typeface="Times New Roman" panose="02020603050405020304" pitchFamily="18" charset="0"/>
                <a:cs typeface="Times New Roman" panose="02020603050405020304" pitchFamily="18" charset="0"/>
              </a:rPr>
              <a:t>The 337 </a:t>
            </a:r>
            <a:r>
              <a:rPr lang="en-US" altLang="zh-CN" sz="1400" i="1" dirty="0">
                <a:solidFill>
                  <a:srgbClr val="000000"/>
                </a:solidFill>
                <a:latin typeface="Times New Roman" panose="02020603050405020304" pitchFamily="18" charset="0"/>
                <a:cs typeface="Times New Roman" panose="02020603050405020304" pitchFamily="18" charset="0"/>
              </a:rPr>
              <a:t>βγ</a:t>
            </a:r>
            <a:r>
              <a:rPr lang="en-US" altLang="zh-CN" sz="1400" dirty="0">
                <a:solidFill>
                  <a:srgbClr val="000000"/>
                </a:solidFill>
                <a:latin typeface="Times New Roman" panose="02020603050405020304" pitchFamily="18" charset="0"/>
                <a:cs typeface="Times New Roman" panose="02020603050405020304" pitchFamily="18" charset="0"/>
              </a:rPr>
              <a:t> by </a:t>
            </a:r>
            <a:r>
              <a:rPr lang="en-US" altLang="zh-CN" sz="1400" dirty="0" err="1">
                <a:solidFill>
                  <a:srgbClr val="000000"/>
                </a:solidFill>
                <a:latin typeface="Times New Roman" panose="02020603050405020304" pitchFamily="18" charset="0"/>
                <a:cs typeface="Times New Roman" panose="02020603050405020304" pitchFamily="18" charset="0"/>
              </a:rPr>
              <a:t>Guillemaud</a:t>
            </a:r>
            <a:r>
              <a:rPr lang="en-US" altLang="zh-CN" sz="1400" dirty="0">
                <a:solidFill>
                  <a:srgbClr val="000000"/>
                </a:solidFill>
                <a:latin typeface="Times New Roman" panose="02020603050405020304" pitchFamily="18" charset="0"/>
                <a:cs typeface="Times New Roman" panose="02020603050405020304" pitchFamily="18" charset="0"/>
              </a:rPr>
              <a:t> is found to be a </a:t>
            </a:r>
            <a:r>
              <a:rPr lang="en-US" altLang="zh-CN" sz="1400" i="1" dirty="0">
                <a:solidFill>
                  <a:srgbClr val="000000"/>
                </a:solidFill>
                <a:latin typeface="Times New Roman" panose="02020603050405020304" pitchFamily="18" charset="0"/>
                <a:cs typeface="Times New Roman" panose="02020603050405020304" pitchFamily="18" charset="0"/>
              </a:rPr>
              <a:t>β</a:t>
            </a:r>
            <a:r>
              <a:rPr lang="en-US" altLang="zh-CN" sz="1400" i="1" dirty="0" err="1">
                <a:solidFill>
                  <a:srgbClr val="000000"/>
                </a:solidFill>
                <a:latin typeface="Times New Roman" panose="02020603050405020304" pitchFamily="18" charset="0"/>
                <a:cs typeface="Times New Roman" panose="02020603050405020304" pitchFamily="18" charset="0"/>
              </a:rPr>
              <a:t>nγ</a:t>
            </a:r>
            <a:r>
              <a:rPr lang="zh-CN" altLang="en-US" sz="1400" dirty="0">
                <a:solidFill>
                  <a:srgbClr val="000000"/>
                </a:solidFill>
                <a:latin typeface="Times New Roman" panose="02020603050405020304" pitchFamily="18" charset="0"/>
                <a:cs typeface="Times New Roman" panose="02020603050405020304" pitchFamily="18" charset="0"/>
              </a:rPr>
              <a:t> </a:t>
            </a:r>
            <a:r>
              <a:rPr lang="en-US" altLang="zh-CN" sz="1400" dirty="0">
                <a:solidFill>
                  <a:srgbClr val="000000"/>
                </a:solidFill>
                <a:latin typeface="Times New Roman" panose="02020603050405020304" pitchFamily="18" charset="0"/>
                <a:cs typeface="Times New Roman" panose="02020603050405020304" pitchFamily="18" charset="0"/>
              </a:rPr>
              <a:t>by Baumann.</a:t>
            </a:r>
            <a:endParaRPr lang="zh-CN" alt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355280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stretch>
            <a:fillRect/>
          </a:stretch>
        </p:blipFill>
        <p:spPr>
          <a:xfrm>
            <a:off x="2468885" y="1"/>
            <a:ext cx="1828211" cy="1602577"/>
          </a:xfrm>
          <a:prstGeom prst="rect">
            <a:avLst/>
          </a:prstGeom>
        </p:spPr>
      </p:pic>
      <p:pic>
        <p:nvPicPr>
          <p:cNvPr id="11" name="图片 10"/>
          <p:cNvPicPr>
            <a:picLocks noChangeAspect="1"/>
          </p:cNvPicPr>
          <p:nvPr/>
        </p:nvPicPr>
        <p:blipFill>
          <a:blip r:embed="rId3"/>
          <a:stretch>
            <a:fillRect/>
          </a:stretch>
        </p:blipFill>
        <p:spPr>
          <a:xfrm>
            <a:off x="-5606" y="1602578"/>
            <a:ext cx="1841301" cy="3048001"/>
          </a:xfrm>
          <a:prstGeom prst="rect">
            <a:avLst/>
          </a:prstGeom>
        </p:spPr>
      </p:pic>
      <p:pic>
        <p:nvPicPr>
          <p:cNvPr id="12" name="图片 11"/>
          <p:cNvPicPr>
            <a:picLocks noChangeAspect="1"/>
          </p:cNvPicPr>
          <p:nvPr/>
        </p:nvPicPr>
        <p:blipFill>
          <a:blip r:embed="rId4"/>
          <a:stretch>
            <a:fillRect/>
          </a:stretch>
        </p:blipFill>
        <p:spPr>
          <a:xfrm>
            <a:off x="0" y="0"/>
            <a:ext cx="2468885" cy="1608516"/>
          </a:xfrm>
          <a:prstGeom prst="rect">
            <a:avLst/>
          </a:prstGeom>
        </p:spPr>
      </p:pic>
      <p:pic>
        <p:nvPicPr>
          <p:cNvPr id="13" name="图片 12"/>
          <p:cNvPicPr>
            <a:picLocks noChangeAspect="1"/>
          </p:cNvPicPr>
          <p:nvPr/>
        </p:nvPicPr>
        <p:blipFill>
          <a:blip r:embed="rId5"/>
          <a:stretch>
            <a:fillRect/>
          </a:stretch>
        </p:blipFill>
        <p:spPr>
          <a:xfrm>
            <a:off x="2024735" y="1589146"/>
            <a:ext cx="2154679" cy="2809477"/>
          </a:xfrm>
          <a:prstGeom prst="rect">
            <a:avLst/>
          </a:prstGeom>
        </p:spPr>
      </p:pic>
      <p:pic>
        <p:nvPicPr>
          <p:cNvPr id="2" name="图片 1"/>
          <p:cNvPicPr>
            <a:picLocks noChangeAspect="1"/>
          </p:cNvPicPr>
          <p:nvPr/>
        </p:nvPicPr>
        <p:blipFill>
          <a:blip r:embed="rId6"/>
          <a:stretch>
            <a:fillRect/>
          </a:stretch>
        </p:blipFill>
        <p:spPr>
          <a:xfrm>
            <a:off x="5184000" y="0"/>
            <a:ext cx="3960000" cy="4481053"/>
          </a:xfrm>
          <a:prstGeom prst="rect">
            <a:avLst/>
          </a:prstGeom>
        </p:spPr>
      </p:pic>
      <p:sp>
        <p:nvSpPr>
          <p:cNvPr id="3" name="文本框 2"/>
          <p:cNvSpPr txBox="1"/>
          <p:nvPr/>
        </p:nvSpPr>
        <p:spPr>
          <a:xfrm>
            <a:off x="4459901" y="152636"/>
            <a:ext cx="4612160" cy="338554"/>
          </a:xfrm>
          <a:prstGeom prst="rect">
            <a:avLst/>
          </a:prstGeom>
          <a:noFill/>
        </p:spPr>
        <p:txBody>
          <a:bodyPr wrap="none" rtlCol="0">
            <a:spAutoFit/>
          </a:bodyPr>
          <a:lstStyle/>
          <a:p>
            <a:r>
              <a:rPr lang="en-US" altLang="zh-CN" sz="1600" dirty="0">
                <a:latin typeface="Times New Roman" panose="02020603050405020304" pitchFamily="18" charset="0"/>
                <a:cs typeface="Times New Roman" panose="02020603050405020304" pitchFamily="18" charset="0"/>
              </a:rPr>
              <a:t>The placements of 789 and 1820 γ were wrong. Mach</a:t>
            </a:r>
            <a:endParaRPr lang="zh-CN" altLang="en-US" sz="1600" dirty="0">
              <a:latin typeface="Times New Roman" panose="02020603050405020304" pitchFamily="18" charset="0"/>
              <a:cs typeface="Times New Roman" panose="02020603050405020304" pitchFamily="18" charset="0"/>
            </a:endParaRPr>
          </a:p>
        </p:txBody>
      </p:sp>
      <p:sp>
        <p:nvSpPr>
          <p:cNvPr id="6" name="矩形 5"/>
          <p:cNvSpPr/>
          <p:nvPr/>
        </p:nvSpPr>
        <p:spPr>
          <a:xfrm>
            <a:off x="-38285" y="3705647"/>
            <a:ext cx="9143623" cy="584775"/>
          </a:xfrm>
          <a:prstGeom prst="rect">
            <a:avLst/>
          </a:prstGeom>
        </p:spPr>
        <p:txBody>
          <a:bodyPr wrap="square">
            <a:spAutoFit/>
          </a:bodyPr>
          <a:lstStyle/>
          <a:p>
            <a:pPr algn="just"/>
            <a:r>
              <a:rPr lang="en-US" altLang="zh-CN" sz="1600" dirty="0">
                <a:solidFill>
                  <a:srgbClr val="0000FF"/>
                </a:solidFill>
                <a:latin typeface="Times New Roman" panose="02020603050405020304" pitchFamily="18" charset="0"/>
                <a:cs typeface="Times New Roman" panose="02020603050405020304" pitchFamily="18" charset="0"/>
              </a:rPr>
              <a:t>P. Baumann </a:t>
            </a:r>
            <a:r>
              <a:rPr lang="en-US" altLang="zh-CN" sz="1600" i="1" dirty="0">
                <a:solidFill>
                  <a:srgbClr val="0000FF"/>
                </a:solidFill>
                <a:latin typeface="Times New Roman" panose="02020603050405020304" pitchFamily="18" charset="0"/>
                <a:cs typeface="Times New Roman" panose="02020603050405020304" pitchFamily="18" charset="0"/>
              </a:rPr>
              <a:t>et al</a:t>
            </a:r>
            <a:r>
              <a:rPr lang="en-US" altLang="zh-CN" sz="1600" dirty="0">
                <a:solidFill>
                  <a:srgbClr val="0000FF"/>
                </a:solidFill>
                <a:latin typeface="Times New Roman" panose="02020603050405020304" pitchFamily="18" charset="0"/>
                <a:cs typeface="Times New Roman" panose="02020603050405020304" pitchFamily="18" charset="0"/>
              </a:rPr>
              <a:t>., Phys. Rev. C 39, 626 (1989).</a:t>
            </a:r>
            <a:r>
              <a:rPr lang="en-US" altLang="zh-CN" sz="1600" i="1" dirty="0">
                <a:solidFill>
                  <a:srgbClr val="0000FF"/>
                </a:solidFill>
                <a:latin typeface="Times New Roman" panose="02020603050405020304" pitchFamily="18" charset="0"/>
                <a:cs typeface="Times New Roman" panose="02020603050405020304" pitchFamily="18" charset="0"/>
              </a:rPr>
              <a:t> </a:t>
            </a:r>
            <a:r>
              <a:rPr lang="el-GR" altLang="zh-CN" sz="1600" i="1" dirty="0">
                <a:solidFill>
                  <a:srgbClr val="0000FF"/>
                </a:solidFill>
                <a:latin typeface="Times New Roman" panose="02020603050405020304" pitchFamily="18" charset="0"/>
                <a:cs typeface="Times New Roman" panose="02020603050405020304" pitchFamily="18" charset="0"/>
              </a:rPr>
              <a:t>β</a:t>
            </a:r>
            <a:r>
              <a:rPr lang="en-US" altLang="zh-CN" sz="1600" dirty="0">
                <a:solidFill>
                  <a:srgbClr val="0000FF"/>
                </a:solidFill>
                <a:latin typeface="Times New Roman" panose="02020603050405020304" pitchFamily="18" charset="0"/>
                <a:cs typeface="Times New Roman" panose="02020603050405020304" pitchFamily="18" charset="0"/>
              </a:rPr>
              <a:t> measured by scintillator, </a:t>
            </a:r>
            <a:r>
              <a:rPr lang="en-US" altLang="zh-CN" sz="1600" i="1" dirty="0">
                <a:solidFill>
                  <a:srgbClr val="0000FF"/>
                </a:solidFill>
                <a:latin typeface="Times New Roman" panose="02020603050405020304" pitchFamily="18" charset="0"/>
                <a:cs typeface="Times New Roman" panose="02020603050405020304" pitchFamily="18" charset="0"/>
              </a:rPr>
              <a:t>γ</a:t>
            </a:r>
            <a:r>
              <a:rPr lang="en-US" altLang="zh-CN" sz="1600" dirty="0">
                <a:solidFill>
                  <a:srgbClr val="0000FF"/>
                </a:solidFill>
                <a:latin typeface="Times New Roman" panose="02020603050405020304" pitchFamily="18" charset="0"/>
                <a:cs typeface="Times New Roman" panose="02020603050405020304" pitchFamily="18" charset="0"/>
              </a:rPr>
              <a:t> measured by two </a:t>
            </a:r>
            <a:r>
              <a:rPr lang="en-US" altLang="zh-CN" sz="1600" dirty="0" err="1">
                <a:solidFill>
                  <a:srgbClr val="0000FF"/>
                </a:solidFill>
                <a:latin typeface="Times New Roman" panose="02020603050405020304" pitchFamily="18" charset="0"/>
                <a:cs typeface="Times New Roman" panose="02020603050405020304" pitchFamily="18" charset="0"/>
              </a:rPr>
              <a:t>Ge</a:t>
            </a:r>
            <a:r>
              <a:rPr lang="en-US" altLang="zh-CN" sz="1600" dirty="0">
                <a:solidFill>
                  <a:srgbClr val="0000FF"/>
                </a:solidFill>
                <a:latin typeface="Times New Roman" panose="02020603050405020304" pitchFamily="18" charset="0"/>
                <a:cs typeface="Times New Roman" panose="02020603050405020304" pitchFamily="18" charset="0"/>
              </a:rPr>
              <a:t>(Li) detectors. Neutron measured by two large area plastic scintillators. </a:t>
            </a:r>
            <a:r>
              <a:rPr lang="en-US" altLang="zh-CN" sz="1600" i="1" dirty="0">
                <a:solidFill>
                  <a:srgbClr val="0000FF"/>
                </a:solidFill>
                <a:latin typeface="Times New Roman" panose="02020603050405020304" pitchFamily="18" charset="0"/>
                <a:cs typeface="Times New Roman" panose="02020603050405020304" pitchFamily="18" charset="0"/>
              </a:rPr>
              <a:t>β</a:t>
            </a:r>
            <a:r>
              <a:rPr lang="en-US" altLang="zh-CN" sz="1600" dirty="0">
                <a:solidFill>
                  <a:srgbClr val="0000FF"/>
                </a:solidFill>
                <a:latin typeface="Times New Roman" panose="02020603050405020304" pitchFamily="18" charset="0"/>
                <a:cs typeface="Times New Roman" panose="02020603050405020304" pitchFamily="18" charset="0"/>
              </a:rPr>
              <a:t>-</a:t>
            </a:r>
            <a:r>
              <a:rPr lang="en-US" altLang="zh-CN" sz="1600" i="1" dirty="0">
                <a:solidFill>
                  <a:srgbClr val="0000FF"/>
                </a:solidFill>
                <a:latin typeface="Times New Roman" panose="02020603050405020304" pitchFamily="18" charset="0"/>
                <a:cs typeface="Times New Roman" panose="02020603050405020304" pitchFamily="18" charset="0"/>
              </a:rPr>
              <a:t>γ</a:t>
            </a:r>
            <a:r>
              <a:rPr lang="en-US" altLang="zh-CN" sz="1600" dirty="0">
                <a:solidFill>
                  <a:srgbClr val="0000FF"/>
                </a:solidFill>
                <a:latin typeface="Times New Roman" panose="02020603050405020304" pitchFamily="18" charset="0"/>
                <a:cs typeface="Times New Roman" panose="02020603050405020304" pitchFamily="18" charset="0"/>
              </a:rPr>
              <a:t>, </a:t>
            </a:r>
            <a:r>
              <a:rPr lang="en-US" altLang="zh-CN" sz="1600" i="1" dirty="0">
                <a:solidFill>
                  <a:srgbClr val="0000FF"/>
                </a:solidFill>
                <a:latin typeface="Times New Roman" panose="02020603050405020304" pitchFamily="18" charset="0"/>
                <a:cs typeface="Times New Roman" panose="02020603050405020304" pitchFamily="18" charset="0"/>
              </a:rPr>
              <a:t>n</a:t>
            </a:r>
            <a:r>
              <a:rPr lang="en-US" altLang="zh-CN" sz="1600" dirty="0">
                <a:solidFill>
                  <a:srgbClr val="0000FF"/>
                </a:solidFill>
                <a:latin typeface="Times New Roman" panose="02020603050405020304" pitchFamily="18" charset="0"/>
                <a:cs typeface="Times New Roman" panose="02020603050405020304" pitchFamily="18" charset="0"/>
              </a:rPr>
              <a:t>-</a:t>
            </a:r>
            <a:r>
              <a:rPr lang="en-US" altLang="zh-CN" sz="1600" i="1" dirty="0">
                <a:solidFill>
                  <a:srgbClr val="0000FF"/>
                </a:solidFill>
                <a:latin typeface="Times New Roman" panose="02020603050405020304" pitchFamily="18" charset="0"/>
                <a:cs typeface="Times New Roman" panose="02020603050405020304" pitchFamily="18" charset="0"/>
              </a:rPr>
              <a:t>γ</a:t>
            </a:r>
            <a:r>
              <a:rPr lang="en-US" altLang="zh-CN" sz="1600" dirty="0">
                <a:solidFill>
                  <a:srgbClr val="0000FF"/>
                </a:solidFill>
                <a:latin typeface="Times New Roman" panose="02020603050405020304" pitchFamily="18" charset="0"/>
                <a:cs typeface="Times New Roman" panose="02020603050405020304" pitchFamily="18" charset="0"/>
              </a:rPr>
              <a:t>, </a:t>
            </a:r>
            <a:r>
              <a:rPr lang="en-US" altLang="zh-CN" sz="1600" i="1" dirty="0">
                <a:solidFill>
                  <a:srgbClr val="0000FF"/>
                </a:solidFill>
                <a:latin typeface="Times New Roman" panose="02020603050405020304" pitchFamily="18" charset="0"/>
                <a:cs typeface="Times New Roman" panose="02020603050405020304" pitchFamily="18" charset="0"/>
              </a:rPr>
              <a:t>γ</a:t>
            </a:r>
            <a:r>
              <a:rPr lang="en-US" altLang="zh-CN" sz="1600" dirty="0">
                <a:solidFill>
                  <a:srgbClr val="0000FF"/>
                </a:solidFill>
                <a:latin typeface="Times New Roman" panose="02020603050405020304" pitchFamily="18" charset="0"/>
                <a:cs typeface="Times New Roman" panose="02020603050405020304" pitchFamily="18" charset="0"/>
              </a:rPr>
              <a:t>-</a:t>
            </a:r>
            <a:r>
              <a:rPr lang="en-US" altLang="zh-CN" sz="1600" i="1" dirty="0">
                <a:solidFill>
                  <a:srgbClr val="0000FF"/>
                </a:solidFill>
                <a:latin typeface="Times New Roman" panose="02020603050405020304" pitchFamily="18" charset="0"/>
                <a:cs typeface="Times New Roman" panose="02020603050405020304" pitchFamily="18" charset="0"/>
              </a:rPr>
              <a:t>γ</a:t>
            </a:r>
            <a:r>
              <a:rPr lang="en-US" altLang="zh-CN" sz="1600" dirty="0">
                <a:solidFill>
                  <a:srgbClr val="0000FF"/>
                </a:solidFill>
                <a:latin typeface="Times New Roman" panose="02020603050405020304" pitchFamily="18" charset="0"/>
                <a:cs typeface="Times New Roman" panose="02020603050405020304" pitchFamily="18" charset="0"/>
              </a:rPr>
              <a:t> coincidence.</a:t>
            </a:r>
            <a:endParaRPr lang="zh-CN" altLang="en-US" sz="1600" dirty="0">
              <a:solidFill>
                <a:srgbClr val="0000FF"/>
              </a:solidFill>
              <a:latin typeface="Times New Roman" panose="02020603050405020304" pitchFamily="18" charset="0"/>
              <a:cs typeface="Times New Roman" panose="02020603050405020304" pitchFamily="18" charset="0"/>
            </a:endParaRPr>
          </a:p>
        </p:txBody>
      </p:sp>
      <p:sp>
        <p:nvSpPr>
          <p:cNvPr id="10" name="矩形 9"/>
          <p:cNvSpPr/>
          <p:nvPr/>
        </p:nvSpPr>
        <p:spPr>
          <a:xfrm>
            <a:off x="-5606" y="4398623"/>
            <a:ext cx="9119482" cy="2554545"/>
          </a:xfrm>
          <a:prstGeom prst="rect">
            <a:avLst/>
          </a:prstGeom>
        </p:spPr>
        <p:txBody>
          <a:bodyPr wrap="square">
            <a:spAutoFit/>
          </a:bodyPr>
          <a:lstStyle/>
          <a:p>
            <a:r>
              <a:rPr lang="en-US" altLang="zh-CN" sz="1600" dirty="0">
                <a:latin typeface="Times New Roman" panose="02020603050405020304" pitchFamily="18" charset="0"/>
                <a:ea typeface="Tahoma" panose="020B0604030504040204" pitchFamily="34" charset="0"/>
                <a:cs typeface="Times New Roman" panose="02020603050405020304" pitchFamily="18" charset="0"/>
              </a:rPr>
              <a:t>The low-energy part of the </a:t>
            </a:r>
            <a:r>
              <a:rPr lang="en-US" altLang="zh-CN" sz="1600" i="1" dirty="0">
                <a:latin typeface="Times New Roman" panose="02020603050405020304" pitchFamily="18" charset="0"/>
                <a:ea typeface="Tahoma" panose="020B0604030504040204" pitchFamily="34" charset="0"/>
                <a:cs typeface="Times New Roman" panose="02020603050405020304" pitchFamily="18" charset="0"/>
              </a:rPr>
              <a:t>n</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 spectrum was measured by </a:t>
            </a:r>
            <a:r>
              <a:rPr lang="en-US" altLang="zh-CN" sz="1600" dirty="0" err="1">
                <a:latin typeface="Times New Roman" panose="02020603050405020304" pitchFamily="18" charset="0"/>
                <a:ea typeface="Tahoma" panose="020B0604030504040204" pitchFamily="34" charset="0"/>
                <a:cs typeface="Times New Roman" panose="02020603050405020304" pitchFamily="18" charset="0"/>
              </a:rPr>
              <a:t>Ziegert</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 the high-energy part is supplemented by this work. The two measurements can be normalized through the intensity of the 1.68-2.28 MeV region measured in both experiments.</a:t>
            </a:r>
          </a:p>
          <a:p>
            <a:r>
              <a:rPr lang="en-US" altLang="zh-CN" sz="1600" dirty="0">
                <a:latin typeface="Times New Roman" panose="02020603050405020304" pitchFamily="18" charset="0"/>
                <a:cs typeface="Times New Roman" panose="02020603050405020304" pitchFamily="18" charset="0"/>
              </a:rPr>
              <a:t>On the basis of the present </a:t>
            </a:r>
            <a:r>
              <a:rPr lang="en-US" altLang="zh-CN" sz="1600" i="1" dirty="0">
                <a:latin typeface="Times New Roman" panose="02020603050405020304" pitchFamily="18" charset="0"/>
                <a:cs typeface="Times New Roman" panose="02020603050405020304" pitchFamily="18" charset="0"/>
              </a:rPr>
              <a:t>n</a:t>
            </a:r>
            <a:r>
              <a:rPr lang="en-US" altLang="zh-CN" sz="1600" dirty="0">
                <a:latin typeface="Times New Roman" panose="02020603050405020304" pitchFamily="18" charset="0"/>
                <a:cs typeface="Times New Roman" panose="02020603050405020304" pitchFamily="18" charset="0"/>
              </a:rPr>
              <a:t>-</a:t>
            </a:r>
            <a:r>
              <a:rPr lang="en-US" altLang="zh-CN" sz="1600" i="1" dirty="0">
                <a:latin typeface="Times New Roman" panose="02020603050405020304" pitchFamily="18" charset="0"/>
                <a:cs typeface="Times New Roman" panose="02020603050405020304" pitchFamily="18" charset="0"/>
              </a:rPr>
              <a:t>γ</a:t>
            </a:r>
            <a:r>
              <a:rPr lang="en-US" altLang="zh-CN" sz="1600" dirty="0">
                <a:latin typeface="Times New Roman" panose="02020603050405020304" pitchFamily="18" charset="0"/>
                <a:cs typeface="Times New Roman" panose="02020603050405020304" pitchFamily="18" charset="0"/>
              </a:rPr>
              <a:t> coincidence data, it is inferred that five excited states (55, 1095, 1431, 1638,</a:t>
            </a:r>
            <a:br>
              <a:rPr lang="en-US" altLang="zh-CN" sz="1600" dirty="0">
                <a:latin typeface="Times New Roman" panose="02020603050405020304" pitchFamily="18" charset="0"/>
                <a:cs typeface="Times New Roman" panose="02020603050405020304" pitchFamily="18" charset="0"/>
              </a:rPr>
            </a:br>
            <a:r>
              <a:rPr lang="en-US" altLang="zh-CN" sz="1600" dirty="0">
                <a:latin typeface="Times New Roman" panose="02020603050405020304" pitchFamily="18" charset="0"/>
                <a:cs typeface="Times New Roman" panose="02020603050405020304" pitchFamily="18" charset="0"/>
              </a:rPr>
              <a:t>and 2266 keV) of 29Mg are populated after </a:t>
            </a:r>
            <a:r>
              <a:rPr lang="en-US" altLang="zh-CN" sz="1600" i="1" dirty="0">
                <a:latin typeface="Times New Roman" panose="02020603050405020304" pitchFamily="18" charset="0"/>
                <a:cs typeface="Times New Roman" panose="02020603050405020304" pitchFamily="18" charset="0"/>
              </a:rPr>
              <a:t>β</a:t>
            </a:r>
            <a:r>
              <a:rPr lang="en-US" altLang="zh-CN" sz="1600" dirty="0">
                <a:latin typeface="Times New Roman" panose="02020603050405020304" pitchFamily="18" charset="0"/>
                <a:cs typeface="Times New Roman" panose="02020603050405020304" pitchFamily="18" charset="0"/>
              </a:rPr>
              <a:t>-delayed one-neutron emission in the 30Na decay.</a:t>
            </a:r>
          </a:p>
          <a:p>
            <a:r>
              <a:rPr lang="en-US" altLang="zh-CN" sz="1600" dirty="0">
                <a:latin typeface="Times New Roman" panose="02020603050405020304" pitchFamily="18" charset="0"/>
                <a:cs typeface="Times New Roman" panose="02020603050405020304" pitchFamily="18" charset="0"/>
              </a:rPr>
              <a:t>The population of the 1474 keV excited level in 28Mg is disclosed by the </a:t>
            </a:r>
            <a:r>
              <a:rPr lang="en-US" altLang="zh-CN" sz="1600" i="1" dirty="0">
                <a:latin typeface="Times New Roman" panose="02020603050405020304" pitchFamily="18" charset="0"/>
                <a:cs typeface="Times New Roman" panose="02020603050405020304" pitchFamily="18" charset="0"/>
              </a:rPr>
              <a:t>n</a:t>
            </a:r>
            <a:r>
              <a:rPr lang="en-US" altLang="zh-CN" sz="1600" dirty="0">
                <a:latin typeface="Times New Roman" panose="02020603050405020304" pitchFamily="18" charset="0"/>
                <a:cs typeface="Times New Roman" panose="02020603050405020304" pitchFamily="18" charset="0"/>
              </a:rPr>
              <a:t>-</a:t>
            </a:r>
            <a:r>
              <a:rPr lang="en-US" altLang="zh-CN" sz="1600" i="1" dirty="0">
                <a:latin typeface="Times New Roman" panose="02020603050405020304" pitchFamily="18" charset="0"/>
                <a:cs typeface="Times New Roman" panose="02020603050405020304" pitchFamily="18" charset="0"/>
              </a:rPr>
              <a:t>γ</a:t>
            </a:r>
            <a:r>
              <a:rPr lang="en-US" altLang="zh-CN" sz="1600" dirty="0">
                <a:latin typeface="Times New Roman" panose="02020603050405020304" pitchFamily="18" charset="0"/>
                <a:cs typeface="Times New Roman" panose="02020603050405020304" pitchFamily="18" charset="0"/>
              </a:rPr>
              <a:t> coincidences. To our knowledge this is the first evidence for the population of an excited state in a 2</a:t>
            </a:r>
            <a:r>
              <a:rPr lang="en-US" altLang="zh-CN" sz="1600" i="1" dirty="0">
                <a:latin typeface="Times New Roman" panose="02020603050405020304" pitchFamily="18" charset="0"/>
                <a:cs typeface="Times New Roman" panose="02020603050405020304" pitchFamily="18" charset="0"/>
              </a:rPr>
              <a:t>n</a:t>
            </a:r>
            <a:r>
              <a:rPr lang="en-US" altLang="zh-CN" sz="1600" dirty="0">
                <a:latin typeface="Times New Roman" panose="02020603050405020304" pitchFamily="18" charset="0"/>
                <a:cs typeface="Times New Roman" panose="02020603050405020304" pitchFamily="18" charset="0"/>
              </a:rPr>
              <a:t> channel.</a:t>
            </a:r>
            <a:br>
              <a:rPr lang="en-US" altLang="zh-CN" sz="1600" dirty="0">
                <a:latin typeface="Times New Roman" panose="02020603050405020304" pitchFamily="18" charset="0"/>
                <a:cs typeface="Times New Roman" panose="02020603050405020304" pitchFamily="18" charset="0"/>
              </a:rPr>
            </a:br>
            <a:r>
              <a:rPr lang="en-US" altLang="zh-CN" sz="1600" dirty="0">
                <a:latin typeface="Times New Roman" panose="02020603050405020304" pitchFamily="18" charset="0"/>
                <a:cs typeface="Times New Roman" panose="02020603050405020304" pitchFamily="18" charset="0"/>
              </a:rPr>
              <a:t>The </a:t>
            </a:r>
            <a:r>
              <a:rPr lang="en-US" altLang="zh-CN" sz="1600" i="1" dirty="0">
                <a:latin typeface="Times New Roman" panose="02020603050405020304" pitchFamily="18" charset="0"/>
                <a:cs typeface="Times New Roman" panose="02020603050405020304" pitchFamily="18" charset="0"/>
              </a:rPr>
              <a:t>β</a:t>
            </a:r>
            <a:r>
              <a:rPr lang="en-US" altLang="zh-CN" sz="1600" dirty="0">
                <a:latin typeface="Times New Roman" panose="02020603050405020304" pitchFamily="18" charset="0"/>
                <a:cs typeface="Times New Roman" panose="02020603050405020304" pitchFamily="18" charset="0"/>
              </a:rPr>
              <a:t> branching ratios to the neutron-emitting states are obtained by normalizing the total intensity of the neutron lines to the known </a:t>
            </a:r>
            <a:r>
              <a:rPr lang="en-US" altLang="zh-CN" sz="1600" i="1" dirty="0">
                <a:latin typeface="Times New Roman" panose="02020603050405020304" pitchFamily="18" charset="0"/>
                <a:cs typeface="Times New Roman" panose="02020603050405020304" pitchFamily="18" charset="0"/>
              </a:rPr>
              <a:t>P</a:t>
            </a:r>
            <a:r>
              <a:rPr lang="en-US" altLang="zh-CN" sz="1600" baseline="-25000" dirty="0">
                <a:latin typeface="Times New Roman" panose="02020603050405020304" pitchFamily="18" charset="0"/>
                <a:cs typeface="Times New Roman" panose="02020603050405020304" pitchFamily="18" charset="0"/>
              </a:rPr>
              <a:t>1</a:t>
            </a:r>
            <a:r>
              <a:rPr lang="en-US" altLang="zh-CN" sz="1600" i="1" baseline="-25000" dirty="0">
                <a:latin typeface="Times New Roman" panose="02020603050405020304" pitchFamily="18" charset="0"/>
                <a:cs typeface="Times New Roman" panose="02020603050405020304" pitchFamily="18" charset="0"/>
              </a:rPr>
              <a:t>n</a:t>
            </a:r>
            <a:r>
              <a:rPr lang="en-US" altLang="zh-CN" sz="1600" dirty="0">
                <a:latin typeface="Times New Roman" panose="02020603050405020304" pitchFamily="18" charset="0"/>
                <a:cs typeface="Times New Roman" panose="02020603050405020304" pitchFamily="18" charset="0"/>
              </a:rPr>
              <a:t>=30% reported by </a:t>
            </a:r>
            <a:r>
              <a:rPr lang="en-US" altLang="zh-CN" sz="1600" dirty="0" err="1">
                <a:latin typeface="Times New Roman" panose="02020603050405020304" pitchFamily="18" charset="0"/>
                <a:cs typeface="Times New Roman" panose="02020603050405020304" pitchFamily="18" charset="0"/>
              </a:rPr>
              <a:t>Guillemaud</a:t>
            </a:r>
            <a:r>
              <a:rPr lang="en-US" altLang="zh-CN" sz="1600" dirty="0">
                <a:latin typeface="Times New Roman" panose="02020603050405020304" pitchFamily="18" charset="0"/>
                <a:cs typeface="Times New Roman" panose="02020603050405020304" pitchFamily="18" charset="0"/>
              </a:rPr>
              <a:t>.</a:t>
            </a:r>
          </a:p>
          <a:p>
            <a:r>
              <a:rPr lang="en-US" altLang="zh-CN" sz="1600" dirty="0">
                <a:latin typeface="Times New Roman" panose="02020603050405020304" pitchFamily="18" charset="0"/>
                <a:cs typeface="Times New Roman" panose="02020603050405020304" pitchFamily="18" charset="0"/>
              </a:rPr>
              <a:t>Due to the weakness of the 2</a:t>
            </a:r>
            <a:r>
              <a:rPr lang="en-US" altLang="zh-CN" sz="1600" i="1" dirty="0">
                <a:latin typeface="Times New Roman" panose="02020603050405020304" pitchFamily="18" charset="0"/>
                <a:cs typeface="Times New Roman" panose="02020603050405020304" pitchFamily="18" charset="0"/>
              </a:rPr>
              <a:t>n</a:t>
            </a:r>
            <a:r>
              <a:rPr lang="en-US" altLang="zh-CN" sz="1600" dirty="0">
                <a:latin typeface="Times New Roman" panose="02020603050405020304" pitchFamily="18" charset="0"/>
                <a:cs typeface="Times New Roman" panose="02020603050405020304" pitchFamily="18" charset="0"/>
              </a:rPr>
              <a:t> process, the corresponding emitting levels in </a:t>
            </a:r>
            <a:r>
              <a:rPr lang="en-US" altLang="zh-CN" sz="1600" baseline="30000" dirty="0">
                <a:latin typeface="Times New Roman" panose="02020603050405020304" pitchFamily="18" charset="0"/>
                <a:cs typeface="Times New Roman" panose="02020603050405020304" pitchFamily="18" charset="0"/>
              </a:rPr>
              <a:t>30</a:t>
            </a:r>
            <a:r>
              <a:rPr lang="en-US" altLang="zh-CN" sz="1600" dirty="0">
                <a:latin typeface="Times New Roman" panose="02020603050405020304" pitchFamily="18" charset="0"/>
                <a:cs typeface="Times New Roman" panose="02020603050405020304" pitchFamily="18" charset="0"/>
              </a:rPr>
              <a:t>Mg could not be located.</a:t>
            </a:r>
            <a:endParaRPr lang="zh-CN" alt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48246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2333833" cy="3609020"/>
          </a:xfrm>
          <a:prstGeom prst="rect">
            <a:avLst/>
          </a:prstGeom>
        </p:spPr>
      </p:pic>
      <p:sp>
        <p:nvSpPr>
          <p:cNvPr id="3" name="矩形 2"/>
          <p:cNvSpPr/>
          <p:nvPr/>
        </p:nvSpPr>
        <p:spPr>
          <a:xfrm>
            <a:off x="2336636" y="0"/>
            <a:ext cx="6807364" cy="1815882"/>
          </a:xfrm>
          <a:prstGeom prst="rect">
            <a:avLst/>
          </a:prstGeom>
        </p:spPr>
        <p:txBody>
          <a:bodyPr wrap="square">
            <a:spAutoFit/>
          </a:bodyPr>
          <a:lstStyle/>
          <a:p>
            <a:r>
              <a:rPr lang="zh-CN" altLang="en-US" sz="1600" dirty="0">
                <a:solidFill>
                  <a:srgbClr val="0000FF"/>
                </a:solidFill>
                <a:latin typeface="Times New Roman" panose="02020603050405020304" pitchFamily="18" charset="0"/>
                <a:cs typeface="Times New Roman" panose="02020603050405020304" pitchFamily="18" charset="0"/>
              </a:rPr>
              <a:t>H. Mach et al., Eur. Phys. J. A 25, 105 (2005). </a:t>
            </a:r>
            <a:r>
              <a:rPr lang="en-US" altLang="zh-CN" sz="1600" dirty="0">
                <a:solidFill>
                  <a:srgbClr val="0000FF"/>
                </a:solidFill>
                <a:latin typeface="Times New Roman" panose="02020603050405020304" pitchFamily="18" charset="0"/>
                <a:cs typeface="Times New Roman" panose="02020603050405020304" pitchFamily="18" charset="0"/>
              </a:rPr>
              <a:t>a thin plastic scintillator as a β detector, two fast response BaF</a:t>
            </a:r>
            <a:r>
              <a:rPr lang="en-US" altLang="zh-CN" sz="1600" baseline="-25000" dirty="0">
                <a:solidFill>
                  <a:srgbClr val="0000FF"/>
                </a:solidFill>
                <a:latin typeface="Times New Roman" panose="02020603050405020304" pitchFamily="18" charset="0"/>
                <a:cs typeface="Times New Roman" panose="02020603050405020304" pitchFamily="18" charset="0"/>
              </a:rPr>
              <a:t>2</a:t>
            </a:r>
            <a:r>
              <a:rPr lang="en-US" altLang="zh-CN" sz="1600" dirty="0">
                <a:solidFill>
                  <a:srgbClr val="0000FF"/>
                </a:solidFill>
                <a:latin typeface="Times New Roman" panose="02020603050405020304" pitchFamily="18" charset="0"/>
                <a:cs typeface="Times New Roman" panose="02020603050405020304" pitchFamily="18" charset="0"/>
              </a:rPr>
              <a:t> detectors for </a:t>
            </a:r>
            <a:r>
              <a:rPr lang="en-US" altLang="zh-CN" sz="1600" i="1" dirty="0">
                <a:solidFill>
                  <a:srgbClr val="0000FF"/>
                </a:solidFill>
                <a:latin typeface="Times New Roman" panose="02020603050405020304" pitchFamily="18" charset="0"/>
                <a:cs typeface="Times New Roman" panose="02020603050405020304" pitchFamily="18" charset="0"/>
              </a:rPr>
              <a:t>γ</a:t>
            </a:r>
            <a:r>
              <a:rPr lang="en-US" altLang="zh-CN" sz="1600" dirty="0">
                <a:solidFill>
                  <a:srgbClr val="0000FF"/>
                </a:solidFill>
                <a:latin typeface="Times New Roman" panose="02020603050405020304" pitchFamily="18" charset="0"/>
                <a:cs typeface="Times New Roman" panose="02020603050405020304" pitchFamily="18" charset="0"/>
              </a:rPr>
              <a:t> rays, and two large volume </a:t>
            </a:r>
            <a:r>
              <a:rPr lang="en-US" altLang="zh-CN" sz="1600" dirty="0" err="1">
                <a:solidFill>
                  <a:srgbClr val="0000FF"/>
                </a:solidFill>
                <a:latin typeface="Times New Roman" panose="02020603050405020304" pitchFamily="18" charset="0"/>
                <a:cs typeface="Times New Roman" panose="02020603050405020304" pitchFamily="18" charset="0"/>
              </a:rPr>
              <a:t>Ge</a:t>
            </a:r>
            <a:r>
              <a:rPr lang="en-US" altLang="zh-CN" sz="1600" dirty="0">
                <a:solidFill>
                  <a:srgbClr val="0000FF"/>
                </a:solidFill>
                <a:latin typeface="Times New Roman" panose="02020603050405020304" pitchFamily="18" charset="0"/>
                <a:cs typeface="Times New Roman" panose="02020603050405020304" pitchFamily="18" charset="0"/>
              </a:rPr>
              <a:t> detectors, whose high energy resolution allowed to select γ cascades.</a:t>
            </a:r>
            <a:br>
              <a:rPr lang="en-US" altLang="zh-CN" sz="1600" dirty="0">
                <a:latin typeface="Times New Roman" panose="02020603050405020304" pitchFamily="18" charset="0"/>
                <a:cs typeface="Times New Roman" panose="02020603050405020304" pitchFamily="18" charset="0"/>
              </a:rPr>
            </a:br>
            <a:endParaRPr lang="en-US" altLang="zh-CN" sz="1600" dirty="0">
              <a:latin typeface="Times New Roman" panose="02020603050405020304" pitchFamily="18" charset="0"/>
              <a:cs typeface="Times New Roman" panose="02020603050405020304" pitchFamily="18" charset="0"/>
            </a:endParaRPr>
          </a:p>
          <a:p>
            <a:r>
              <a:rPr lang="en-US" altLang="zh-CN" sz="1600" dirty="0">
                <a:latin typeface="Times New Roman" panose="02020603050405020304" pitchFamily="18" charset="0"/>
                <a:cs typeface="Times New Roman" panose="02020603050405020304" pitchFamily="18" charset="0"/>
              </a:rPr>
              <a:t>Our investigation of the decay scheme of 30Mg from the β decay of 30Na using </a:t>
            </a:r>
            <a:r>
              <a:rPr lang="en-US" altLang="zh-CN" sz="1600" dirty="0" err="1">
                <a:latin typeface="Times New Roman" panose="02020603050405020304" pitchFamily="18" charset="0"/>
                <a:cs typeface="Times New Roman" panose="02020603050405020304" pitchFamily="18" charset="0"/>
              </a:rPr>
              <a:t>γγ</a:t>
            </a:r>
            <a:r>
              <a:rPr lang="en-US" altLang="zh-CN" sz="1600" dirty="0">
                <a:latin typeface="Times New Roman" panose="02020603050405020304" pitchFamily="18" charset="0"/>
                <a:cs typeface="Times New Roman" panose="02020603050405020304" pitchFamily="18" charset="0"/>
              </a:rPr>
              <a:t> coincidences, has established a new placement for the 1789 and 1820 keV transitions.</a:t>
            </a:r>
            <a:endParaRPr lang="zh-CN" altLang="en-US" sz="1600" dirty="0">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3"/>
          <a:stretch>
            <a:fillRect/>
          </a:stretch>
        </p:blipFill>
        <p:spPr>
          <a:xfrm>
            <a:off x="17481" y="3977296"/>
            <a:ext cx="4680000" cy="2881745"/>
          </a:xfrm>
          <a:prstGeom prst="rect">
            <a:avLst/>
          </a:prstGeom>
        </p:spPr>
      </p:pic>
      <p:pic>
        <p:nvPicPr>
          <p:cNvPr id="5" name="图片 4"/>
          <p:cNvPicPr>
            <a:picLocks noChangeAspect="1"/>
          </p:cNvPicPr>
          <p:nvPr/>
        </p:nvPicPr>
        <p:blipFill>
          <a:blip r:embed="rId4"/>
          <a:stretch>
            <a:fillRect/>
          </a:stretch>
        </p:blipFill>
        <p:spPr>
          <a:xfrm>
            <a:off x="4706775" y="3981445"/>
            <a:ext cx="3833635" cy="2881746"/>
          </a:xfrm>
          <a:prstGeom prst="rect">
            <a:avLst/>
          </a:prstGeom>
        </p:spPr>
      </p:pic>
      <p:sp>
        <p:nvSpPr>
          <p:cNvPr id="6" name="矩形 5"/>
          <p:cNvSpPr/>
          <p:nvPr/>
        </p:nvSpPr>
        <p:spPr>
          <a:xfrm>
            <a:off x="2340092" y="2161414"/>
            <a:ext cx="6810167" cy="1815882"/>
          </a:xfrm>
          <a:prstGeom prst="rect">
            <a:avLst/>
          </a:prstGeom>
        </p:spPr>
        <p:txBody>
          <a:bodyPr wrap="square">
            <a:spAutoFit/>
          </a:bodyPr>
          <a:lstStyle/>
          <a:p>
            <a:r>
              <a:rPr lang="nb-NO" altLang="zh-CN" sz="1600" dirty="0">
                <a:solidFill>
                  <a:srgbClr val="0000FF"/>
                </a:solidFill>
                <a:latin typeface="Times New Roman" panose="02020603050405020304" pitchFamily="18" charset="0"/>
                <a:cs typeface="Times New Roman" panose="02020603050405020304" pitchFamily="18" charset="0"/>
              </a:rPr>
              <a:t>W. Schwerdtfeger et al., Phys. Rev. Lett. 103, 012501 (2009)</a:t>
            </a:r>
            <a:r>
              <a:rPr lang="en-US" altLang="zh-CN" sz="1600" dirty="0">
                <a:solidFill>
                  <a:srgbClr val="0000FF"/>
                </a:solidFill>
                <a:latin typeface="Times New Roman" panose="02020603050405020304" pitchFamily="18" charset="0"/>
                <a:cs typeface="Times New Roman" panose="02020603050405020304" pitchFamily="18" charset="0"/>
              </a:rPr>
              <a:t>. Conversion electron spectroscopy following </a:t>
            </a:r>
            <a:r>
              <a:rPr lang="en-US" altLang="zh-CN" sz="1600" dirty="0">
                <a:latin typeface="Times New Roman" panose="02020603050405020304" pitchFamily="18" charset="0"/>
                <a:cs typeface="Times New Roman" panose="02020603050405020304" pitchFamily="18" charset="0"/>
              </a:rPr>
              <a:t>the β decay of 30Na. In order to detect the E0-decay electrons with high resolution (3.0 keV FWHM) a liquid nitrogen cooled Si(Li) detector (active surface, 500 mm2; thickness, 5 mm) was used.</a:t>
            </a:r>
          </a:p>
          <a:p>
            <a:endParaRPr lang="en-US" altLang="zh-CN" sz="1600" dirty="0">
              <a:latin typeface="Times New Roman" panose="02020603050405020304" pitchFamily="18" charset="0"/>
              <a:cs typeface="Times New Roman" panose="02020603050405020304" pitchFamily="18" charset="0"/>
            </a:endParaRPr>
          </a:p>
          <a:p>
            <a:r>
              <a:rPr lang="en-US" altLang="zh-CN" sz="1600" dirty="0">
                <a:latin typeface="Times New Roman" panose="02020603050405020304" pitchFamily="18" charset="0"/>
                <a:cs typeface="Times New Roman" panose="02020603050405020304" pitchFamily="18" charset="0"/>
              </a:rPr>
              <a:t>The 1789 keV state in 30Mg was identified as the first excited 0+ state via its electric monopole (E0) transition to the ground state.</a:t>
            </a:r>
            <a:endParaRPr lang="zh-CN" alt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7208988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27427" y="4261608"/>
            <a:ext cx="7920000" cy="2588196"/>
          </a:xfrm>
          <a:prstGeom prst="rect">
            <a:avLst/>
          </a:prstGeom>
        </p:spPr>
      </p:pic>
      <p:pic>
        <p:nvPicPr>
          <p:cNvPr id="7" name="图片 6"/>
          <p:cNvPicPr>
            <a:picLocks noChangeAspect="1"/>
          </p:cNvPicPr>
          <p:nvPr/>
        </p:nvPicPr>
        <p:blipFill>
          <a:blip r:embed="rId3"/>
          <a:stretch>
            <a:fillRect/>
          </a:stretch>
        </p:blipFill>
        <p:spPr>
          <a:xfrm>
            <a:off x="101686" y="489708"/>
            <a:ext cx="4781550" cy="3771900"/>
          </a:xfrm>
          <a:prstGeom prst="rect">
            <a:avLst/>
          </a:prstGeom>
        </p:spPr>
      </p:pic>
      <p:sp>
        <p:nvSpPr>
          <p:cNvPr id="5" name="矩形 4"/>
          <p:cNvSpPr/>
          <p:nvPr/>
        </p:nvSpPr>
        <p:spPr>
          <a:xfrm>
            <a:off x="16880" y="-16726"/>
            <a:ext cx="4951163" cy="584775"/>
          </a:xfrm>
          <a:prstGeom prst="rect">
            <a:avLst/>
          </a:prstGeom>
        </p:spPr>
        <p:txBody>
          <a:bodyPr wrap="square">
            <a:spAutoFit/>
          </a:bodyPr>
          <a:lstStyle/>
          <a:p>
            <a:r>
              <a:rPr lang="it-IT" altLang="zh-CN" sz="1600" dirty="0">
                <a:solidFill>
                  <a:srgbClr val="0000FF"/>
                </a:solidFill>
                <a:latin typeface="Times New Roman" panose="02020603050405020304" pitchFamily="18" charset="0"/>
                <a:cs typeface="Times New Roman" panose="02020603050405020304" pitchFamily="18" charset="0"/>
              </a:rPr>
              <a:t>M. S. Basunia et al., Nucl. Data Sheets 113, 909 (2012).</a:t>
            </a:r>
          </a:p>
          <a:p>
            <a:r>
              <a:rPr lang="it-IT" altLang="zh-CN" sz="1600" dirty="0">
                <a:solidFill>
                  <a:srgbClr val="0000FF"/>
                </a:solidFill>
                <a:latin typeface="Times New Roman" panose="02020603050405020304" pitchFamily="18" charset="0"/>
                <a:cs typeface="Times New Roman" panose="02020603050405020304" pitchFamily="18" charset="0"/>
              </a:rPr>
              <a:t>A = 29</a:t>
            </a:r>
          </a:p>
        </p:txBody>
      </p:sp>
      <p:sp>
        <p:nvSpPr>
          <p:cNvPr id="2" name="文本框 1"/>
          <p:cNvSpPr txBox="1"/>
          <p:nvPr/>
        </p:nvSpPr>
        <p:spPr>
          <a:xfrm>
            <a:off x="-13626" y="3345013"/>
            <a:ext cx="2130711" cy="369332"/>
          </a:xfrm>
          <a:prstGeom prst="rect">
            <a:avLst/>
          </a:prstGeom>
          <a:noFill/>
        </p:spPr>
        <p:txBody>
          <a:bodyPr wrap="none" rtlCol="0">
            <a:spAutoFit/>
          </a:bodyPr>
          <a:lstStyle/>
          <a:p>
            <a:r>
              <a:rPr lang="en-US" altLang="zh-CN" dirty="0"/>
              <a:t>30Na-&gt;30Mg-&gt;29Mg</a:t>
            </a:r>
            <a:endParaRPr lang="zh-CN" altLang="en-US" dirty="0"/>
          </a:p>
        </p:txBody>
      </p:sp>
      <p:pic>
        <p:nvPicPr>
          <p:cNvPr id="9" name="图片 8"/>
          <p:cNvPicPr>
            <a:picLocks noChangeAspect="1"/>
          </p:cNvPicPr>
          <p:nvPr/>
        </p:nvPicPr>
        <p:blipFill rotWithShape="1">
          <a:blip r:embed="rId4"/>
          <a:srcRect b="15637"/>
          <a:stretch/>
        </p:blipFill>
        <p:spPr>
          <a:xfrm>
            <a:off x="4949705" y="11110"/>
            <a:ext cx="4194295" cy="3597910"/>
          </a:xfrm>
          <a:prstGeom prst="rect">
            <a:avLst/>
          </a:prstGeom>
        </p:spPr>
      </p:pic>
    </p:spTree>
    <p:extLst>
      <p:ext uri="{BB962C8B-B14F-4D97-AF65-F5344CB8AC3E}">
        <p14:creationId xmlns:p14="http://schemas.microsoft.com/office/powerpoint/2010/main" val="10744680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6657975" cy="4943475"/>
          </a:xfrm>
          <a:prstGeom prst="rect">
            <a:avLst/>
          </a:prstGeom>
        </p:spPr>
      </p:pic>
      <p:cxnSp>
        <p:nvCxnSpPr>
          <p:cNvPr id="4" name="曲线连接符 3"/>
          <p:cNvCxnSpPr/>
          <p:nvPr/>
        </p:nvCxnSpPr>
        <p:spPr>
          <a:xfrm rot="16200000" flipH="1">
            <a:off x="4413971" y="2374757"/>
            <a:ext cx="2851440" cy="2285999"/>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5327159" y="5056909"/>
            <a:ext cx="3790589" cy="369332"/>
          </a:xfrm>
          <a:prstGeom prst="rect">
            <a:avLst/>
          </a:prstGeom>
          <a:noFill/>
        </p:spPr>
        <p:txBody>
          <a:bodyPr wrap="none" rtlCol="0">
            <a:spAutoFit/>
          </a:bodyPr>
          <a:lstStyle/>
          <a:p>
            <a:r>
              <a:rPr lang="en-US" dirty="0"/>
              <a:t>1611.7-keV </a:t>
            </a:r>
            <a:r>
              <a:rPr lang="en-US" i="1" dirty="0" err="1"/>
              <a:t>I</a:t>
            </a:r>
            <a:r>
              <a:rPr lang="en-US" altLang="zh-CN" i="1" baseline="-25000" dirty="0" err="1"/>
              <a:t>γ</a:t>
            </a:r>
            <a:r>
              <a:rPr lang="en-US" altLang="zh-CN" dirty="0"/>
              <a:t> = </a:t>
            </a:r>
            <a:r>
              <a:rPr lang="en-US" dirty="0"/>
              <a:t>0.5 </a:t>
            </a:r>
            <a:r>
              <a:rPr lang="en-US" altLang="zh-CN" dirty="0"/>
              <a:t>per 100 </a:t>
            </a:r>
            <a:r>
              <a:rPr lang="en-US" altLang="zh-CN" baseline="30000" dirty="0"/>
              <a:t>25</a:t>
            </a:r>
            <a:r>
              <a:rPr lang="en-US" altLang="zh-CN" dirty="0"/>
              <a:t>Si decay</a:t>
            </a:r>
            <a:endParaRPr lang="en-US" dirty="0"/>
          </a:p>
        </p:txBody>
      </p:sp>
      <p:sp>
        <p:nvSpPr>
          <p:cNvPr id="7" name="文本框 6"/>
          <p:cNvSpPr txBox="1"/>
          <p:nvPr/>
        </p:nvSpPr>
        <p:spPr>
          <a:xfrm>
            <a:off x="5279534" y="6093855"/>
            <a:ext cx="3790589" cy="369332"/>
          </a:xfrm>
          <a:prstGeom prst="rect">
            <a:avLst/>
          </a:prstGeom>
          <a:noFill/>
        </p:spPr>
        <p:txBody>
          <a:bodyPr wrap="none" rtlCol="0">
            <a:spAutoFit/>
          </a:bodyPr>
          <a:lstStyle/>
          <a:p>
            <a:r>
              <a:rPr lang="en-US" dirty="0"/>
              <a:t>1612.4-keV </a:t>
            </a:r>
            <a:r>
              <a:rPr lang="en-US" i="1" dirty="0" err="1"/>
              <a:t>I</a:t>
            </a:r>
            <a:r>
              <a:rPr lang="en-US" altLang="zh-CN" i="1" baseline="-25000" dirty="0" err="1"/>
              <a:t>γ</a:t>
            </a:r>
            <a:r>
              <a:rPr lang="en-US" altLang="zh-CN" dirty="0"/>
              <a:t> = 14.7</a:t>
            </a:r>
            <a:r>
              <a:rPr lang="en-US" dirty="0"/>
              <a:t> </a:t>
            </a:r>
            <a:r>
              <a:rPr lang="en-US" altLang="zh-CN" dirty="0"/>
              <a:t>per 100 </a:t>
            </a:r>
            <a:r>
              <a:rPr lang="en-US" altLang="zh-CN" baseline="30000" dirty="0"/>
              <a:t>25</a:t>
            </a:r>
            <a:r>
              <a:rPr lang="en-US" altLang="zh-CN" dirty="0"/>
              <a:t>Si decay</a:t>
            </a:r>
            <a:endParaRPr lang="en-US" dirty="0"/>
          </a:p>
        </p:txBody>
      </p:sp>
    </p:spTree>
    <p:extLst>
      <p:ext uri="{BB962C8B-B14F-4D97-AF65-F5344CB8AC3E}">
        <p14:creationId xmlns:p14="http://schemas.microsoft.com/office/powerpoint/2010/main" val="287285755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1"/>
            <a:ext cx="5405218" cy="2996952"/>
          </a:xfrm>
          <a:prstGeom prst="rect">
            <a:avLst/>
          </a:prstGeom>
        </p:spPr>
      </p:pic>
      <p:pic>
        <p:nvPicPr>
          <p:cNvPr id="3" name="图片 2"/>
          <p:cNvPicPr>
            <a:picLocks noChangeAspect="1"/>
          </p:cNvPicPr>
          <p:nvPr/>
        </p:nvPicPr>
        <p:blipFill>
          <a:blip r:embed="rId3"/>
          <a:stretch>
            <a:fillRect/>
          </a:stretch>
        </p:blipFill>
        <p:spPr>
          <a:xfrm>
            <a:off x="-508" y="2996953"/>
            <a:ext cx="5480471" cy="3868063"/>
          </a:xfrm>
          <a:prstGeom prst="rect">
            <a:avLst/>
          </a:prstGeom>
        </p:spPr>
      </p:pic>
    </p:spTree>
    <p:extLst>
      <p:ext uri="{BB962C8B-B14F-4D97-AF65-F5344CB8AC3E}">
        <p14:creationId xmlns:p14="http://schemas.microsoft.com/office/powerpoint/2010/main" val="70651272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448300" cy="5876925"/>
          </a:xfrm>
          <a:prstGeom prst="rect">
            <a:avLst/>
          </a:prstGeom>
        </p:spPr>
      </p:pic>
      <p:sp>
        <p:nvSpPr>
          <p:cNvPr id="3" name="矩形 2"/>
          <p:cNvSpPr/>
          <p:nvPr/>
        </p:nvSpPr>
        <p:spPr>
          <a:xfrm>
            <a:off x="4211960" y="5517232"/>
            <a:ext cx="4788532" cy="646331"/>
          </a:xfrm>
          <a:prstGeom prst="rect">
            <a:avLst/>
          </a:prstGeom>
        </p:spPr>
        <p:txBody>
          <a:bodyPr wrap="square">
            <a:spAutoFit/>
          </a:bodyPr>
          <a:lstStyle/>
          <a:p>
            <a:r>
              <a:rPr lang="en-US" altLang="zh-CN" dirty="0">
                <a:solidFill>
                  <a:srgbClr val="000000"/>
                </a:solidFill>
                <a:latin typeface="Times New Roman" panose="02020603050405020304" pitchFamily="18" charset="0"/>
                <a:cs typeface="Times New Roman" panose="02020603050405020304" pitchFamily="18" charset="0"/>
              </a:rPr>
              <a:t>It would be expect the existence of one- and two-neutron emissions through the related γ activities.</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0682417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79512" y="224644"/>
            <a:ext cx="1209675" cy="647700"/>
          </a:xfrm>
          <a:prstGeom prst="rect">
            <a:avLst/>
          </a:prstGeom>
        </p:spPr>
      </p:pic>
      <p:sp>
        <p:nvSpPr>
          <p:cNvPr id="4" name="矩形 3"/>
          <p:cNvSpPr/>
          <p:nvPr/>
        </p:nvSpPr>
        <p:spPr>
          <a:xfrm>
            <a:off x="-14366" y="881407"/>
            <a:ext cx="9158365" cy="3416320"/>
          </a:xfrm>
          <a:prstGeom prst="rect">
            <a:avLst/>
          </a:prstGeom>
        </p:spPr>
        <p:txBody>
          <a:bodyPr wrap="square">
            <a:spAutoFit/>
          </a:bodyPr>
          <a:lstStyle/>
          <a:p>
            <a:pPr algn="just"/>
            <a:r>
              <a:rPr lang="en-US" altLang="zh-CN" dirty="0"/>
              <a:t>Of the five motivations of the proposal, I misunderstood one of them (The β-delayed neutron emission probability). I thought that your point is that the previous </a:t>
            </a:r>
            <a:r>
              <a:rPr lang="en-US" altLang="zh-CN" dirty="0" err="1"/>
              <a:t>Pn</a:t>
            </a:r>
            <a:r>
              <a:rPr lang="en-US" altLang="zh-CN" dirty="0"/>
              <a:t> values of 29,30Na might be unreliable and we can improve the accuracy substantially. With your further explanation, now I understand that if the neutron is only counted without the measurement of the neutron energy spectrum. The </a:t>
            </a:r>
            <a:r>
              <a:rPr lang="en-US" altLang="zh-CN" dirty="0" err="1"/>
              <a:t>Pn</a:t>
            </a:r>
            <a:r>
              <a:rPr lang="en-US" altLang="zh-CN" dirty="0"/>
              <a:t> value was usually deduced by comparison of the investigated neutron rate to the rate of a neutron emitter with well-known </a:t>
            </a:r>
            <a:r>
              <a:rPr lang="en-US" altLang="zh-CN" dirty="0" err="1"/>
              <a:t>Pn</a:t>
            </a:r>
            <a:r>
              <a:rPr lang="en-US" altLang="zh-CN" dirty="0"/>
              <a:t> value or with the efficiency determined with the help of a Monte-Carlo simulation. As for the neutron efficiency, the curve is commonly assumed to be constant (energy independent). If the neutron energy distribution of the unknown nucleus is very different from the standard nucleus, this will induce systematic effects which cannot be corrected. Whereas for the 29,30Na cases, the neutron energy spectra were already measured, so the existing </a:t>
            </a:r>
            <a:r>
              <a:rPr lang="en-US" altLang="zh-CN" dirty="0" err="1"/>
              <a:t>Pn</a:t>
            </a:r>
            <a:r>
              <a:rPr lang="en-US" altLang="zh-CN" dirty="0"/>
              <a:t> value shouldn’t be very inaccurate, but we can still provide a cross-check with a new method.</a:t>
            </a:r>
            <a:endParaRPr lang="zh-CN" altLang="zh-CN" dirty="0"/>
          </a:p>
        </p:txBody>
      </p:sp>
    </p:spTree>
    <p:extLst>
      <p:ext uri="{BB962C8B-B14F-4D97-AF65-F5344CB8AC3E}">
        <p14:creationId xmlns:p14="http://schemas.microsoft.com/office/powerpoint/2010/main" val="27721880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86"/>
          <p:cNvSpPr>
            <a:spLocks noChangeArrowheads="1"/>
          </p:cNvSpPr>
          <p:nvPr/>
        </p:nvSpPr>
        <p:spPr bwMode="auto">
          <a:xfrm>
            <a:off x="535008" y="31266"/>
            <a:ext cx="8011209" cy="382285"/>
          </a:xfrm>
          <a:prstGeom prst="rect">
            <a:avLst/>
          </a:prstGeom>
          <a:gradFill rotWithShape="1">
            <a:gsLst>
              <a:gs pos="0">
                <a:srgbClr val="CCCCFF"/>
              </a:gs>
              <a:gs pos="50000">
                <a:srgbClr val="FFFFFF"/>
              </a:gs>
              <a:gs pos="100000">
                <a:srgbClr val="CCCCFF"/>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algn="l" eaLnBrk="0" hangingPunct="0">
              <a:defRPr>
                <a:solidFill>
                  <a:schemeClr val="tx1"/>
                </a:solidFill>
                <a:latin typeface="Times New Roman" panose="02020603050405020304" pitchFamily="18" charset="0"/>
                <a:ea typeface="宋体" panose="02010600030101010101" pitchFamily="2" charset="-122"/>
              </a:defRPr>
            </a:lvl1pPr>
            <a:lvl2pPr marL="742950" indent="-285750" algn="l" eaLnBrk="0" hangingPunct="0">
              <a:defRPr>
                <a:solidFill>
                  <a:schemeClr val="tx1"/>
                </a:solidFill>
                <a:latin typeface="Times New Roman" panose="02020603050405020304" pitchFamily="18" charset="0"/>
                <a:ea typeface="宋体" panose="02010600030101010101" pitchFamily="2" charset="-122"/>
              </a:defRPr>
            </a:lvl2pPr>
            <a:lvl3pPr marL="1143000" indent="-228600" algn="l" eaLnBrk="0" hangingPunct="0">
              <a:defRPr>
                <a:solidFill>
                  <a:schemeClr val="tx1"/>
                </a:solidFill>
                <a:latin typeface="Times New Roman" panose="02020603050405020304" pitchFamily="18" charset="0"/>
                <a:ea typeface="宋体" panose="02010600030101010101" pitchFamily="2" charset="-122"/>
              </a:defRPr>
            </a:lvl3pPr>
            <a:lvl4pPr marL="1600200" indent="-228600" algn="l" eaLnBrk="0" hangingPunct="0">
              <a:defRPr>
                <a:solidFill>
                  <a:schemeClr val="tx1"/>
                </a:solidFill>
                <a:latin typeface="Times New Roman" panose="02020603050405020304" pitchFamily="18" charset="0"/>
                <a:ea typeface="宋体" panose="02010600030101010101" pitchFamily="2" charset="-122"/>
              </a:defRPr>
            </a:lvl4pPr>
            <a:lvl5pPr marL="2057400" indent="-228600" algn="l"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ctr">
              <a:lnSpc>
                <a:spcPct val="110000"/>
              </a:lnSpc>
            </a:pPr>
            <a:r>
              <a:rPr lang="en-US" altLang="zh-CN" sz="1700" dirty="0">
                <a:solidFill>
                  <a:srgbClr val="000000"/>
                </a:solidFill>
              </a:rPr>
              <a:t>Comparison between the transitions to the ten states in the mirror </a:t>
            </a:r>
            <a:r>
              <a:rPr lang="en-US" altLang="zh-CN" sz="1700" i="1" dirty="0">
                <a:solidFill>
                  <a:srgbClr val="000000"/>
                </a:solidFill>
              </a:rPr>
              <a:t>β</a:t>
            </a:r>
            <a:r>
              <a:rPr lang="en-US" altLang="zh-CN" sz="1700" dirty="0">
                <a:solidFill>
                  <a:srgbClr val="000000"/>
                </a:solidFill>
              </a:rPr>
              <a:t> decays of </a:t>
            </a:r>
            <a:r>
              <a:rPr lang="en-US" altLang="zh-CN" sz="1600" kern="100" baseline="30000" dirty="0">
                <a:cs typeface="Times New Roman" panose="02020603050405020304" pitchFamily="18" charset="0"/>
              </a:rPr>
              <a:t>26</a:t>
            </a:r>
            <a:r>
              <a:rPr lang="en-US" altLang="zh-CN" sz="1600" kern="100" dirty="0">
                <a:cs typeface="Times New Roman" panose="02020603050405020304" pitchFamily="18" charset="0"/>
              </a:rPr>
              <a:t>P </a:t>
            </a:r>
            <a:r>
              <a:rPr lang="en-US" altLang="zh-CN" sz="1700" dirty="0">
                <a:solidFill>
                  <a:srgbClr val="000000"/>
                </a:solidFill>
              </a:rPr>
              <a:t>and </a:t>
            </a:r>
            <a:r>
              <a:rPr lang="en-US" altLang="zh-CN" sz="1600" kern="100" baseline="30000" dirty="0">
                <a:cs typeface="Times New Roman" panose="02020603050405020304" pitchFamily="18" charset="0"/>
              </a:rPr>
              <a:t>26</a:t>
            </a:r>
            <a:r>
              <a:rPr lang="en-US" altLang="zh-CN" sz="1600" kern="100" dirty="0">
                <a:cs typeface="Times New Roman" panose="02020603050405020304" pitchFamily="18" charset="0"/>
              </a:rPr>
              <a:t>Na.</a:t>
            </a:r>
            <a:endParaRPr lang="zh-CN" altLang="en-US" sz="1700" dirty="0">
              <a:cs typeface="Times New Roman" panose="02020603050405020304" pitchFamily="18" charset="0"/>
            </a:endParaRPr>
          </a:p>
        </p:txBody>
      </p:sp>
      <p:graphicFrame>
        <p:nvGraphicFramePr>
          <p:cNvPr id="5" name="表格 4"/>
          <p:cNvGraphicFramePr>
            <a:graphicFrameLocks noGrp="1"/>
          </p:cNvGraphicFramePr>
          <p:nvPr/>
        </p:nvGraphicFramePr>
        <p:xfrm>
          <a:off x="134188" y="455194"/>
          <a:ext cx="8864284" cy="4317690"/>
        </p:xfrm>
        <a:graphic>
          <a:graphicData uri="http://schemas.openxmlformats.org/drawingml/2006/table">
            <a:tbl>
              <a:tblPr firstRow="1"/>
              <a:tblGrid>
                <a:gridCol w="1262698">
                  <a:extLst>
                    <a:ext uri="{9D8B030D-6E8A-4147-A177-3AD203B41FA5}">
                      <a16:colId xmlns:a16="http://schemas.microsoft.com/office/drawing/2014/main" val="20000"/>
                    </a:ext>
                  </a:extLst>
                </a:gridCol>
                <a:gridCol w="572135">
                  <a:extLst>
                    <a:ext uri="{9D8B030D-6E8A-4147-A177-3AD203B41FA5}">
                      <a16:colId xmlns:a16="http://schemas.microsoft.com/office/drawing/2014/main" val="20001"/>
                    </a:ext>
                  </a:extLst>
                </a:gridCol>
                <a:gridCol w="781685">
                  <a:extLst>
                    <a:ext uri="{9D8B030D-6E8A-4147-A177-3AD203B41FA5}">
                      <a16:colId xmlns:a16="http://schemas.microsoft.com/office/drawing/2014/main" val="20002"/>
                    </a:ext>
                  </a:extLst>
                </a:gridCol>
                <a:gridCol w="781685">
                  <a:extLst>
                    <a:ext uri="{9D8B030D-6E8A-4147-A177-3AD203B41FA5}">
                      <a16:colId xmlns:a16="http://schemas.microsoft.com/office/drawing/2014/main" val="20003"/>
                    </a:ext>
                  </a:extLst>
                </a:gridCol>
                <a:gridCol w="348298">
                  <a:extLst>
                    <a:ext uri="{9D8B030D-6E8A-4147-A177-3AD203B41FA5}">
                      <a16:colId xmlns:a16="http://schemas.microsoft.com/office/drawing/2014/main" val="20004"/>
                    </a:ext>
                  </a:extLst>
                </a:gridCol>
                <a:gridCol w="1375410">
                  <a:extLst>
                    <a:ext uri="{9D8B030D-6E8A-4147-A177-3AD203B41FA5}">
                      <a16:colId xmlns:a16="http://schemas.microsoft.com/office/drawing/2014/main" val="20005"/>
                    </a:ext>
                  </a:extLst>
                </a:gridCol>
                <a:gridCol w="572135">
                  <a:extLst>
                    <a:ext uri="{9D8B030D-6E8A-4147-A177-3AD203B41FA5}">
                      <a16:colId xmlns:a16="http://schemas.microsoft.com/office/drawing/2014/main" val="20006"/>
                    </a:ext>
                  </a:extLst>
                </a:gridCol>
                <a:gridCol w="1086485">
                  <a:extLst>
                    <a:ext uri="{9D8B030D-6E8A-4147-A177-3AD203B41FA5}">
                      <a16:colId xmlns:a16="http://schemas.microsoft.com/office/drawing/2014/main" val="20007"/>
                    </a:ext>
                  </a:extLst>
                </a:gridCol>
                <a:gridCol w="1132205">
                  <a:extLst>
                    <a:ext uri="{9D8B030D-6E8A-4147-A177-3AD203B41FA5}">
                      <a16:colId xmlns:a16="http://schemas.microsoft.com/office/drawing/2014/main" val="20008"/>
                    </a:ext>
                  </a:extLst>
                </a:gridCol>
                <a:gridCol w="951548">
                  <a:extLst>
                    <a:ext uri="{9D8B030D-6E8A-4147-A177-3AD203B41FA5}">
                      <a16:colId xmlns:a16="http://schemas.microsoft.com/office/drawing/2014/main" val="20009"/>
                    </a:ext>
                  </a:extLst>
                </a:gridCol>
              </a:tblGrid>
              <a:tr h="0">
                <a:tc gridSpan="4">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26</a:t>
                      </a: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P 3</a:t>
                      </a: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a:t>
                      </a: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a:t>
                      </a: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26</a:t>
                      </a: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Si</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51266" marR="51266"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hMerge="1">
                  <a:txBody>
                    <a:bodyPr/>
                    <a:lstStyle/>
                    <a:p>
                      <a:endParaRPr lang="zh-CN" altLang="en-US"/>
                    </a:p>
                  </a:txBody>
                  <a:tcPr/>
                </a:tc>
                <a:tc hMerge="1">
                  <a:txBody>
                    <a:bodyPr/>
                    <a:lstStyle/>
                    <a:p>
                      <a:endParaRPr lang="zh-CN" altLang="en-US"/>
                    </a:p>
                  </a:txBody>
                  <a:tcPr/>
                </a:tc>
                <a:tc hMerge="1">
                  <a:txBody>
                    <a:bodyPr/>
                    <a:lstStyle/>
                    <a:p>
                      <a:pPr marL="0" marR="0" indent="0" algn="ctr" defTabSz="914400" rtl="0" eaLnBrk="1" fontAlgn="auto" latinLnBrk="0" hangingPunct="1">
                        <a:lnSpc>
                          <a:spcPct val="120000"/>
                        </a:lnSpc>
                        <a:spcBef>
                          <a:spcPts val="0"/>
                        </a:spcBef>
                        <a:spcAft>
                          <a:spcPts val="0"/>
                        </a:spcAft>
                        <a:buClrTx/>
                        <a:buSzTx/>
                        <a:buFontTx/>
                        <a:buNone/>
                        <a:tabLst/>
                        <a:defRPr/>
                      </a:pPr>
                      <a:endParaRPr lang="zh-CN" altLang="zh-CN" sz="1600" kern="100" dirty="0">
                        <a:solidFill>
                          <a:schemeClr val="tx1"/>
                        </a:solidFill>
                        <a:effectLst/>
                        <a:latin typeface="Times New Roman" panose="02020603050405020304" pitchFamily="18" charset="0"/>
                        <a:ea typeface="+mn-ea"/>
                        <a:cs typeface="Times New Roman" panose="02020603050405020304" pitchFamily="18" charset="0"/>
                      </a:endParaRPr>
                    </a:p>
                  </a:txBody>
                  <a:tcPr marL="51266" marR="51266"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50000"/>
                        </a:lnSpc>
                      </a:pPr>
                      <a:endParaRPr lang="zh-CN" altLang="en-US" sz="1400" dirty="0">
                        <a:latin typeface="Times New Roman" panose="02020603050405020304" pitchFamily="18" charset="0"/>
                        <a:cs typeface="Times New Roman" panose="02020603050405020304" pitchFamily="18" charset="0"/>
                      </a:endParaRPr>
                    </a:p>
                  </a:txBody>
                  <a:tcPr marL="51266" marR="51266"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4">
                  <a:txBody>
                    <a:bodyPr/>
                    <a:lstStyle/>
                    <a:p>
                      <a:pPr indent="0" algn="ctr">
                        <a:lnSpc>
                          <a:spcPct val="150000"/>
                        </a:lnSpc>
                        <a:spcAft>
                          <a:spcPts val="0"/>
                        </a:spcAft>
                      </a:pP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26</a:t>
                      </a: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Na 3</a:t>
                      </a: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a:t>
                      </a: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a:t>
                      </a: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26</a:t>
                      </a: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Mg</a:t>
                      </a:r>
                      <a:endParaRPr 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1266" marR="51266"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pPr marL="0" marR="0" indent="0" algn="ctr" defTabSz="914400" rtl="0" eaLnBrk="1" fontAlgn="auto" latinLnBrk="0" hangingPunct="1">
                        <a:lnSpc>
                          <a:spcPct val="120000"/>
                        </a:lnSpc>
                        <a:spcBef>
                          <a:spcPts val="0"/>
                        </a:spcBef>
                        <a:spcAft>
                          <a:spcPts val="0"/>
                        </a:spcAft>
                        <a:buClrTx/>
                        <a:buSzTx/>
                        <a:buFontTx/>
                        <a:buNone/>
                        <a:tabLst/>
                        <a:defRPr/>
                      </a:pPr>
                      <a:endParaRPr lang="zh-CN" altLang="zh-CN" sz="1600" kern="100" dirty="0">
                        <a:solidFill>
                          <a:schemeClr val="tx1"/>
                        </a:solidFill>
                        <a:effectLst/>
                        <a:latin typeface="Times New Roman" panose="02020603050405020304" pitchFamily="18" charset="0"/>
                        <a:ea typeface="+mn-ea"/>
                        <a:cs typeface="Times New Roman" panose="02020603050405020304" pitchFamily="18" charset="0"/>
                      </a:endParaRPr>
                    </a:p>
                  </a:txBody>
                  <a:tcPr marL="51266" marR="51266"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50000"/>
                        </a:lnSpc>
                        <a:spcAft>
                          <a:spcPts val="0"/>
                        </a:spcAft>
                      </a:pP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1266" marR="51266"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0">
                <a:tc gridSpan="2">
                  <a:txBody>
                    <a:bodyPr/>
                    <a:lstStyle/>
                    <a:p>
                      <a:pPr indent="0" algn="ctr">
                        <a:lnSpc>
                          <a:spcPct val="150000"/>
                        </a:lnSpc>
                        <a:spcAft>
                          <a:spcPts val="0"/>
                        </a:spcAft>
                      </a:pPr>
                      <a:r>
                        <a:rPr lang="en-US" altLang="zh-CN" sz="1400" i="1"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altLang="zh-CN" sz="1400" kern="100" baseline="-25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1/2</a:t>
                      </a: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kern="100" baseline="0" dirty="0" err="1">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ms</a:t>
                      </a: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baseline="-25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h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zh-CN" sz="15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43.7(6)</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hMerge="1">
                  <a:txBody>
                    <a:bodyPr/>
                    <a:lstStyle/>
                    <a:p>
                      <a:endParaRPr lang="zh-CN" altLang="en-US" dirty="0"/>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endParaRPr lang="zh-CN" sz="1400" i="1"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1266" marR="51266"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indent="0" algn="ctr">
                        <a:lnSpc>
                          <a:spcPct val="150000"/>
                        </a:lnSpc>
                        <a:spcAft>
                          <a:spcPts val="0"/>
                        </a:spcAft>
                      </a:pPr>
                      <a:r>
                        <a:rPr lang="en-US" altLang="zh-CN" sz="1400" i="1"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altLang="zh-CN" sz="1400" kern="100" baseline="-25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1/2</a:t>
                      </a: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(s)</a:t>
                      </a:r>
                      <a:endParaRPr lang="zh-CN" sz="1400" kern="100" baseline="-25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zh-CN" sz="15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6.342(66)</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endParaRPr lang="zh-CN" altLang="en-US" dirty="0"/>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0">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i="1" kern="100" dirty="0">
                          <a:solidFill>
                            <a:schemeClr val="tx1"/>
                          </a:solidFill>
                          <a:effectLst/>
                          <a:latin typeface="Times New Roman" panose="02020603050405020304" pitchFamily="18" charset="0"/>
                          <a:ea typeface="+mn-ea"/>
                          <a:cs typeface="Times New Roman" panose="02020603050405020304" pitchFamily="18" charset="0"/>
                        </a:rPr>
                        <a:t>Q</a:t>
                      </a:r>
                      <a:r>
                        <a:rPr lang="en-US" altLang="zh-CN" sz="1400" kern="100" baseline="-25000" dirty="0">
                          <a:solidFill>
                            <a:schemeClr val="tx1"/>
                          </a:solidFill>
                          <a:effectLst/>
                          <a:latin typeface="Times New Roman" panose="02020603050405020304" pitchFamily="18" charset="0"/>
                          <a:ea typeface="+mn-ea"/>
                          <a:cs typeface="Times New Roman" panose="02020603050405020304" pitchFamily="18" charset="0"/>
                        </a:rPr>
                        <a:t>EC</a:t>
                      </a: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 (</a:t>
                      </a:r>
                      <a:r>
                        <a:rPr lang="en-US" altLang="zh-CN" sz="1400" kern="100" baseline="0" dirty="0" err="1">
                          <a:solidFill>
                            <a:schemeClr val="tx1"/>
                          </a:solidFill>
                          <a:effectLst/>
                          <a:latin typeface="Times New Roman" panose="02020603050405020304" pitchFamily="18" charset="0"/>
                          <a:ea typeface="+mn-ea"/>
                          <a:cs typeface="Times New Roman" panose="02020603050405020304" pitchFamily="18" charset="0"/>
                        </a:rPr>
                        <a:t>keV</a:t>
                      </a: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a:t>
                      </a:r>
                      <a:endParaRPr lang="zh-CN" altLang="zh-CN" sz="1400" kern="1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h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zh-CN" sz="15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18250(90)</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h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zh-CN" sz="15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endParaRPr lang="zh-CN" sz="1400" i="1"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1266" marR="51266"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i="1" kern="100" dirty="0">
                          <a:solidFill>
                            <a:schemeClr val="tx1"/>
                          </a:solidFill>
                          <a:effectLst/>
                          <a:latin typeface="Times New Roman" panose="02020603050405020304" pitchFamily="18" charset="0"/>
                          <a:ea typeface="+mn-ea"/>
                          <a:cs typeface="Times New Roman" panose="02020603050405020304" pitchFamily="18" charset="0"/>
                        </a:rPr>
                        <a:t>Q</a:t>
                      </a:r>
                      <a:r>
                        <a:rPr lang="en-US" altLang="zh-CN" sz="1400" i="1" kern="100" baseline="-25000" dirty="0">
                          <a:solidFill>
                            <a:schemeClr val="tx1"/>
                          </a:solidFill>
                          <a:effectLst/>
                          <a:latin typeface="Times New Roman" panose="02020603050405020304" pitchFamily="18" charset="0"/>
                          <a:ea typeface="+mn-ea"/>
                          <a:cs typeface="Times New Roman" panose="02020603050405020304" pitchFamily="18" charset="0"/>
                        </a:rPr>
                        <a:t>β</a:t>
                      </a:r>
                      <a:r>
                        <a:rPr lang="en-US" altLang="zh-CN" sz="1400" i="0" kern="100" baseline="-25000" dirty="0">
                          <a:solidFill>
                            <a:schemeClr val="tx1"/>
                          </a:solidFill>
                          <a:effectLst/>
                          <a:latin typeface="Times New Roman" panose="02020603050405020304" pitchFamily="18" charset="0"/>
                          <a:ea typeface="+mn-ea"/>
                          <a:cs typeface="Times New Roman" panose="02020603050405020304" pitchFamily="18" charset="0"/>
                        </a:rPr>
                        <a:t>-</a:t>
                      </a: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 (</a:t>
                      </a:r>
                      <a:r>
                        <a:rPr lang="en-US" altLang="zh-CN" sz="1400" kern="100" baseline="0" dirty="0" err="1">
                          <a:solidFill>
                            <a:schemeClr val="tx1"/>
                          </a:solidFill>
                          <a:effectLst/>
                          <a:latin typeface="Times New Roman" panose="02020603050405020304" pitchFamily="18" charset="0"/>
                          <a:ea typeface="+mn-ea"/>
                          <a:cs typeface="Times New Roman" panose="02020603050405020304" pitchFamily="18" charset="0"/>
                        </a:rPr>
                        <a:t>keV</a:t>
                      </a: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a:t>
                      </a:r>
                      <a:endParaRPr lang="zh-CN" altLang="zh-CN" sz="1400" kern="1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zh-CN" sz="15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9352(6)</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zh-CN" sz="15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0">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i="1" kern="100" baseline="0" dirty="0" err="1">
                          <a:solidFill>
                            <a:schemeClr val="tx1"/>
                          </a:solidFill>
                          <a:effectLst/>
                          <a:latin typeface="Times New Roman" panose="02020603050405020304" pitchFamily="18" charset="0"/>
                          <a:ea typeface="+mn-ea"/>
                          <a:cs typeface="Times New Roman" panose="02020603050405020304" pitchFamily="18" charset="0"/>
                        </a:rPr>
                        <a:t>S</a:t>
                      </a:r>
                      <a:r>
                        <a:rPr lang="en-US" altLang="zh-CN" sz="1400" i="1" kern="100" baseline="-25000" dirty="0" err="1">
                          <a:solidFill>
                            <a:schemeClr val="tx1"/>
                          </a:solidFill>
                          <a:effectLst/>
                          <a:latin typeface="Times New Roman" panose="02020603050405020304" pitchFamily="18" charset="0"/>
                          <a:ea typeface="+mn-ea"/>
                          <a:cs typeface="Times New Roman" panose="02020603050405020304" pitchFamily="18" charset="0"/>
                        </a:rPr>
                        <a:t>p</a:t>
                      </a:r>
                      <a:r>
                        <a:rPr lang="en-US" altLang="zh-CN" sz="1400" i="0" kern="100" baseline="0" dirty="0">
                          <a:solidFill>
                            <a:schemeClr val="tx1"/>
                          </a:solidFill>
                          <a:effectLst/>
                          <a:latin typeface="Times New Roman" panose="02020603050405020304" pitchFamily="18" charset="0"/>
                          <a:ea typeface="+mn-ea"/>
                          <a:cs typeface="Times New Roman" panose="02020603050405020304" pitchFamily="18" charset="0"/>
                        </a:rPr>
                        <a:t> (keV)</a:t>
                      </a:r>
                      <a:endParaRPr lang="zh-CN" altLang="zh-CN" sz="1400" i="0" kern="100" baseline="-250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hMerge="1">
                  <a:txBody>
                    <a:bodyPr/>
                    <a:lstStyle/>
                    <a:p>
                      <a:endParaRPr lang="zh-CN" altLang="en-US"/>
                    </a:p>
                  </a:txBody>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5513.8(5)</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hMerge="1">
                  <a:txBody>
                    <a:bodyPr/>
                    <a:lstStyle/>
                    <a:p>
                      <a:endParaRPr lang="zh-CN" altLang="en-US"/>
                    </a:p>
                  </a:txBody>
                  <a:tcPr/>
                </a:tc>
                <a:tc>
                  <a:txBody>
                    <a:bodyPr/>
                    <a:lstStyle/>
                    <a:p>
                      <a:pPr indent="0" algn="ctr">
                        <a:lnSpc>
                          <a:spcPct val="150000"/>
                        </a:lnSpc>
                        <a:spcAft>
                          <a:spcPts val="0"/>
                        </a:spcAft>
                      </a:pPr>
                      <a:endParaRPr lang="zh-CN" sz="1400" i="1"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1266" marR="51266"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i="1" kern="100" baseline="0" dirty="0" err="1">
                          <a:solidFill>
                            <a:schemeClr val="tx1"/>
                          </a:solidFill>
                          <a:effectLst/>
                          <a:latin typeface="Times New Roman" panose="02020603050405020304" pitchFamily="18" charset="0"/>
                          <a:ea typeface="+mn-ea"/>
                          <a:cs typeface="Times New Roman" panose="02020603050405020304" pitchFamily="18" charset="0"/>
                        </a:rPr>
                        <a:t>S</a:t>
                      </a:r>
                      <a:r>
                        <a:rPr lang="en-US" altLang="zh-CN" sz="1400" i="1" kern="100" baseline="-25000" dirty="0" err="1">
                          <a:solidFill>
                            <a:schemeClr val="tx1"/>
                          </a:solidFill>
                          <a:effectLst/>
                          <a:latin typeface="Times New Roman" panose="02020603050405020304" pitchFamily="18" charset="0"/>
                          <a:ea typeface="+mn-ea"/>
                          <a:cs typeface="Times New Roman" panose="02020603050405020304" pitchFamily="18" charset="0"/>
                        </a:rPr>
                        <a:t>n</a:t>
                      </a:r>
                      <a:r>
                        <a:rPr lang="en-US" altLang="zh-CN" sz="1400" i="0" kern="100" baseline="0" dirty="0">
                          <a:solidFill>
                            <a:schemeClr val="tx1"/>
                          </a:solidFill>
                          <a:effectLst/>
                          <a:latin typeface="Times New Roman" panose="02020603050405020304" pitchFamily="18" charset="0"/>
                          <a:ea typeface="+mn-ea"/>
                          <a:cs typeface="Times New Roman" panose="02020603050405020304" pitchFamily="18" charset="0"/>
                        </a:rPr>
                        <a:t> (keV)</a:t>
                      </a:r>
                      <a:endParaRPr lang="zh-CN" altLang="zh-CN" sz="1400" i="0" kern="100" baseline="-250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endParaRPr lang="zh-CN" altLang="en-US"/>
                    </a:p>
                  </a:txBody>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11093.09(4)</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endParaRPr lang="zh-CN" altLang="en-US"/>
                    </a:p>
                  </a:txBody>
                  <a:tcPr/>
                </a:tc>
                <a:tc>
                  <a:txBody>
                    <a:bodyPr/>
                    <a:lstStyle/>
                    <a:p>
                      <a:pPr indent="0" algn="ctr">
                        <a:lnSpc>
                          <a:spcPct val="150000"/>
                        </a:lnSpc>
                        <a:spcAft>
                          <a:spcPts val="0"/>
                        </a:spcAft>
                      </a:pP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0">
                <a:tc>
                  <a:txBody>
                    <a:bodyPr/>
                    <a:lstStyle/>
                    <a:p>
                      <a:pPr indent="0" algn="ctr">
                        <a:lnSpc>
                          <a:spcPct val="150000"/>
                        </a:lnSpc>
                        <a:spcAft>
                          <a:spcPts val="0"/>
                        </a:spcAft>
                      </a:pP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26</a:t>
                      </a: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Si </a:t>
                      </a:r>
                      <a:r>
                        <a:rPr lang="en-US" altLang="zh-CN" sz="1400" i="1"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E</a:t>
                      </a:r>
                      <a:r>
                        <a:rPr lang="zh-CN" altLang="en-US" sz="1400"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400" kern="100" baseline="0" dirty="0" err="1">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keV</a:t>
                      </a: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dirty="0" err="1">
                          <a:solidFill>
                            <a:schemeClr val="tx1"/>
                          </a:solidFill>
                          <a:effectLst/>
                          <a:latin typeface="Times New Roman" panose="02020603050405020304" pitchFamily="18" charset="0"/>
                          <a:ea typeface="+mn-ea"/>
                          <a:cs typeface="Times New Roman" panose="02020603050405020304" pitchFamily="18" charset="0"/>
                        </a:rPr>
                        <a:t>deex</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i="1" kern="100" dirty="0" err="1">
                          <a:solidFill>
                            <a:schemeClr val="tx1"/>
                          </a:solidFill>
                          <a:effectLst/>
                          <a:latin typeface="Times New Roman" panose="02020603050405020304" pitchFamily="18" charset="0"/>
                          <a:ea typeface="+mn-ea"/>
                          <a:cs typeface="Times New Roman" panose="02020603050405020304" pitchFamily="18" charset="0"/>
                        </a:rPr>
                        <a:t>br</a:t>
                      </a: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 (%)</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log </a:t>
                      </a:r>
                      <a:r>
                        <a:rPr lang="en-US" altLang="zh-CN" sz="1400" i="1" kern="1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ft</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i="1"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J</a:t>
                      </a:r>
                      <a:r>
                        <a:rPr lang="en-US" altLang="zh-CN" sz="1400" i="1"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π</a:t>
                      </a:r>
                      <a:endParaRPr lang="zh-CN" sz="1400" i="1"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1266" marR="51266"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indent="0" algn="ctr">
                        <a:lnSpc>
                          <a:spcPct val="150000"/>
                        </a:lnSpc>
                        <a:spcAft>
                          <a:spcPts val="0"/>
                        </a:spcAft>
                      </a:pP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26</a:t>
                      </a: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Mg </a:t>
                      </a:r>
                      <a:r>
                        <a:rPr lang="en-US" altLang="zh-CN" sz="1400" i="1"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E</a:t>
                      </a:r>
                      <a:r>
                        <a:rPr lang="zh-CN" altLang="en-US" sz="1400"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400" kern="100" baseline="0" dirty="0" err="1">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keV</a:t>
                      </a: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dirty="0" err="1">
                          <a:solidFill>
                            <a:schemeClr val="tx1"/>
                          </a:solidFill>
                          <a:effectLst/>
                          <a:latin typeface="Times New Roman" panose="02020603050405020304" pitchFamily="18" charset="0"/>
                          <a:ea typeface="+mn-ea"/>
                          <a:cs typeface="Times New Roman" panose="02020603050405020304" pitchFamily="18" charset="0"/>
                        </a:rPr>
                        <a:t>deex</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i="1" kern="100" dirty="0" err="1">
                          <a:solidFill>
                            <a:schemeClr val="tx1"/>
                          </a:solidFill>
                          <a:effectLst/>
                          <a:latin typeface="Times New Roman" panose="02020603050405020304" pitchFamily="18" charset="0"/>
                          <a:ea typeface="+mn-ea"/>
                          <a:cs typeface="Times New Roman" panose="02020603050405020304" pitchFamily="18" charset="0"/>
                        </a:rPr>
                        <a:t>br</a:t>
                      </a: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 (%)</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log </a:t>
                      </a:r>
                      <a:r>
                        <a:rPr lang="en-US" altLang="zh-CN" sz="1400" i="1" kern="1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ft</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i="1" dirty="0">
                          <a:latin typeface="Times New Roman" panose="02020603050405020304" pitchFamily="18" charset="0"/>
                          <a:cs typeface="Times New Roman" panose="02020603050405020304" pitchFamily="18" charset="0"/>
                        </a:rPr>
                        <a:t>δ</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1797</a:t>
                      </a:r>
                      <a:endParaRPr lang="zh-CN"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i="1"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γ</a:t>
                      </a:r>
                      <a:endParaRPr lang="zh-CN" sz="1400" i="1"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41(3)</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4.89(3)</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1400"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1809</a:t>
                      </a:r>
                      <a:endParaRPr lang="zh-CN" altLang="zh-CN" sz="1400" kern="100" baseline="300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i="1"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γ</a:t>
                      </a:r>
                      <a:endParaRPr lang="zh-CN" sz="1400" i="1"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87.80(7)</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lnSpc>
                          <a:spcPct val="150000"/>
                        </a:lnSpc>
                      </a:pPr>
                      <a:r>
                        <a:rPr lang="en-US" altLang="zh-CN" sz="1400" dirty="0">
                          <a:latin typeface="Times New Roman" panose="02020603050405020304" pitchFamily="18" charset="0"/>
                          <a:cs typeface="Times New Roman" panose="02020603050405020304" pitchFamily="18" charset="0"/>
                        </a:rPr>
                        <a:t>4.7181(17)</a:t>
                      </a:r>
                      <a:endParaRPr lang="zh-CN" altLang="en-US" sz="1400" dirty="0">
                        <a:latin typeface="Times New Roman" panose="02020603050405020304" pitchFamily="18" charset="0"/>
                        <a:cs typeface="Times New Roman" panose="02020603050405020304" pitchFamily="18" charset="0"/>
                      </a:endParaRPr>
                    </a:p>
                  </a:txBody>
                  <a:tcPr anchor="ctr">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0.51(10)</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mpd="sng">
                      <a:noFill/>
                      <a:prstDash val="soli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0">
                <a:tc>
                  <a:txBody>
                    <a:bodyPr/>
                    <a:lstStyle/>
                    <a:p>
                      <a:pPr indent="0" algn="ctr">
                        <a:lnSpc>
                          <a:spcPct val="150000"/>
                        </a:lnSpc>
                        <a:spcAft>
                          <a:spcPts val="0"/>
                        </a:spcAft>
                      </a:pP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3757</a:t>
                      </a:r>
                      <a:endParaRPr 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i="1" kern="100" dirty="0">
                          <a:solidFill>
                            <a:schemeClr val="tx1"/>
                          </a:solidFill>
                          <a:effectLst/>
                          <a:latin typeface="Times New Roman" panose="02020603050405020304" pitchFamily="18" charset="0"/>
                          <a:ea typeface="+mn-ea"/>
                          <a:cs typeface="Times New Roman" panose="02020603050405020304" pitchFamily="18" charset="0"/>
                        </a:rPr>
                        <a:t>γ</a:t>
                      </a:r>
                      <a:endParaRPr lang="zh-CN" altLang="zh-CN" sz="1400" i="1"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1.9(2)</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5.94(4)</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1400"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indent="0" algn="ctr">
                        <a:lnSpc>
                          <a:spcPct val="150000"/>
                        </a:lnSpc>
                        <a:spcAft>
                          <a:spcPts val="0"/>
                        </a:spcAft>
                      </a:pPr>
                      <a:r>
                        <a:rPr lang="en-US" sz="1400" kern="1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3941</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i="1" kern="100" dirty="0">
                          <a:solidFill>
                            <a:schemeClr val="tx1"/>
                          </a:solidFill>
                          <a:effectLst/>
                          <a:latin typeface="Times New Roman" panose="02020603050405020304" pitchFamily="18" charset="0"/>
                          <a:ea typeface="+mn-ea"/>
                          <a:cs typeface="Times New Roman" panose="02020603050405020304" pitchFamily="18" charset="0"/>
                        </a:rPr>
                        <a:t>γ</a:t>
                      </a:r>
                      <a:endParaRPr lang="zh-CN" altLang="zh-CN" sz="1400" i="1"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1.31(4)</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5.875(14)</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0.16(11)</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0">
                <a:tc>
                  <a:txBody>
                    <a:bodyPr/>
                    <a:lstStyle/>
                    <a:p>
                      <a:pPr indent="0" algn="ctr">
                        <a:lnSpc>
                          <a:spcPct val="150000"/>
                        </a:lnSpc>
                        <a:spcAft>
                          <a:spcPts val="0"/>
                        </a:spcAft>
                      </a:pP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4139</a:t>
                      </a: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i="1" kern="100" dirty="0">
                          <a:solidFill>
                            <a:schemeClr val="tx1"/>
                          </a:solidFill>
                          <a:effectLst/>
                          <a:latin typeface="Times New Roman" panose="02020603050405020304" pitchFamily="18" charset="0"/>
                          <a:ea typeface="+mn-ea"/>
                          <a:cs typeface="Times New Roman" panose="02020603050405020304" pitchFamily="18" charset="0"/>
                        </a:rPr>
                        <a:t>γ</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6.2(4)</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5.37(3)</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2</a:t>
                      </a: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a:t>
                      </a:r>
                      <a:endParaRPr lang="zh-CN" altLang="zh-CN" sz="1400" kern="100" baseline="300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4332</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i="1" kern="100" dirty="0">
                          <a:solidFill>
                            <a:schemeClr val="tx1"/>
                          </a:solidFill>
                          <a:effectLst/>
                          <a:latin typeface="Times New Roman" panose="02020603050405020304" pitchFamily="18" charset="0"/>
                          <a:ea typeface="+mn-ea"/>
                          <a:cs typeface="Times New Roman" panose="02020603050405020304" pitchFamily="18" charset="0"/>
                        </a:rPr>
                        <a:t>γ</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1.648(31)</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5.625(9)</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–0.43(5)</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0">
                <a:tc>
                  <a:txBody>
                    <a:bodyPr/>
                    <a:lstStyle/>
                    <a:p>
                      <a:pPr indent="0" algn="ctr">
                        <a:lnSpc>
                          <a:spcPct val="150000"/>
                        </a:lnSpc>
                        <a:spcAft>
                          <a:spcPts val="0"/>
                        </a:spcAft>
                      </a:pP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4188</a:t>
                      </a:r>
                      <a:endParaRPr 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i="1" kern="100" dirty="0">
                          <a:solidFill>
                            <a:schemeClr val="tx1"/>
                          </a:solidFill>
                          <a:effectLst/>
                          <a:latin typeface="Times New Roman" panose="02020603050405020304" pitchFamily="18" charset="0"/>
                          <a:ea typeface="+mn-ea"/>
                          <a:cs typeface="Times New Roman" panose="02020603050405020304" pitchFamily="18" charset="0"/>
                        </a:rPr>
                        <a:t>γ</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4.4(3)</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5.51(3)</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3</a:t>
                      </a: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a:t>
                      </a:r>
                      <a:endParaRPr lang="zh-CN" sz="1400"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4350</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i="1" kern="100" dirty="0">
                          <a:solidFill>
                            <a:schemeClr val="tx1"/>
                          </a:solidFill>
                          <a:effectLst/>
                          <a:latin typeface="Times New Roman" panose="02020603050405020304" pitchFamily="18" charset="0"/>
                          <a:ea typeface="+mn-ea"/>
                          <a:cs typeface="Times New Roman" panose="02020603050405020304" pitchFamily="18" charset="0"/>
                        </a:rPr>
                        <a:t>γ</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3.17(7)</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5.334(9)</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0.50(10)</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0">
                <a:tc>
                  <a:txBody>
                    <a:bodyPr/>
                    <a:lstStyle/>
                    <a:p>
                      <a:pPr indent="0" algn="ctr">
                        <a:lnSpc>
                          <a:spcPct val="150000"/>
                        </a:lnSpc>
                        <a:spcAft>
                          <a:spcPts val="0"/>
                        </a:spcAft>
                      </a:pP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4445</a:t>
                      </a:r>
                      <a:endParaRPr 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i="1" kern="100" dirty="0">
                          <a:solidFill>
                            <a:schemeClr val="tx1"/>
                          </a:solidFill>
                          <a:effectLst/>
                          <a:latin typeface="Times New Roman" panose="02020603050405020304" pitchFamily="18" charset="0"/>
                          <a:ea typeface="+mn-ea"/>
                          <a:cs typeface="Times New Roman" panose="02020603050405020304" pitchFamily="18" charset="0"/>
                        </a:rPr>
                        <a:t>γ</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0.8(2)</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6.23(8)</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4</a:t>
                      </a: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a:t>
                      </a:r>
                      <a:endParaRPr lang="zh-CN" sz="1400"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4319</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i="1" kern="100" dirty="0">
                          <a:solidFill>
                            <a:schemeClr val="tx1"/>
                          </a:solidFill>
                          <a:effectLst/>
                          <a:latin typeface="Times New Roman" panose="02020603050405020304" pitchFamily="18" charset="0"/>
                          <a:ea typeface="+mn-ea"/>
                          <a:cs typeface="Times New Roman" panose="02020603050405020304" pitchFamily="18" charset="0"/>
                        </a:rPr>
                        <a:t>γ</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0.493(11)</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6.155(10)</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0.20(50)</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0">
                <a:tc>
                  <a:txBody>
                    <a:bodyPr/>
                    <a:lstStyle/>
                    <a:p>
                      <a:pPr indent="0" algn="ctr">
                        <a:lnSpc>
                          <a:spcPct val="150000"/>
                        </a:lnSpc>
                        <a:spcAft>
                          <a:spcPts val="0"/>
                        </a:spcAft>
                      </a:pP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4796</a:t>
                      </a:r>
                      <a:endParaRPr 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i="1" kern="100" dirty="0">
                          <a:solidFill>
                            <a:schemeClr val="tx1"/>
                          </a:solidFill>
                          <a:effectLst/>
                          <a:latin typeface="Times New Roman" panose="02020603050405020304" pitchFamily="18" charset="0"/>
                          <a:ea typeface="+mn-ea"/>
                          <a:cs typeface="Times New Roman" panose="02020603050405020304" pitchFamily="18" charset="0"/>
                        </a:rPr>
                        <a:t>γ</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0.56(9)</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6.31(7)</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4</a:t>
                      </a: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a:t>
                      </a:r>
                      <a:endParaRPr lang="zh-CN" sz="1400"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4901</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i="1" kern="100" dirty="0">
                          <a:solidFill>
                            <a:schemeClr val="tx1"/>
                          </a:solidFill>
                          <a:effectLst/>
                          <a:latin typeface="Times New Roman" panose="02020603050405020304" pitchFamily="18" charset="0"/>
                          <a:ea typeface="+mn-ea"/>
                          <a:cs typeface="Times New Roman" panose="02020603050405020304" pitchFamily="18" charset="0"/>
                        </a:rPr>
                        <a:t>γ</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0.246(11)</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6.212(19)</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0.29(18)</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0">
                <a:tc>
                  <a:txBody>
                    <a:bodyPr/>
                    <a:lstStyle/>
                    <a:p>
                      <a:pPr indent="0" algn="ctr">
                        <a:lnSpc>
                          <a:spcPct val="150000"/>
                        </a:lnSpc>
                        <a:spcAft>
                          <a:spcPts val="0"/>
                        </a:spcAft>
                      </a:pP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4810</a:t>
                      </a:r>
                      <a:endParaRPr 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i="1" kern="100" dirty="0">
                          <a:solidFill>
                            <a:schemeClr val="tx1"/>
                          </a:solidFill>
                          <a:effectLst/>
                          <a:latin typeface="Times New Roman" panose="02020603050405020304" pitchFamily="18" charset="0"/>
                          <a:ea typeface="+mn-ea"/>
                          <a:cs typeface="Times New Roman" panose="02020603050405020304" pitchFamily="18" charset="0"/>
                        </a:rPr>
                        <a:t>γ</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3.1(2)</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5.57(3)</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2</a:t>
                      </a: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a:t>
                      </a:r>
                      <a:endParaRPr lang="zh-CN" sz="1400"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4835</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i="1" kern="100" dirty="0">
                          <a:solidFill>
                            <a:schemeClr val="tx1"/>
                          </a:solidFill>
                          <a:effectLst/>
                          <a:latin typeface="Times New Roman" panose="02020603050405020304" pitchFamily="18" charset="0"/>
                          <a:ea typeface="+mn-ea"/>
                          <a:cs typeface="Times New Roman" panose="02020603050405020304" pitchFamily="18" charset="0"/>
                        </a:rPr>
                        <a:t>γ</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2.378(19)</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5.257(4)</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1.00(16)</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0">
                <a:tc>
                  <a:txBody>
                    <a:bodyPr/>
                    <a:lstStyle/>
                    <a:p>
                      <a:pPr indent="0" algn="ctr">
                        <a:lnSpc>
                          <a:spcPct val="150000"/>
                        </a:lnSpc>
                        <a:spcAft>
                          <a:spcPts val="0"/>
                        </a:spcAft>
                      </a:pP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5147</a:t>
                      </a:r>
                      <a:endParaRPr 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i="1" kern="100" dirty="0">
                          <a:solidFill>
                            <a:schemeClr val="tx1"/>
                          </a:solidFill>
                          <a:effectLst/>
                          <a:latin typeface="Times New Roman" panose="02020603050405020304" pitchFamily="18" charset="0"/>
                          <a:ea typeface="+mn-ea"/>
                          <a:cs typeface="Times New Roman" panose="02020603050405020304" pitchFamily="18" charset="0"/>
                        </a:rPr>
                        <a:t>γ</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0.18(5)</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6.7(1)</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2</a:t>
                      </a: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a:t>
                      </a:r>
                      <a:endParaRPr lang="zh-CN" sz="1400"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5291</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i="1" kern="100" dirty="0">
                          <a:solidFill>
                            <a:schemeClr val="tx1"/>
                          </a:solidFill>
                          <a:effectLst/>
                          <a:latin typeface="Times New Roman" panose="02020603050405020304" pitchFamily="18" charset="0"/>
                          <a:ea typeface="+mn-ea"/>
                          <a:cs typeface="Times New Roman" panose="02020603050405020304" pitchFamily="18" charset="0"/>
                        </a:rPr>
                        <a:t>γ</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0.0129(19)</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7.31(6)</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–0.72(11</a:t>
                      </a: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2"/>
                  </a:ext>
                </a:extLst>
              </a:tr>
              <a:tr h="0">
                <a:tc>
                  <a:txBody>
                    <a:bodyPr/>
                    <a:lstStyle/>
                    <a:p>
                      <a:pPr indent="0" algn="ctr">
                        <a:lnSpc>
                          <a:spcPct val="150000"/>
                        </a:lnSpc>
                        <a:spcAft>
                          <a:spcPts val="0"/>
                        </a:spcAft>
                      </a:pP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5289</a:t>
                      </a:r>
                      <a:endParaRPr 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i="1" kern="100" dirty="0">
                          <a:solidFill>
                            <a:schemeClr val="tx1"/>
                          </a:solidFill>
                          <a:effectLst/>
                          <a:latin typeface="Times New Roman" panose="02020603050405020304" pitchFamily="18" charset="0"/>
                          <a:ea typeface="+mn-ea"/>
                          <a:cs typeface="Times New Roman" panose="02020603050405020304" pitchFamily="18" charset="0"/>
                        </a:rPr>
                        <a:t>γ</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0.76(7)</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6.09(6)</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4</a:t>
                      </a: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a:t>
                      </a:r>
                      <a:endParaRPr lang="zh-CN" sz="1400"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5476</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i="1" kern="100" dirty="0">
                          <a:solidFill>
                            <a:schemeClr val="tx1"/>
                          </a:solidFill>
                          <a:effectLst/>
                          <a:latin typeface="Times New Roman" panose="02020603050405020304" pitchFamily="18" charset="0"/>
                          <a:ea typeface="+mn-ea"/>
                          <a:cs typeface="Times New Roman" panose="02020603050405020304" pitchFamily="18" charset="0"/>
                        </a:rPr>
                        <a:t>γ</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0.0027(12)</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7.90(20)</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–0.98(10</a:t>
                      </a: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3"/>
                  </a:ext>
                </a:extLst>
              </a:tr>
              <a:tr h="0">
                <a:tc>
                  <a:txBody>
                    <a:bodyPr/>
                    <a:lstStyle/>
                    <a:p>
                      <a:pPr indent="0" algn="ctr">
                        <a:lnSpc>
                          <a:spcPct val="150000"/>
                        </a:lnSpc>
                        <a:spcAft>
                          <a:spcPts val="0"/>
                        </a:spcAft>
                      </a:pP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5517</a:t>
                      </a:r>
                      <a:endParaRPr 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i="1" kern="100" dirty="0">
                          <a:solidFill>
                            <a:schemeClr val="tx1"/>
                          </a:solidFill>
                          <a:effectLst/>
                          <a:latin typeface="Times New Roman" panose="02020603050405020304" pitchFamily="18" charset="0"/>
                          <a:ea typeface="+mn-ea"/>
                          <a:cs typeface="Times New Roman" panose="02020603050405020304" pitchFamily="18" charset="0"/>
                        </a:rPr>
                        <a:t>γ</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2.7(2)</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5.51(4)</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4</a:t>
                      </a: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a:t>
                      </a:r>
                      <a:endParaRPr lang="zh-CN" sz="1400"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5716</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i="1" kern="100" dirty="0">
                          <a:solidFill>
                            <a:schemeClr val="tx1"/>
                          </a:solidFill>
                          <a:effectLst/>
                          <a:latin typeface="Times New Roman" panose="02020603050405020304" pitchFamily="18" charset="0"/>
                          <a:ea typeface="+mn-ea"/>
                          <a:cs typeface="Times New Roman" panose="02020603050405020304" pitchFamily="18" charset="0"/>
                        </a:rPr>
                        <a:t>γ</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0.94(4)</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5.234(19)</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0.87(18)</a:t>
                      </a: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4"/>
                  </a:ext>
                </a:extLst>
              </a:tr>
            </a:tbl>
          </a:graphicData>
        </a:graphic>
      </p:graphicFrame>
      <p:sp>
        <p:nvSpPr>
          <p:cNvPr id="3" name="矩形 2"/>
          <p:cNvSpPr/>
          <p:nvPr/>
        </p:nvSpPr>
        <p:spPr>
          <a:xfrm>
            <a:off x="0" y="6187009"/>
            <a:ext cx="9112612" cy="584775"/>
          </a:xfrm>
          <a:prstGeom prst="rect">
            <a:avLst/>
          </a:prstGeom>
        </p:spPr>
        <p:txBody>
          <a:bodyPr wrap="square">
            <a:spAutoFit/>
          </a:bodyPr>
          <a:lstStyle/>
          <a:p>
            <a:r>
              <a:rPr lang="da-DK" altLang="zh-CN" sz="1600" dirty="0">
                <a:latin typeface="Times New Roman" panose="02020603050405020304" pitchFamily="18" charset="0"/>
                <a:cs typeface="Times New Roman" panose="02020603050405020304" pitchFamily="18" charset="0"/>
              </a:rPr>
              <a:t>G. F. Grinyer </a:t>
            </a:r>
            <a:r>
              <a:rPr lang="da-DK" altLang="zh-CN" sz="1600" i="1" dirty="0">
                <a:latin typeface="Times New Roman" panose="02020603050405020304" pitchFamily="18" charset="0"/>
                <a:cs typeface="Times New Roman" panose="02020603050405020304" pitchFamily="18" charset="0"/>
              </a:rPr>
              <a:t>et al</a:t>
            </a:r>
            <a:r>
              <a:rPr lang="da-DK" altLang="zh-CN" sz="1600" dirty="0">
                <a:latin typeface="Times New Roman" panose="02020603050405020304" pitchFamily="18" charset="0"/>
                <a:cs typeface="Times New Roman" panose="02020603050405020304" pitchFamily="18" charset="0"/>
              </a:rPr>
              <a:t>., Phys. Rev. C 71, 044309 (2005). </a:t>
            </a:r>
            <a:r>
              <a:rPr lang="en-US" altLang="zh-CN" sz="1600" dirty="0">
                <a:latin typeface="Times New Roman" panose="02020603050405020304" pitchFamily="18" charset="0"/>
                <a:cs typeface="Times New Roman" panose="02020603050405020304" pitchFamily="18" charset="0"/>
              </a:rPr>
              <a:t>High precision measurements of </a:t>
            </a:r>
            <a:r>
              <a:rPr lang="en-US" altLang="zh-CN" sz="1600" baseline="30000" dirty="0">
                <a:latin typeface="Times New Roman" panose="02020603050405020304" pitchFamily="18" charset="0"/>
                <a:cs typeface="Times New Roman" panose="02020603050405020304" pitchFamily="18" charset="0"/>
              </a:rPr>
              <a:t>26</a:t>
            </a:r>
            <a:r>
              <a:rPr lang="en-US" altLang="zh-CN" sz="1600" dirty="0">
                <a:latin typeface="Times New Roman" panose="02020603050405020304" pitchFamily="18" charset="0"/>
                <a:cs typeface="Times New Roman" panose="02020603050405020304" pitchFamily="18" charset="0"/>
              </a:rPr>
              <a:t>Na </a:t>
            </a:r>
            <a:r>
              <a:rPr lang="en-US" altLang="zh-CN" sz="1600" i="1" dirty="0">
                <a:latin typeface="Times New Roman" panose="02020603050405020304" pitchFamily="18" charset="0"/>
                <a:cs typeface="Times New Roman" panose="02020603050405020304" pitchFamily="18" charset="0"/>
              </a:rPr>
              <a:t>β</a:t>
            </a:r>
            <a:r>
              <a:rPr lang="en-US" altLang="zh-CN" sz="1600" baseline="30000" dirty="0">
                <a:latin typeface="Times New Roman" panose="02020603050405020304" pitchFamily="18" charset="0"/>
                <a:cs typeface="Times New Roman" panose="02020603050405020304" pitchFamily="18" charset="0"/>
              </a:rPr>
              <a:t>−</a:t>
            </a:r>
            <a:r>
              <a:rPr lang="en-US" altLang="zh-CN" sz="1600" dirty="0">
                <a:latin typeface="Times New Roman" panose="02020603050405020304" pitchFamily="18" charset="0"/>
                <a:cs typeface="Times New Roman" panose="02020603050405020304" pitchFamily="18" charset="0"/>
              </a:rPr>
              <a:t> decay. </a:t>
            </a:r>
            <a:r>
              <a:rPr lang="da-DK" altLang="zh-CN" sz="1600" dirty="0">
                <a:latin typeface="Times New Roman" panose="02020603050405020304" pitchFamily="18" charset="0"/>
                <a:cs typeface="Times New Roman" panose="02020603050405020304" pitchFamily="18" charset="0"/>
              </a:rPr>
              <a:t>TRIUMF</a:t>
            </a:r>
            <a:endParaRPr lang="zh-CN" altLang="en-US" sz="1600" dirty="0">
              <a:latin typeface="Times New Roman" panose="02020603050405020304" pitchFamily="18" charset="0"/>
              <a:cs typeface="Times New Roman" panose="02020603050405020304" pitchFamily="18" charset="0"/>
            </a:endParaRPr>
          </a:p>
        </p:txBody>
      </p:sp>
      <p:sp>
        <p:nvSpPr>
          <p:cNvPr id="6" name="矩形 5"/>
          <p:cNvSpPr/>
          <p:nvPr/>
        </p:nvSpPr>
        <p:spPr>
          <a:xfrm>
            <a:off x="0" y="5373216"/>
            <a:ext cx="9144000" cy="830997"/>
          </a:xfrm>
          <a:prstGeom prst="rect">
            <a:avLst/>
          </a:prstGeom>
        </p:spPr>
        <p:txBody>
          <a:bodyPr wrap="square">
            <a:spAutoFit/>
          </a:bodyPr>
          <a:lstStyle/>
          <a:p>
            <a:r>
              <a:rPr lang="en-US" altLang="zh-CN" sz="1600" dirty="0">
                <a:latin typeface="Times New Roman" panose="02020603050405020304" pitchFamily="18" charset="0"/>
                <a:cs typeface="Times New Roman" panose="02020603050405020304" pitchFamily="18" charset="0"/>
              </a:rPr>
              <a:t>D. Pérez-</a:t>
            </a:r>
            <a:r>
              <a:rPr lang="en-US" altLang="zh-CN" sz="1600" dirty="0" err="1">
                <a:latin typeface="Times New Roman" panose="02020603050405020304" pitchFamily="18" charset="0"/>
                <a:cs typeface="Times New Roman" panose="02020603050405020304" pitchFamily="18" charset="0"/>
              </a:rPr>
              <a:t>Loureiro</a:t>
            </a:r>
            <a:r>
              <a:rPr lang="en-US" altLang="zh-CN" sz="1600" dirty="0">
                <a:latin typeface="Times New Roman" panose="02020603050405020304" pitchFamily="18" charset="0"/>
                <a:cs typeface="Times New Roman" panose="02020603050405020304" pitchFamily="18" charset="0"/>
              </a:rPr>
              <a:t> </a:t>
            </a:r>
            <a:r>
              <a:rPr lang="en-US" altLang="zh-CN" sz="1600" i="1" dirty="0">
                <a:latin typeface="Times New Roman" panose="02020603050405020304" pitchFamily="18" charset="0"/>
                <a:cs typeface="Times New Roman" panose="02020603050405020304" pitchFamily="18" charset="0"/>
              </a:rPr>
              <a:t>et al</a:t>
            </a:r>
            <a:r>
              <a:rPr lang="en-US" altLang="zh-CN" sz="1600" dirty="0">
                <a:latin typeface="Times New Roman" panose="02020603050405020304" pitchFamily="18" charset="0"/>
                <a:cs typeface="Times New Roman" panose="02020603050405020304" pitchFamily="18" charset="0"/>
              </a:rPr>
              <a:t>., Phys. Rev. C 93, 064320 (2016). </a:t>
            </a:r>
            <a:r>
              <a:rPr lang="en-US" altLang="zh-CN" sz="1600" i="1" dirty="0">
                <a:latin typeface="Times New Roman" panose="02020603050405020304" pitchFamily="18" charset="0"/>
                <a:cs typeface="Times New Roman" panose="02020603050405020304" pitchFamily="18" charset="0"/>
              </a:rPr>
              <a:t>β</a:t>
            </a:r>
            <a:r>
              <a:rPr lang="en-US" altLang="zh-CN" sz="1600" dirty="0">
                <a:latin typeface="Times New Roman" panose="02020603050405020304" pitchFamily="18" charset="0"/>
                <a:cs typeface="Times New Roman" panose="02020603050405020304" pitchFamily="18" charset="0"/>
              </a:rPr>
              <a:t>-delayed </a:t>
            </a:r>
            <a:r>
              <a:rPr lang="en-US" altLang="zh-CN" sz="1600" i="1" dirty="0">
                <a:latin typeface="Times New Roman" panose="02020603050405020304" pitchFamily="18" charset="0"/>
                <a:cs typeface="Times New Roman" panose="02020603050405020304" pitchFamily="18" charset="0"/>
              </a:rPr>
              <a:t>γ </a:t>
            </a:r>
            <a:r>
              <a:rPr lang="en-US" altLang="zh-CN" sz="1600" dirty="0">
                <a:latin typeface="Times New Roman" panose="02020603050405020304" pitchFamily="18" charset="0"/>
                <a:cs typeface="Times New Roman" panose="02020603050405020304" pitchFamily="18" charset="0"/>
              </a:rPr>
              <a:t>decay of </a:t>
            </a:r>
            <a:r>
              <a:rPr lang="en-US" altLang="zh-CN" sz="1600" baseline="30000" dirty="0">
                <a:latin typeface="Times New Roman" panose="02020603050405020304" pitchFamily="18" charset="0"/>
                <a:cs typeface="Times New Roman" panose="02020603050405020304" pitchFamily="18" charset="0"/>
              </a:rPr>
              <a:t>26</a:t>
            </a:r>
            <a:r>
              <a:rPr lang="en-US" altLang="zh-CN" sz="1600" dirty="0">
                <a:latin typeface="Times New Roman" panose="02020603050405020304" pitchFamily="18" charset="0"/>
                <a:cs typeface="Times New Roman" panose="02020603050405020304" pitchFamily="18" charset="0"/>
              </a:rPr>
              <a:t>P: Possible evidence of a proton halo.</a:t>
            </a:r>
          </a:p>
          <a:p>
            <a:r>
              <a:rPr lang="en-US" altLang="zh-CN" sz="1600" dirty="0">
                <a:latin typeface="Times New Roman" panose="02020603050405020304" pitchFamily="18" charset="0"/>
                <a:cs typeface="Times New Roman" panose="02020603050405020304" pitchFamily="18" charset="0"/>
              </a:rPr>
              <a:t>NSCL</a:t>
            </a:r>
            <a:endParaRPr lang="zh-CN" alt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7837169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86"/>
          <p:cNvSpPr>
            <a:spLocks noChangeArrowheads="1"/>
          </p:cNvSpPr>
          <p:nvPr/>
        </p:nvSpPr>
        <p:spPr bwMode="auto">
          <a:xfrm>
            <a:off x="593824" y="25052"/>
            <a:ext cx="8018840" cy="382285"/>
          </a:xfrm>
          <a:prstGeom prst="rect">
            <a:avLst/>
          </a:prstGeom>
          <a:gradFill rotWithShape="1">
            <a:gsLst>
              <a:gs pos="0">
                <a:srgbClr val="CCCCFF"/>
              </a:gs>
              <a:gs pos="50000">
                <a:srgbClr val="FFFFFF"/>
              </a:gs>
              <a:gs pos="100000">
                <a:srgbClr val="CCCCFF"/>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algn="l" eaLnBrk="0" hangingPunct="0">
              <a:defRPr>
                <a:solidFill>
                  <a:schemeClr val="tx1"/>
                </a:solidFill>
                <a:latin typeface="Times New Roman" panose="02020603050405020304" pitchFamily="18" charset="0"/>
                <a:ea typeface="宋体" panose="02010600030101010101" pitchFamily="2" charset="-122"/>
              </a:defRPr>
            </a:lvl1pPr>
            <a:lvl2pPr marL="742950" indent="-285750" algn="l" eaLnBrk="0" hangingPunct="0">
              <a:defRPr>
                <a:solidFill>
                  <a:schemeClr val="tx1"/>
                </a:solidFill>
                <a:latin typeface="Times New Roman" panose="02020603050405020304" pitchFamily="18" charset="0"/>
                <a:ea typeface="宋体" panose="02010600030101010101" pitchFamily="2" charset="-122"/>
              </a:defRPr>
            </a:lvl2pPr>
            <a:lvl3pPr marL="1143000" indent="-228600" algn="l" eaLnBrk="0" hangingPunct="0">
              <a:defRPr>
                <a:solidFill>
                  <a:schemeClr val="tx1"/>
                </a:solidFill>
                <a:latin typeface="Times New Roman" panose="02020603050405020304" pitchFamily="18" charset="0"/>
                <a:ea typeface="宋体" panose="02010600030101010101" pitchFamily="2" charset="-122"/>
              </a:defRPr>
            </a:lvl3pPr>
            <a:lvl4pPr marL="1600200" indent="-228600" algn="l" eaLnBrk="0" hangingPunct="0">
              <a:defRPr>
                <a:solidFill>
                  <a:schemeClr val="tx1"/>
                </a:solidFill>
                <a:latin typeface="Times New Roman" panose="02020603050405020304" pitchFamily="18" charset="0"/>
                <a:ea typeface="宋体" panose="02010600030101010101" pitchFamily="2" charset="-122"/>
              </a:defRPr>
            </a:lvl4pPr>
            <a:lvl5pPr marL="2057400" indent="-228600" algn="l"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ctr">
              <a:lnSpc>
                <a:spcPct val="110000"/>
              </a:lnSpc>
            </a:pPr>
            <a:r>
              <a:rPr lang="en-US" altLang="zh-CN" sz="1700" dirty="0">
                <a:solidFill>
                  <a:srgbClr val="000000"/>
                </a:solidFill>
              </a:rPr>
              <a:t>Comparison between the transitions to the ten states in the mirror </a:t>
            </a:r>
            <a:r>
              <a:rPr lang="en-US" altLang="zh-CN" sz="1700" i="1" dirty="0">
                <a:solidFill>
                  <a:srgbClr val="000000"/>
                </a:solidFill>
              </a:rPr>
              <a:t>β</a:t>
            </a:r>
            <a:r>
              <a:rPr lang="en-US" altLang="zh-CN" sz="1700" dirty="0">
                <a:solidFill>
                  <a:srgbClr val="000000"/>
                </a:solidFill>
              </a:rPr>
              <a:t> decays of </a:t>
            </a:r>
            <a:r>
              <a:rPr lang="en-US" altLang="zh-CN" sz="1600" baseline="30000" dirty="0">
                <a:solidFill>
                  <a:srgbClr val="000000"/>
                </a:solidFill>
              </a:rPr>
              <a:t>27</a:t>
            </a:r>
            <a:r>
              <a:rPr lang="en-US" altLang="zh-CN" sz="1600" dirty="0">
                <a:solidFill>
                  <a:srgbClr val="000000"/>
                </a:solidFill>
              </a:rPr>
              <a:t>S </a:t>
            </a:r>
            <a:r>
              <a:rPr lang="en-US" altLang="zh-CN" sz="1700" dirty="0">
                <a:solidFill>
                  <a:srgbClr val="000000"/>
                </a:solidFill>
              </a:rPr>
              <a:t>and </a:t>
            </a:r>
            <a:r>
              <a:rPr lang="en-US" altLang="zh-CN" sz="1600" baseline="30000" dirty="0">
                <a:solidFill>
                  <a:srgbClr val="000000"/>
                </a:solidFill>
              </a:rPr>
              <a:t>27</a:t>
            </a:r>
            <a:r>
              <a:rPr lang="en-US" altLang="zh-CN" sz="1600" dirty="0">
                <a:solidFill>
                  <a:srgbClr val="000000"/>
                </a:solidFill>
              </a:rPr>
              <a:t>Na.</a:t>
            </a:r>
            <a:endParaRPr lang="zh-CN" altLang="en-US" sz="1700" dirty="0">
              <a:cs typeface="Times New Roman" panose="02020603050405020304" pitchFamily="18" charset="0"/>
            </a:endParaRPr>
          </a:p>
        </p:txBody>
      </p:sp>
      <p:graphicFrame>
        <p:nvGraphicFramePr>
          <p:cNvPr id="5" name="表格 4"/>
          <p:cNvGraphicFramePr>
            <a:graphicFrameLocks noGrp="1"/>
          </p:cNvGraphicFramePr>
          <p:nvPr/>
        </p:nvGraphicFramePr>
        <p:xfrm>
          <a:off x="197485" y="457441"/>
          <a:ext cx="8775935" cy="5033965"/>
        </p:xfrm>
        <a:graphic>
          <a:graphicData uri="http://schemas.openxmlformats.org/drawingml/2006/table">
            <a:tbl>
              <a:tblPr firstRow="1"/>
              <a:tblGrid>
                <a:gridCol w="1198730">
                  <a:extLst>
                    <a:ext uri="{9D8B030D-6E8A-4147-A177-3AD203B41FA5}">
                      <a16:colId xmlns:a16="http://schemas.microsoft.com/office/drawing/2014/main" val="20000"/>
                    </a:ext>
                  </a:extLst>
                </a:gridCol>
                <a:gridCol w="595680">
                  <a:extLst>
                    <a:ext uri="{9D8B030D-6E8A-4147-A177-3AD203B41FA5}">
                      <a16:colId xmlns:a16="http://schemas.microsoft.com/office/drawing/2014/main" val="20001"/>
                    </a:ext>
                  </a:extLst>
                </a:gridCol>
                <a:gridCol w="765646">
                  <a:extLst>
                    <a:ext uri="{9D8B030D-6E8A-4147-A177-3AD203B41FA5}">
                      <a16:colId xmlns:a16="http://schemas.microsoft.com/office/drawing/2014/main" val="20002"/>
                    </a:ext>
                  </a:extLst>
                </a:gridCol>
                <a:gridCol w="765646">
                  <a:extLst>
                    <a:ext uri="{9D8B030D-6E8A-4147-A177-3AD203B41FA5}">
                      <a16:colId xmlns:a16="http://schemas.microsoft.com/office/drawing/2014/main" val="20003"/>
                    </a:ext>
                  </a:extLst>
                </a:gridCol>
                <a:gridCol w="1281113">
                  <a:extLst>
                    <a:ext uri="{9D8B030D-6E8A-4147-A177-3AD203B41FA5}">
                      <a16:colId xmlns:a16="http://schemas.microsoft.com/office/drawing/2014/main" val="20004"/>
                    </a:ext>
                  </a:extLst>
                </a:gridCol>
                <a:gridCol w="1376257">
                  <a:extLst>
                    <a:ext uri="{9D8B030D-6E8A-4147-A177-3AD203B41FA5}">
                      <a16:colId xmlns:a16="http://schemas.microsoft.com/office/drawing/2014/main" val="20005"/>
                    </a:ext>
                  </a:extLst>
                </a:gridCol>
                <a:gridCol w="572488">
                  <a:extLst>
                    <a:ext uri="{9D8B030D-6E8A-4147-A177-3AD203B41FA5}">
                      <a16:colId xmlns:a16="http://schemas.microsoft.com/office/drawing/2014/main" val="20006"/>
                    </a:ext>
                  </a:extLst>
                </a:gridCol>
                <a:gridCol w="726570">
                  <a:extLst>
                    <a:ext uri="{9D8B030D-6E8A-4147-A177-3AD203B41FA5}">
                      <a16:colId xmlns:a16="http://schemas.microsoft.com/office/drawing/2014/main" val="20007"/>
                    </a:ext>
                  </a:extLst>
                </a:gridCol>
                <a:gridCol w="613788">
                  <a:extLst>
                    <a:ext uri="{9D8B030D-6E8A-4147-A177-3AD203B41FA5}">
                      <a16:colId xmlns:a16="http://schemas.microsoft.com/office/drawing/2014/main" val="20008"/>
                    </a:ext>
                  </a:extLst>
                </a:gridCol>
                <a:gridCol w="880017">
                  <a:extLst>
                    <a:ext uri="{9D8B030D-6E8A-4147-A177-3AD203B41FA5}">
                      <a16:colId xmlns:a16="http://schemas.microsoft.com/office/drawing/2014/main" val="20009"/>
                    </a:ext>
                  </a:extLst>
                </a:gridCol>
              </a:tblGrid>
              <a:tr h="0">
                <a:tc gridSpan="4">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27</a:t>
                      </a: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S 5/2</a:t>
                      </a: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a:t>
                      </a: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a:t>
                      </a: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27</a:t>
                      </a: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P</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51266" marR="51266"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hMerge="1">
                  <a:txBody>
                    <a:bodyPr/>
                    <a:lstStyle/>
                    <a:p>
                      <a:endParaRPr lang="zh-CN" altLang="en-US"/>
                    </a:p>
                  </a:txBody>
                  <a:tcPr/>
                </a:tc>
                <a:tc hMerge="1">
                  <a:txBody>
                    <a:bodyPr/>
                    <a:lstStyle/>
                    <a:p>
                      <a:endParaRPr lang="zh-CN" altLang="en-US"/>
                    </a:p>
                  </a:txBody>
                  <a:tcPr/>
                </a:tc>
                <a:tc hMerge="1">
                  <a:txBody>
                    <a:bodyPr/>
                    <a:lstStyle/>
                    <a:p>
                      <a:pPr marL="0" marR="0" indent="0" algn="ctr" defTabSz="914400" rtl="0" eaLnBrk="1" fontAlgn="auto" latinLnBrk="0" hangingPunct="1">
                        <a:lnSpc>
                          <a:spcPct val="120000"/>
                        </a:lnSpc>
                        <a:spcBef>
                          <a:spcPts val="0"/>
                        </a:spcBef>
                        <a:spcAft>
                          <a:spcPts val="0"/>
                        </a:spcAft>
                        <a:buClrTx/>
                        <a:buSzTx/>
                        <a:buFontTx/>
                        <a:buNone/>
                        <a:tabLst/>
                        <a:defRPr/>
                      </a:pPr>
                      <a:endParaRPr lang="zh-CN" altLang="zh-CN" sz="1600" kern="100" dirty="0">
                        <a:solidFill>
                          <a:schemeClr val="tx1"/>
                        </a:solidFill>
                        <a:effectLst/>
                        <a:latin typeface="Times New Roman" panose="02020603050405020304" pitchFamily="18" charset="0"/>
                        <a:ea typeface="+mn-ea"/>
                        <a:cs typeface="Times New Roman" panose="02020603050405020304" pitchFamily="18" charset="0"/>
                      </a:endParaRPr>
                    </a:p>
                  </a:txBody>
                  <a:tcPr marL="51266" marR="51266"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50000"/>
                        </a:lnSpc>
                      </a:pPr>
                      <a:endParaRPr lang="zh-CN" altLang="en-US" sz="1400" dirty="0">
                        <a:latin typeface="Times New Roman" panose="02020603050405020304" pitchFamily="18" charset="0"/>
                        <a:cs typeface="Times New Roman" panose="02020603050405020304" pitchFamily="18" charset="0"/>
                      </a:endParaRPr>
                    </a:p>
                  </a:txBody>
                  <a:tcPr marL="51266" marR="51266"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4">
                  <a:txBody>
                    <a:bodyPr/>
                    <a:lstStyle/>
                    <a:p>
                      <a:pPr indent="0" algn="ctr">
                        <a:lnSpc>
                          <a:spcPct val="150000"/>
                        </a:lnSpc>
                        <a:spcAft>
                          <a:spcPts val="0"/>
                        </a:spcAft>
                      </a:pP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27</a:t>
                      </a: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Na 5/2</a:t>
                      </a: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a:t>
                      </a: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a:t>
                      </a: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27</a:t>
                      </a: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Mg</a:t>
                      </a:r>
                      <a:endParaRPr 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1266" marR="51266"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pPr marL="0" marR="0" indent="0" algn="ctr" defTabSz="914400" rtl="0" eaLnBrk="1" fontAlgn="auto" latinLnBrk="0" hangingPunct="1">
                        <a:lnSpc>
                          <a:spcPct val="120000"/>
                        </a:lnSpc>
                        <a:spcBef>
                          <a:spcPts val="0"/>
                        </a:spcBef>
                        <a:spcAft>
                          <a:spcPts val="0"/>
                        </a:spcAft>
                        <a:buClrTx/>
                        <a:buSzTx/>
                        <a:buFontTx/>
                        <a:buNone/>
                        <a:tabLst/>
                        <a:defRPr/>
                      </a:pPr>
                      <a:endParaRPr lang="zh-CN" altLang="zh-CN" sz="1600" kern="100" dirty="0">
                        <a:solidFill>
                          <a:schemeClr val="tx1"/>
                        </a:solidFill>
                        <a:effectLst/>
                        <a:latin typeface="Times New Roman" panose="02020603050405020304" pitchFamily="18" charset="0"/>
                        <a:ea typeface="+mn-ea"/>
                        <a:cs typeface="Times New Roman" panose="02020603050405020304" pitchFamily="18" charset="0"/>
                      </a:endParaRPr>
                    </a:p>
                  </a:txBody>
                  <a:tcPr marL="51266" marR="51266"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indent="0" algn="ctr">
                        <a:lnSpc>
                          <a:spcPct val="150000"/>
                        </a:lnSpc>
                        <a:spcAft>
                          <a:spcPts val="0"/>
                        </a:spcAft>
                      </a:pPr>
                      <a:endParaRPr lang="zh-CN" sz="14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1266" marR="51266"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0">
                <a:tc gridSpan="2">
                  <a:txBody>
                    <a:bodyPr/>
                    <a:lstStyle/>
                    <a:p>
                      <a:pPr indent="0" algn="ctr">
                        <a:lnSpc>
                          <a:spcPct val="150000"/>
                        </a:lnSpc>
                        <a:spcAft>
                          <a:spcPts val="0"/>
                        </a:spcAft>
                      </a:pPr>
                      <a:r>
                        <a:rPr lang="en-US" altLang="zh-CN" sz="1400" i="1"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altLang="zh-CN" sz="1400" kern="100" baseline="-25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1/2</a:t>
                      </a: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kern="100" baseline="0" dirty="0" err="1">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ms</a:t>
                      </a: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baseline="-25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h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zh-CN" sz="15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16.3(2)</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hMerge="1">
                  <a:txBody>
                    <a:bodyPr/>
                    <a:lstStyle/>
                    <a:p>
                      <a:endParaRPr lang="zh-CN" altLang="en-US" dirty="0"/>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endParaRPr lang="zh-CN" sz="1400" i="1"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1266" marR="51266"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indent="0" algn="ctr">
                        <a:lnSpc>
                          <a:spcPct val="150000"/>
                        </a:lnSpc>
                        <a:spcAft>
                          <a:spcPts val="0"/>
                        </a:spcAft>
                      </a:pPr>
                      <a:r>
                        <a:rPr lang="en-US" altLang="zh-CN" sz="1400" i="1"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altLang="zh-CN" sz="1400" kern="100" baseline="-25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1/2</a:t>
                      </a: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kern="100" baseline="0" dirty="0" err="1">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ms</a:t>
                      </a: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baseline="-25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zh-CN" sz="15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301(6)</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endParaRPr lang="zh-CN" altLang="en-US" dirty="0"/>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0">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i="1" kern="100" dirty="0">
                          <a:solidFill>
                            <a:schemeClr val="tx1"/>
                          </a:solidFill>
                          <a:effectLst/>
                          <a:latin typeface="Times New Roman" panose="02020603050405020304" pitchFamily="18" charset="0"/>
                          <a:ea typeface="+mn-ea"/>
                          <a:cs typeface="Times New Roman" panose="02020603050405020304" pitchFamily="18" charset="0"/>
                        </a:rPr>
                        <a:t>Q</a:t>
                      </a:r>
                      <a:r>
                        <a:rPr lang="en-US" altLang="zh-CN" sz="1400" kern="100" baseline="-25000" dirty="0">
                          <a:solidFill>
                            <a:schemeClr val="tx1"/>
                          </a:solidFill>
                          <a:effectLst/>
                          <a:latin typeface="Times New Roman" panose="02020603050405020304" pitchFamily="18" charset="0"/>
                          <a:ea typeface="+mn-ea"/>
                          <a:cs typeface="Times New Roman" panose="02020603050405020304" pitchFamily="18" charset="0"/>
                        </a:rPr>
                        <a:t>EC</a:t>
                      </a: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 (</a:t>
                      </a:r>
                      <a:r>
                        <a:rPr lang="en-US" altLang="zh-CN" sz="1400" kern="100" baseline="0" dirty="0" err="1">
                          <a:solidFill>
                            <a:schemeClr val="tx1"/>
                          </a:solidFill>
                          <a:effectLst/>
                          <a:latin typeface="Times New Roman" panose="02020603050405020304" pitchFamily="18" charset="0"/>
                          <a:ea typeface="+mn-ea"/>
                          <a:cs typeface="Times New Roman" panose="02020603050405020304" pitchFamily="18" charset="0"/>
                        </a:rPr>
                        <a:t>keV</a:t>
                      </a: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a:t>
                      </a:r>
                      <a:endParaRPr lang="zh-CN" altLang="zh-CN" sz="1400" kern="1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h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zh-CN" sz="15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18337(78)</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h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zh-CN" sz="15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endParaRPr lang="zh-CN" sz="1400" i="1"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1266" marR="51266"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i="1" kern="100" dirty="0">
                          <a:solidFill>
                            <a:schemeClr val="tx1"/>
                          </a:solidFill>
                          <a:effectLst/>
                          <a:latin typeface="Times New Roman" panose="02020603050405020304" pitchFamily="18" charset="0"/>
                          <a:ea typeface="+mn-ea"/>
                          <a:cs typeface="Times New Roman" panose="02020603050405020304" pitchFamily="18" charset="0"/>
                        </a:rPr>
                        <a:t>Q</a:t>
                      </a:r>
                      <a:r>
                        <a:rPr lang="en-US" altLang="zh-CN" sz="1400" i="1" kern="100" baseline="-25000" dirty="0">
                          <a:solidFill>
                            <a:schemeClr val="tx1"/>
                          </a:solidFill>
                          <a:effectLst/>
                          <a:latin typeface="Times New Roman" panose="02020603050405020304" pitchFamily="18" charset="0"/>
                          <a:ea typeface="+mn-ea"/>
                          <a:cs typeface="Times New Roman" panose="02020603050405020304" pitchFamily="18" charset="0"/>
                        </a:rPr>
                        <a:t>β</a:t>
                      </a:r>
                      <a:r>
                        <a:rPr lang="en-US" altLang="zh-CN" sz="1400" i="0" kern="100" baseline="-25000" dirty="0">
                          <a:solidFill>
                            <a:schemeClr val="tx1"/>
                          </a:solidFill>
                          <a:effectLst/>
                          <a:latin typeface="Times New Roman" panose="02020603050405020304" pitchFamily="18" charset="0"/>
                          <a:ea typeface="+mn-ea"/>
                          <a:cs typeface="Times New Roman" panose="02020603050405020304" pitchFamily="18" charset="0"/>
                        </a:rPr>
                        <a:t>-</a:t>
                      </a: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 (</a:t>
                      </a:r>
                      <a:r>
                        <a:rPr lang="en-US" altLang="zh-CN" sz="1400" kern="100" baseline="0" dirty="0" err="1">
                          <a:solidFill>
                            <a:schemeClr val="tx1"/>
                          </a:solidFill>
                          <a:effectLst/>
                          <a:latin typeface="Times New Roman" panose="02020603050405020304" pitchFamily="18" charset="0"/>
                          <a:ea typeface="+mn-ea"/>
                          <a:cs typeface="Times New Roman" panose="02020603050405020304" pitchFamily="18" charset="0"/>
                        </a:rPr>
                        <a:t>keV</a:t>
                      </a: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a:t>
                      </a:r>
                      <a:endParaRPr lang="zh-CN" altLang="zh-CN" sz="1400" kern="1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zh-CN" sz="15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9010(40)</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zh-CN" altLang="zh-CN" sz="15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0">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i="1" kern="100" baseline="0" dirty="0" err="1">
                          <a:solidFill>
                            <a:schemeClr val="tx1"/>
                          </a:solidFill>
                          <a:effectLst/>
                          <a:latin typeface="Times New Roman" panose="02020603050405020304" pitchFamily="18" charset="0"/>
                          <a:ea typeface="+mn-ea"/>
                          <a:cs typeface="Times New Roman" panose="02020603050405020304" pitchFamily="18" charset="0"/>
                        </a:rPr>
                        <a:t>S</a:t>
                      </a:r>
                      <a:r>
                        <a:rPr lang="en-US" altLang="zh-CN" sz="1400" i="1" kern="100" baseline="-25000" dirty="0" err="1">
                          <a:solidFill>
                            <a:schemeClr val="tx1"/>
                          </a:solidFill>
                          <a:effectLst/>
                          <a:latin typeface="Times New Roman" panose="02020603050405020304" pitchFamily="18" charset="0"/>
                          <a:ea typeface="+mn-ea"/>
                          <a:cs typeface="Times New Roman" panose="02020603050405020304" pitchFamily="18" charset="0"/>
                        </a:rPr>
                        <a:t>p</a:t>
                      </a:r>
                      <a:r>
                        <a:rPr lang="en-US" altLang="zh-CN" sz="1400" i="0" kern="100" baseline="0" dirty="0">
                          <a:solidFill>
                            <a:schemeClr val="tx1"/>
                          </a:solidFill>
                          <a:effectLst/>
                          <a:latin typeface="Times New Roman" panose="02020603050405020304" pitchFamily="18" charset="0"/>
                          <a:ea typeface="+mn-ea"/>
                          <a:cs typeface="Times New Roman" panose="02020603050405020304" pitchFamily="18" charset="0"/>
                        </a:rPr>
                        <a:t> (keV)</a:t>
                      </a:r>
                      <a:endParaRPr lang="zh-CN" altLang="zh-CN" sz="1400" i="0" kern="100" baseline="-250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hMerge="1">
                  <a:txBody>
                    <a:bodyPr/>
                    <a:lstStyle/>
                    <a:p>
                      <a:endParaRPr lang="zh-CN" altLang="en-US"/>
                    </a:p>
                  </a:txBody>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807(9)</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hMerge="1">
                  <a:txBody>
                    <a:bodyPr/>
                    <a:lstStyle/>
                    <a:p>
                      <a:endParaRPr lang="zh-CN" altLang="en-US"/>
                    </a:p>
                  </a:txBody>
                  <a:tcPr/>
                </a:tc>
                <a:tc>
                  <a:txBody>
                    <a:bodyPr/>
                    <a:lstStyle/>
                    <a:p>
                      <a:pPr indent="0" algn="ctr">
                        <a:lnSpc>
                          <a:spcPct val="150000"/>
                        </a:lnSpc>
                        <a:spcAft>
                          <a:spcPts val="0"/>
                        </a:spcAft>
                      </a:pPr>
                      <a:endParaRPr lang="zh-CN" sz="1400" i="1"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1266" marR="51266"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i="1" kern="100" baseline="0" dirty="0" err="1">
                          <a:solidFill>
                            <a:schemeClr val="tx1"/>
                          </a:solidFill>
                          <a:effectLst/>
                          <a:latin typeface="Times New Roman" panose="02020603050405020304" pitchFamily="18" charset="0"/>
                          <a:ea typeface="+mn-ea"/>
                          <a:cs typeface="Times New Roman" panose="02020603050405020304" pitchFamily="18" charset="0"/>
                        </a:rPr>
                        <a:t>S</a:t>
                      </a:r>
                      <a:r>
                        <a:rPr lang="en-US" altLang="zh-CN" sz="1400" i="1" kern="100" baseline="-25000" dirty="0" err="1">
                          <a:solidFill>
                            <a:schemeClr val="tx1"/>
                          </a:solidFill>
                          <a:effectLst/>
                          <a:latin typeface="Times New Roman" panose="02020603050405020304" pitchFamily="18" charset="0"/>
                          <a:ea typeface="+mn-ea"/>
                          <a:cs typeface="Times New Roman" panose="02020603050405020304" pitchFamily="18" charset="0"/>
                        </a:rPr>
                        <a:t>n</a:t>
                      </a:r>
                      <a:r>
                        <a:rPr lang="en-US" altLang="zh-CN" sz="1400" i="0" kern="100" baseline="0" dirty="0">
                          <a:solidFill>
                            <a:schemeClr val="tx1"/>
                          </a:solidFill>
                          <a:effectLst/>
                          <a:latin typeface="Times New Roman" panose="02020603050405020304" pitchFamily="18" charset="0"/>
                          <a:ea typeface="+mn-ea"/>
                          <a:cs typeface="Times New Roman" panose="02020603050405020304" pitchFamily="18" charset="0"/>
                        </a:rPr>
                        <a:t> (keV)</a:t>
                      </a:r>
                      <a:endParaRPr lang="zh-CN" altLang="zh-CN" sz="1400" i="0" kern="100" baseline="-250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endParaRPr lang="zh-CN" altLang="en-US"/>
                    </a:p>
                  </a:txBody>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dirty="0">
                          <a:solidFill>
                            <a:schemeClr val="tx1"/>
                          </a:solidFill>
                          <a:effectLst/>
                          <a:latin typeface="Times New Roman" panose="02020603050405020304" pitchFamily="18" charset="0"/>
                          <a:ea typeface="+mn-ea"/>
                          <a:cs typeface="Times New Roman" panose="02020603050405020304" pitchFamily="18" charset="0"/>
                        </a:rPr>
                        <a:t>6443.39(4)</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endParaRPr lang="zh-CN" altLang="en-US"/>
                    </a:p>
                  </a:txBody>
                  <a:tcPr/>
                </a:tc>
                <a:tc>
                  <a:txBody>
                    <a:bodyPr/>
                    <a:lstStyle/>
                    <a:p>
                      <a:pPr indent="0" algn="ctr">
                        <a:lnSpc>
                          <a:spcPct val="150000"/>
                        </a:lnSpc>
                        <a:spcAft>
                          <a:spcPts val="0"/>
                        </a:spcAft>
                      </a:pP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0">
                <a:tc>
                  <a:txBody>
                    <a:bodyPr/>
                    <a:lstStyle/>
                    <a:p>
                      <a:pPr indent="0" algn="ctr">
                        <a:lnSpc>
                          <a:spcPct val="150000"/>
                        </a:lnSpc>
                        <a:spcAft>
                          <a:spcPts val="0"/>
                        </a:spcAft>
                      </a:pP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27</a:t>
                      </a: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P </a:t>
                      </a:r>
                      <a:r>
                        <a:rPr lang="en-US" altLang="zh-CN" sz="1400" i="1"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E</a:t>
                      </a:r>
                      <a:r>
                        <a:rPr lang="zh-CN" altLang="en-US" sz="1400"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400" kern="100" baseline="0" dirty="0" err="1">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keV</a:t>
                      </a: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dirty="0" err="1">
                          <a:solidFill>
                            <a:schemeClr val="tx1"/>
                          </a:solidFill>
                          <a:effectLst/>
                          <a:latin typeface="Times New Roman" panose="02020603050405020304" pitchFamily="18" charset="0"/>
                          <a:ea typeface="+mn-ea"/>
                          <a:cs typeface="Times New Roman" panose="02020603050405020304" pitchFamily="18" charset="0"/>
                        </a:rPr>
                        <a:t>deex</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i="1" kern="100" dirty="0" err="1">
                          <a:solidFill>
                            <a:schemeClr val="tx1"/>
                          </a:solidFill>
                          <a:effectLst/>
                          <a:latin typeface="Times New Roman" panose="02020603050405020304" pitchFamily="18" charset="0"/>
                          <a:ea typeface="+mn-ea"/>
                          <a:cs typeface="Times New Roman" panose="02020603050405020304" pitchFamily="18" charset="0"/>
                        </a:rPr>
                        <a:t>br</a:t>
                      </a: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 (%)</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log </a:t>
                      </a:r>
                      <a:r>
                        <a:rPr lang="en-US" altLang="zh-CN" sz="1400" i="1" kern="1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ft</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indent="0" algn="ctr">
                        <a:lnSpc>
                          <a:spcPct val="150000"/>
                        </a:lnSpc>
                        <a:spcAft>
                          <a:spcPts val="0"/>
                        </a:spcAft>
                      </a:pPr>
                      <a:r>
                        <a:rPr lang="en-US" altLang="zh-CN" sz="1400" i="1"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J</a:t>
                      </a:r>
                      <a:r>
                        <a:rPr lang="en-US" altLang="zh-CN" sz="1400" i="1"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π</a:t>
                      </a:r>
                      <a:endParaRPr lang="zh-CN" sz="1400" i="1"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1266" marR="51266"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indent="0" algn="ctr">
                        <a:lnSpc>
                          <a:spcPct val="150000"/>
                        </a:lnSpc>
                        <a:spcAft>
                          <a:spcPts val="0"/>
                        </a:spcAft>
                      </a:pPr>
                      <a:r>
                        <a:rPr lang="en-US" altLang="zh-CN" sz="1400" kern="100" baseline="30000" dirty="0">
                          <a:solidFill>
                            <a:schemeClr val="tx1"/>
                          </a:solidFill>
                          <a:effectLst/>
                          <a:latin typeface="Times New Roman" panose="02020603050405020304" pitchFamily="18" charset="0"/>
                          <a:ea typeface="+mn-ea"/>
                          <a:cs typeface="Times New Roman" panose="02020603050405020304" pitchFamily="18" charset="0"/>
                        </a:rPr>
                        <a:t>27</a:t>
                      </a: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Mg </a:t>
                      </a:r>
                      <a:r>
                        <a:rPr lang="en-US" altLang="zh-CN" sz="1400" i="1"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E</a:t>
                      </a:r>
                      <a:r>
                        <a:rPr lang="zh-CN" altLang="en-US" sz="1400" kern="100" baseline="300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400" kern="100" baseline="0" dirty="0" err="1">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keV</a:t>
                      </a:r>
                      <a:r>
                        <a:rPr lang="en-US" alt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1400" kern="100" baseline="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dirty="0" err="1">
                          <a:solidFill>
                            <a:schemeClr val="tx1"/>
                          </a:solidFill>
                          <a:effectLst/>
                          <a:latin typeface="Times New Roman" panose="02020603050405020304" pitchFamily="18" charset="0"/>
                          <a:ea typeface="+mn-ea"/>
                          <a:cs typeface="Times New Roman" panose="02020603050405020304" pitchFamily="18" charset="0"/>
                        </a:rPr>
                        <a:t>deex</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i="1" kern="100" dirty="0" err="1">
                          <a:solidFill>
                            <a:schemeClr val="tx1"/>
                          </a:solidFill>
                          <a:effectLst/>
                          <a:latin typeface="Times New Roman" panose="02020603050405020304" pitchFamily="18" charset="0"/>
                          <a:ea typeface="+mn-ea"/>
                          <a:cs typeface="Times New Roman" panose="02020603050405020304" pitchFamily="18" charset="0"/>
                        </a:rPr>
                        <a:t>br</a:t>
                      </a:r>
                      <a:r>
                        <a:rPr lang="en-US" altLang="zh-CN" sz="1400" kern="100" baseline="0" dirty="0">
                          <a:solidFill>
                            <a:schemeClr val="tx1"/>
                          </a:solidFill>
                          <a:effectLst/>
                          <a:latin typeface="Times New Roman" panose="02020603050405020304" pitchFamily="18" charset="0"/>
                          <a:ea typeface="+mn-ea"/>
                          <a:cs typeface="Times New Roman" panose="02020603050405020304" pitchFamily="18" charset="0"/>
                        </a:rPr>
                        <a:t> (%)</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400" kern="1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log </a:t>
                      </a:r>
                      <a:r>
                        <a:rPr lang="en-US" altLang="zh-CN" sz="1400" i="1" kern="1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ft</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ct val="150000"/>
                        </a:lnSpc>
                        <a:spcAft>
                          <a:spcPts val="0"/>
                        </a:spcAft>
                      </a:pPr>
                      <a:r>
                        <a:rPr lang="en-US" altLang="zh-CN" sz="1400" i="1" dirty="0">
                          <a:latin typeface="Times New Roman" panose="02020603050405020304" pitchFamily="18" charset="0"/>
                          <a:cs typeface="Times New Roman" panose="02020603050405020304" pitchFamily="18" charset="0"/>
                        </a:rPr>
                        <a:t>δ</a:t>
                      </a:r>
                      <a:endParaRPr lang="zh-CN" altLang="zh-CN" sz="14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0">
                <a:tc rowSpan="2">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1125(2)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1"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43%</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rowSpan="2">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54.2(88)</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rowSpan="2">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4.44(8)</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rowSpan="2">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3/2</a:t>
                      </a:r>
                      <a:r>
                        <a:rPr lang="en-US" altLang="zh-CN" sz="1400" b="0" i="0" u="none" strike="noStrike"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984.69(8)</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rowSpan="2">
                  <a:txBody>
                    <a:bodyPr/>
                    <a:lstStyle/>
                    <a:p>
                      <a:pPr algn="ctr" fontAlgn="ctr">
                        <a:lnSpc>
                          <a:spcPct val="150000"/>
                        </a:lnSpc>
                      </a:pPr>
                      <a:r>
                        <a:rPr lang="en-US" altLang="zh-CN" sz="1400" b="0" i="1"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γ</a:t>
                      </a:r>
                    </a:p>
                  </a:txBody>
                  <a:tcPr marL="9525" marR="9525" marT="9525" marB="0" anchor="ctr">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rowSpan="2">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85.8</a:t>
                      </a:r>
                    </a:p>
                  </a:txBody>
                  <a:tcPr marL="9525" marR="9525" marT="9525" marB="0" anchor="ctr">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rowSpan="2">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4.300</a:t>
                      </a:r>
                    </a:p>
                  </a:txBody>
                  <a:tcPr marL="9525" marR="9525" marT="9525" marB="0" anchor="ctr">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rowSpan="2">
                  <a:txBody>
                    <a:bodyPr/>
                    <a:lstStyle/>
                    <a:p>
                      <a:pPr algn="ctr" fontAlgn="ctr">
                        <a:lnSpc>
                          <a:spcPct val="150000"/>
                        </a:lnSpc>
                      </a:pP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0.38(26)</a:t>
                      </a:r>
                    </a:p>
                  </a:txBody>
                  <a:tcPr marL="9525" marR="9525" marT="9525" marB="0" anchor="ctr">
                    <a:lnL w="12700" cmpd="sng">
                      <a:noFill/>
                      <a:prstDash val="soli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0">
                <a:tc vMerge="1">
                  <a:txBody>
                    <a:bodyPr/>
                    <a:lstStyle/>
                    <a:p>
                      <a:endParaRPr lang="zh-CN" altLang="en-US"/>
                    </a:p>
                  </a:txBody>
                  <a:tcPr/>
                </a:tc>
                <a:tc>
                  <a:txBody>
                    <a:bodyPr/>
                    <a:lstStyle/>
                    <a:p>
                      <a:pPr algn="ctr" fontAlgn="ctr">
                        <a:lnSpc>
                          <a:spcPct val="150000"/>
                        </a:lnSpc>
                      </a:pPr>
                      <a:r>
                        <a:rPr lang="en-US" altLang="zh-CN" sz="1400" b="0" i="1"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γ</a:t>
                      </a: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57%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6"/>
                  </a:ext>
                </a:extLst>
              </a:tr>
              <a:tr h="0">
                <a:tc>
                  <a:txBody>
                    <a:bodyPr/>
                    <a:lstStyle/>
                    <a:p>
                      <a:pPr algn="ctr" fontAlgn="ctr">
                        <a:lnSpc>
                          <a:spcPct val="150000"/>
                        </a:lnSpc>
                      </a:pP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1569(12)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1" u="none" strike="noStrike" dirty="0">
                          <a:solidFill>
                            <a:srgbClr val="000000"/>
                          </a:solidFill>
                          <a:effectLst/>
                          <a:latin typeface="Times New Roman" panose="02020603050405020304" pitchFamily="18" charset="0"/>
                          <a:ea typeface="+mn-ea"/>
                          <a:cs typeface="Times New Roman" panose="02020603050405020304" pitchFamily="18" charset="0"/>
                        </a:rPr>
                        <a:t>p</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8.9(10)</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5.16(5)</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5/2</a:t>
                      </a:r>
                      <a:r>
                        <a:rPr lang="en-US" altLang="zh-CN" sz="1400" b="0" i="0" u="none" strike="noStrike" kern="1200"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1698.06(10)</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1" u="none" strike="noStrike" dirty="0">
                          <a:solidFill>
                            <a:srgbClr val="000000"/>
                          </a:solidFill>
                          <a:effectLst/>
                          <a:latin typeface="Times New Roman" panose="02020603050405020304" pitchFamily="18" charset="0"/>
                          <a:ea typeface="+mn-ea"/>
                          <a:cs typeface="Times New Roman" panose="02020603050405020304" pitchFamily="18" charset="0"/>
                        </a:rPr>
                        <a:t>γ</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11.3</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4.99</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0.48(18)</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0">
                <a:tc>
                  <a:txBody>
                    <a:bodyPr/>
                    <a:lstStyle/>
                    <a:p>
                      <a:pPr algn="ctr" fontAlgn="ctr">
                        <a:lnSpc>
                          <a:spcPct val="150000"/>
                        </a:lnSpc>
                      </a:pP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1861(13)</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1" u="none" strike="noStrike" dirty="0">
                          <a:solidFill>
                            <a:srgbClr val="000000"/>
                          </a:solidFill>
                          <a:effectLst/>
                          <a:latin typeface="Times New Roman" panose="02020603050405020304" pitchFamily="18" charset="0"/>
                          <a:ea typeface="+mn-ea"/>
                          <a:cs typeface="Times New Roman" panose="02020603050405020304" pitchFamily="18" charset="0"/>
                        </a:rPr>
                        <a:t>p</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1.8(3)</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5.82(8)</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5/2</a:t>
                      </a:r>
                      <a:r>
                        <a:rPr lang="en-US" altLang="zh-CN" sz="1400" b="0" i="0" u="none" strike="noStrike" kern="1200"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1940.06(9)</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1" u="none" strike="noStrike" dirty="0">
                          <a:solidFill>
                            <a:srgbClr val="000000"/>
                          </a:solidFill>
                          <a:effectLst/>
                          <a:latin typeface="Times New Roman" panose="02020603050405020304" pitchFamily="18" charset="0"/>
                          <a:ea typeface="+mn-ea"/>
                          <a:cs typeface="Times New Roman" panose="02020603050405020304" pitchFamily="18" charset="0"/>
                        </a:rPr>
                        <a:t>γ</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0.5</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6.3</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kern="1200" baseline="0" dirty="0">
                          <a:solidFill>
                            <a:schemeClr val="tx1"/>
                          </a:solidFill>
                          <a:effectLst/>
                          <a:latin typeface="Times New Roman" panose="02020603050405020304" pitchFamily="18" charset="0"/>
                          <a:ea typeface="+mn-ea"/>
                          <a:cs typeface="Times New Roman" panose="02020603050405020304" pitchFamily="18" charset="0"/>
                        </a:rPr>
                        <a:t>−</a:t>
                      </a: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0.67(7)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0">
                <a:tc>
                  <a:txBody>
                    <a:bodyPr/>
                    <a:lstStyle/>
                    <a:p>
                      <a:pPr algn="ctr" fontAlgn="ctr">
                        <a:lnSpc>
                          <a:spcPct val="150000"/>
                        </a:lnSpc>
                      </a:pPr>
                      <a:endParaRPr lang="zh-CN" alt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endParaRPr lang="zh-CN" alt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endParaRPr lang="zh-CN" alt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endParaRPr lang="zh-CN" alt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mn-ea"/>
                          <a:cs typeface="Times New Roman" panose="02020603050405020304" pitchFamily="18" charset="0"/>
                        </a:rPr>
                        <a:t>(7/2+)</a:t>
                      </a:r>
                      <a:endParaRPr lang="en-US" altLang="zh-CN" sz="1400" b="0" i="0" u="none" strike="noStrike" kern="1200"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3109.5(3)</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1" u="none" strike="noStrike" dirty="0">
                          <a:solidFill>
                            <a:srgbClr val="000000"/>
                          </a:solidFill>
                          <a:effectLst/>
                          <a:latin typeface="Times New Roman" panose="02020603050405020304" pitchFamily="18" charset="0"/>
                          <a:ea typeface="+mn-ea"/>
                          <a:cs typeface="Times New Roman" panose="02020603050405020304" pitchFamily="18" charset="0"/>
                        </a:rPr>
                        <a:t>γ</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0.5</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5.91</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endParaRPr lang="zh-CN" alt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0">
                <a:tc>
                  <a:txBody>
                    <a:bodyPr/>
                    <a:lstStyle/>
                    <a:p>
                      <a:pPr algn="ctr" fontAlgn="ctr">
                        <a:lnSpc>
                          <a:spcPct val="150000"/>
                        </a:lnSpc>
                      </a:pPr>
                      <a:endParaRPr lang="zh-CN" alt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endParaRPr lang="zh-CN" alt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endParaRPr lang="zh-CN" alt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endParaRPr lang="zh-CN" alt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mn-ea"/>
                          <a:cs typeface="Times New Roman" panose="02020603050405020304" pitchFamily="18" charset="0"/>
                        </a:rPr>
                        <a:t>(5/2+,7/2+)</a:t>
                      </a:r>
                      <a:endParaRPr lang="en-US" altLang="zh-CN" sz="1400" b="0" i="0" u="none" strike="noStrike" kern="1200"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3427.1(4)</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1" u="none" strike="noStrike" dirty="0">
                          <a:solidFill>
                            <a:srgbClr val="000000"/>
                          </a:solidFill>
                          <a:effectLst/>
                          <a:latin typeface="Times New Roman" panose="02020603050405020304" pitchFamily="18" charset="0"/>
                          <a:ea typeface="+mn-ea"/>
                          <a:cs typeface="Times New Roman" panose="02020603050405020304" pitchFamily="18" charset="0"/>
                        </a:rPr>
                        <a:t>γ</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0.74</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5.63</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endParaRPr lang="zh-CN" alt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0">
                <a:tc>
                  <a:txBody>
                    <a:bodyPr/>
                    <a:lstStyle/>
                    <a:p>
                      <a:pPr algn="ctr" fontAlgn="ctr">
                        <a:lnSpc>
                          <a:spcPct val="150000"/>
                        </a:lnSpc>
                      </a:pP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3524(14)</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1" u="none" strike="noStrike" dirty="0">
                          <a:solidFill>
                            <a:srgbClr val="000000"/>
                          </a:solidFill>
                          <a:effectLst/>
                          <a:latin typeface="Times New Roman" panose="02020603050405020304" pitchFamily="18" charset="0"/>
                          <a:ea typeface="+mn-ea"/>
                          <a:cs typeface="Times New Roman" panose="02020603050405020304" pitchFamily="18" charset="0"/>
                        </a:rPr>
                        <a:t>p</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0.6(2)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6.04(14)</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mn-ea"/>
                          <a:cs typeface="Times New Roman" panose="02020603050405020304" pitchFamily="18" charset="0"/>
                        </a:rPr>
                        <a:t>3/2+,5/2+</a:t>
                      </a:r>
                      <a:endParaRPr lang="en-US" altLang="zh-CN" sz="1400" b="0" i="0" u="none" strike="noStrike" kern="1200"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3490.9(4)</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1" u="none" strike="noStrike" dirty="0">
                          <a:solidFill>
                            <a:srgbClr val="000000"/>
                          </a:solidFill>
                          <a:effectLst/>
                          <a:latin typeface="Times New Roman" panose="02020603050405020304" pitchFamily="18" charset="0"/>
                          <a:ea typeface="+mn-ea"/>
                          <a:cs typeface="Times New Roman" panose="02020603050405020304" pitchFamily="18" charset="0"/>
                        </a:rPr>
                        <a:t>γ</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0.52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5.76</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0.91(62)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0">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4464(16)</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1" u="none" strike="noStrike" dirty="0">
                          <a:solidFill>
                            <a:srgbClr val="000000"/>
                          </a:solidFill>
                          <a:effectLst/>
                          <a:latin typeface="Times New Roman" panose="02020603050405020304" pitchFamily="18" charset="0"/>
                          <a:ea typeface="+mn-ea"/>
                          <a:cs typeface="Times New Roman" panose="02020603050405020304" pitchFamily="18" charset="0"/>
                        </a:rPr>
                        <a:t>p</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0.3(2)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6.24(21)</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mn-ea"/>
                          <a:cs typeface="Times New Roman" panose="02020603050405020304" pitchFamily="18" charset="0"/>
                        </a:rPr>
                        <a:t>(3/2+,5/2+)</a:t>
                      </a:r>
                      <a:endParaRPr lang="en-US" altLang="zh-CN" sz="1400" b="0" i="0" u="none" strike="noStrike" kern="1200"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4150.0(5)</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1" u="none" strike="noStrike" dirty="0">
                          <a:solidFill>
                            <a:srgbClr val="000000"/>
                          </a:solidFill>
                          <a:effectLst/>
                          <a:latin typeface="Times New Roman" panose="02020603050405020304" pitchFamily="18" charset="0"/>
                          <a:ea typeface="+mn-ea"/>
                          <a:cs typeface="Times New Roman" panose="02020603050405020304" pitchFamily="18" charset="0"/>
                        </a:rPr>
                        <a:t>γ</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0.026</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6.81</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kern="1200" baseline="0" dirty="0">
                          <a:solidFill>
                            <a:schemeClr val="tx1"/>
                          </a:solidFill>
                          <a:effectLst/>
                          <a:latin typeface="Times New Roman" panose="02020603050405020304" pitchFamily="18" charset="0"/>
                          <a:ea typeface="+mn-ea"/>
                          <a:cs typeface="Times New Roman" panose="02020603050405020304" pitchFamily="18" charset="0"/>
                        </a:rPr>
                        <a:t>−</a:t>
                      </a: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0.73(14)</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2"/>
                  </a:ext>
                </a:extLst>
              </a:tr>
              <a:tr h="0">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4875(13)</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1" u="none" strike="noStrike" dirty="0">
                          <a:solidFill>
                            <a:srgbClr val="000000"/>
                          </a:solidFill>
                          <a:effectLst/>
                          <a:latin typeface="Times New Roman" panose="02020603050405020304" pitchFamily="18" charset="0"/>
                          <a:ea typeface="+mn-ea"/>
                          <a:cs typeface="Times New Roman" panose="02020603050405020304" pitchFamily="18" charset="0"/>
                        </a:rPr>
                        <a:t>p</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5.59(8)</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mn-ea"/>
                          <a:cs typeface="Times New Roman" panose="02020603050405020304" pitchFamily="18" charset="0"/>
                        </a:rPr>
                        <a:t>(3/2+,5/2+)</a:t>
                      </a:r>
                      <a:endParaRPr lang="en-US" altLang="zh-CN" sz="1400" b="0" i="0" u="none" strike="noStrike" kern="1200"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4553.0(6)</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en-US" altLang="zh-CN" sz="1400" b="0" i="1" u="none" strike="noStrike" dirty="0">
                          <a:solidFill>
                            <a:srgbClr val="000000"/>
                          </a:solidFill>
                          <a:effectLst/>
                          <a:latin typeface="Times New Roman" panose="02020603050405020304" pitchFamily="18" charset="0"/>
                          <a:ea typeface="+mn-ea"/>
                          <a:cs typeface="Times New Roman" panose="02020603050405020304" pitchFamily="18" charset="0"/>
                        </a:rPr>
                        <a:t>γ</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0.17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5.82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kern="1200" baseline="0" dirty="0">
                          <a:solidFill>
                            <a:schemeClr val="tx1"/>
                          </a:solidFill>
                          <a:effectLst/>
                          <a:latin typeface="Times New Roman" panose="02020603050405020304" pitchFamily="18" charset="0"/>
                          <a:ea typeface="+mn-ea"/>
                          <a:cs typeface="Times New Roman" panose="02020603050405020304" pitchFamily="18" charset="0"/>
                        </a:rPr>
                        <a:t>−</a:t>
                      </a: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0.41(11)</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3"/>
                  </a:ext>
                </a:extLst>
              </a:tr>
              <a:tr h="0">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4506(13)</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1" u="none" strike="noStrike" dirty="0">
                          <a:solidFill>
                            <a:srgbClr val="000000"/>
                          </a:solidFill>
                          <a:effectLst/>
                          <a:latin typeface="Times New Roman" panose="02020603050405020304" pitchFamily="18" charset="0"/>
                          <a:ea typeface="+mn-ea"/>
                          <a:cs typeface="Times New Roman" panose="02020603050405020304" pitchFamily="18" charset="0"/>
                        </a:rPr>
                        <a:t>p</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1.5(3)</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5.50(7)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mn-ea"/>
                          <a:cs typeface="Times New Roman" panose="02020603050405020304" pitchFamily="18" charset="0"/>
                        </a:rPr>
                        <a:t>(3/2+, 5/2+,7/2+)</a:t>
                      </a:r>
                      <a:endParaRPr lang="en-US" altLang="zh-CN" sz="1400" b="0" i="0" u="none" strike="noStrike" kern="1200"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4776.3(7)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1" u="none" strike="noStrike" dirty="0">
                          <a:solidFill>
                            <a:srgbClr val="000000"/>
                          </a:solidFill>
                          <a:effectLst/>
                          <a:latin typeface="Times New Roman" panose="02020603050405020304" pitchFamily="18" charset="0"/>
                          <a:ea typeface="+mn-ea"/>
                          <a:cs typeface="Times New Roman" panose="02020603050405020304" pitchFamily="18" charset="0"/>
                        </a:rPr>
                        <a:t>γ</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0.16</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5.75</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kern="1200" baseline="0" dirty="0">
                          <a:solidFill>
                            <a:schemeClr val="tx1"/>
                          </a:solidFill>
                          <a:effectLst/>
                          <a:latin typeface="Times New Roman" panose="02020603050405020304" pitchFamily="18" charset="0"/>
                          <a:ea typeface="+mn-ea"/>
                          <a:cs typeface="Times New Roman" panose="02020603050405020304" pitchFamily="18" charset="0"/>
                        </a:rPr>
                        <a:t>−</a:t>
                      </a: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0.44(10)</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4"/>
                  </a:ext>
                </a:extLst>
              </a:tr>
              <a:tr h="0">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5021(15)</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1" u="none" strike="noStrike" dirty="0">
                          <a:solidFill>
                            <a:srgbClr val="000000"/>
                          </a:solidFill>
                          <a:effectLst/>
                          <a:latin typeface="Times New Roman" panose="02020603050405020304" pitchFamily="18" charset="0"/>
                          <a:ea typeface="+mn-ea"/>
                          <a:cs typeface="Times New Roman" panose="02020603050405020304" pitchFamily="18" charset="0"/>
                        </a:rPr>
                        <a:t>p</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1.6(4)</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5.39(9)</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mn-ea"/>
                          <a:cs typeface="Times New Roman" panose="02020603050405020304" pitchFamily="18" charset="0"/>
                        </a:rPr>
                        <a:t>(5/2+)</a:t>
                      </a:r>
                      <a:endParaRPr lang="en-US" altLang="zh-CN" sz="1400" b="0" i="0" u="none" strike="noStrike" kern="1200"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4992.6(9)</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1" u="none" strike="noStrike" dirty="0">
                          <a:solidFill>
                            <a:srgbClr val="000000"/>
                          </a:solidFill>
                          <a:effectLst/>
                          <a:latin typeface="Times New Roman" panose="02020603050405020304" pitchFamily="18" charset="0"/>
                          <a:ea typeface="+mn-ea"/>
                          <a:cs typeface="Times New Roman" panose="02020603050405020304" pitchFamily="18" charset="0"/>
                        </a:rPr>
                        <a:t>γ</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0.18</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5.59</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altLang="zh-CN" sz="1400" kern="1200" baseline="0" dirty="0">
                          <a:solidFill>
                            <a:schemeClr val="tx1"/>
                          </a:solidFill>
                          <a:effectLst/>
                          <a:latin typeface="Times New Roman" panose="02020603050405020304" pitchFamily="18" charset="0"/>
                          <a:ea typeface="+mn-ea"/>
                          <a:cs typeface="Times New Roman" panose="02020603050405020304" pitchFamily="18" charset="0"/>
                        </a:rPr>
                        <a:t>−</a:t>
                      </a: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0.37(14)</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5"/>
                  </a:ext>
                </a:extLst>
              </a:tr>
            </a:tbl>
          </a:graphicData>
        </a:graphic>
      </p:graphicFrame>
      <p:sp>
        <p:nvSpPr>
          <p:cNvPr id="3" name="矩形 2"/>
          <p:cNvSpPr/>
          <p:nvPr/>
        </p:nvSpPr>
        <p:spPr>
          <a:xfrm>
            <a:off x="4609578" y="5753414"/>
            <a:ext cx="4534422" cy="1077218"/>
          </a:xfrm>
          <a:prstGeom prst="rect">
            <a:avLst/>
          </a:prstGeom>
        </p:spPr>
        <p:txBody>
          <a:bodyPr wrap="square">
            <a:spAutoFit/>
          </a:bodyPr>
          <a:lstStyle/>
          <a:p>
            <a:r>
              <a:rPr lang="da-DK" altLang="zh-CN" sz="1600" dirty="0">
                <a:latin typeface="Times New Roman" panose="02020603050405020304" pitchFamily="18" charset="0"/>
                <a:cs typeface="Times New Roman" panose="02020603050405020304" pitchFamily="18" charset="0"/>
              </a:rPr>
              <a:t>D. Guillemaud-Mueller </a:t>
            </a:r>
            <a:r>
              <a:rPr lang="da-DK" altLang="zh-CN" sz="1600" i="1" dirty="0">
                <a:latin typeface="Times New Roman" panose="02020603050405020304" pitchFamily="18" charset="0"/>
                <a:cs typeface="Times New Roman" panose="02020603050405020304" pitchFamily="18" charset="0"/>
              </a:rPr>
              <a:t>et al</a:t>
            </a:r>
            <a:r>
              <a:rPr lang="da-DK" altLang="zh-CN" sz="1600" dirty="0">
                <a:latin typeface="Times New Roman" panose="02020603050405020304" pitchFamily="18" charset="0"/>
                <a:cs typeface="Times New Roman" panose="02020603050405020304" pitchFamily="18" charset="0"/>
              </a:rPr>
              <a:t>., Nucl. Phys. A 426, 37 (1984). </a:t>
            </a:r>
            <a:r>
              <a:rPr lang="en-US" altLang="zh-CN" sz="1600" i="1" dirty="0">
                <a:latin typeface="Times New Roman" panose="02020603050405020304" pitchFamily="18" charset="0"/>
                <a:cs typeface="Times New Roman" panose="02020603050405020304" pitchFamily="18" charset="0"/>
              </a:rPr>
              <a:t>β</a:t>
            </a:r>
            <a:r>
              <a:rPr lang="en-US" altLang="zh-CN" sz="1600" dirty="0">
                <a:latin typeface="Times New Roman" panose="02020603050405020304" pitchFamily="18" charset="0"/>
                <a:cs typeface="Times New Roman" panose="02020603050405020304" pitchFamily="18" charset="0"/>
              </a:rPr>
              <a:t>-Decay schemes of very neutron-rich sodium isotopes and their descendants.</a:t>
            </a:r>
          </a:p>
          <a:p>
            <a:r>
              <a:rPr lang="en-US" altLang="zh-CN" sz="1600" dirty="0">
                <a:latin typeface="Times New Roman" panose="02020603050405020304" pitchFamily="18" charset="0"/>
                <a:cs typeface="Times New Roman" panose="02020603050405020304" pitchFamily="18" charset="0"/>
              </a:rPr>
              <a:t>CERN</a:t>
            </a:r>
            <a:endParaRPr lang="zh-CN" altLang="en-US" sz="1600" dirty="0">
              <a:latin typeface="Times New Roman" panose="02020603050405020304" pitchFamily="18" charset="0"/>
              <a:cs typeface="Times New Roman" panose="02020603050405020304" pitchFamily="18" charset="0"/>
            </a:endParaRPr>
          </a:p>
        </p:txBody>
      </p:sp>
      <p:sp>
        <p:nvSpPr>
          <p:cNvPr id="7" name="矩形 6"/>
          <p:cNvSpPr/>
          <p:nvPr/>
        </p:nvSpPr>
        <p:spPr>
          <a:xfrm>
            <a:off x="50104" y="5753414"/>
            <a:ext cx="4521896" cy="584775"/>
          </a:xfrm>
          <a:prstGeom prst="rect">
            <a:avLst/>
          </a:prstGeom>
        </p:spPr>
        <p:txBody>
          <a:bodyPr wrap="square">
            <a:spAutoFit/>
          </a:bodyPr>
          <a:lstStyle/>
          <a:p>
            <a:r>
              <a:rPr lang="en-US" altLang="zh-CN" sz="1600" dirty="0">
                <a:latin typeface="Times New Roman" panose="02020603050405020304" pitchFamily="18" charset="0"/>
                <a:cs typeface="Times New Roman" panose="02020603050405020304" pitchFamily="18" charset="0"/>
              </a:rPr>
              <a:t>A 17-day experiment at Lanzhou Heavy Ion Accelerator National Laboratory, China (Nov 2017)</a:t>
            </a:r>
            <a:endParaRPr lang="zh-CN" alt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5324615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611231"/>
            <a:ext cx="9144000" cy="2246769"/>
          </a:xfrm>
          <a:prstGeom prst="rect">
            <a:avLst/>
          </a:prstGeom>
        </p:spPr>
        <p:txBody>
          <a:bodyPr wrap="square">
            <a:spAutoFit/>
          </a:bodyPr>
          <a:lstStyle/>
          <a:p>
            <a:pPr indent="360000" algn="just"/>
            <a:r>
              <a:rPr lang="zh-CN" altLang="zh-CN" sz="1400" kern="100" dirty="0">
                <a:solidFill>
                  <a:srgbClr val="000000"/>
                </a:solidFill>
                <a:latin typeface="Times New Roman" panose="02020603050405020304" pitchFamily="18" charset="0"/>
                <a:cs typeface="Times New Roman" panose="02020603050405020304" pitchFamily="18" charset="0"/>
              </a:rPr>
              <a:t>实验测量</a:t>
            </a:r>
            <a:r>
              <a:rPr lang="en-US" altLang="zh-CN" sz="1400" kern="100" baseline="30000" dirty="0">
                <a:solidFill>
                  <a:srgbClr val="000000"/>
                </a:solidFill>
                <a:latin typeface="Times New Roman" panose="02020603050405020304" pitchFamily="18" charset="0"/>
                <a:cs typeface="Times New Roman" panose="02020603050405020304" pitchFamily="18" charset="0"/>
              </a:rPr>
              <a:t>28</a:t>
            </a:r>
            <a:r>
              <a:rPr lang="en-US" altLang="zh-CN" sz="1400" kern="100" dirty="0">
                <a:solidFill>
                  <a:srgbClr val="000000"/>
                </a:solidFill>
                <a:latin typeface="Times New Roman" panose="02020603050405020304" pitchFamily="18" charset="0"/>
                <a:cs typeface="Times New Roman" panose="02020603050405020304" pitchFamily="18" charset="0"/>
              </a:rPr>
              <a:t>S </a:t>
            </a:r>
            <a:r>
              <a:rPr lang="en-US" altLang="zh-CN" sz="1400" i="1" kern="100" dirty="0">
                <a:solidFill>
                  <a:srgbClr val="000000"/>
                </a:solidFill>
                <a:latin typeface="Times New Roman" panose="02020603050405020304" pitchFamily="18" charset="0"/>
                <a:cs typeface="Times New Roman" panose="02020603050405020304" pitchFamily="18" charset="0"/>
              </a:rPr>
              <a:t>β</a:t>
            </a:r>
            <a:r>
              <a:rPr lang="zh-CN" altLang="zh-CN" sz="1400" kern="100" dirty="0">
                <a:solidFill>
                  <a:srgbClr val="000000"/>
                </a:solidFill>
                <a:latin typeface="Times New Roman" panose="02020603050405020304" pitchFamily="18" charset="0"/>
                <a:cs typeface="Times New Roman" panose="02020603050405020304" pitchFamily="18" charset="0"/>
              </a:rPr>
              <a:t>衰变到</a:t>
            </a:r>
            <a:r>
              <a:rPr lang="en-US" altLang="zh-CN" sz="1400" kern="100" baseline="30000" dirty="0">
                <a:solidFill>
                  <a:srgbClr val="000000"/>
                </a:solidFill>
                <a:latin typeface="Times New Roman" panose="02020603050405020304" pitchFamily="18" charset="0"/>
                <a:cs typeface="Times New Roman" panose="02020603050405020304" pitchFamily="18" charset="0"/>
              </a:rPr>
              <a:t>28</a:t>
            </a:r>
            <a:r>
              <a:rPr lang="en-US" altLang="zh-CN" sz="1400" kern="100" dirty="0">
                <a:solidFill>
                  <a:srgbClr val="000000"/>
                </a:solidFill>
                <a:latin typeface="Times New Roman" panose="02020603050405020304" pitchFamily="18" charset="0"/>
                <a:cs typeface="Times New Roman" panose="02020603050405020304" pitchFamily="18" charset="0"/>
              </a:rPr>
              <a:t>P IAS</a:t>
            </a:r>
            <a:r>
              <a:rPr lang="zh-CN" altLang="zh-CN" sz="1400" kern="100" dirty="0">
                <a:solidFill>
                  <a:srgbClr val="000000"/>
                </a:solidFill>
                <a:latin typeface="Times New Roman" panose="02020603050405020304" pitchFamily="18" charset="0"/>
                <a:cs typeface="Times New Roman" panose="02020603050405020304" pitchFamily="18" charset="0"/>
              </a:rPr>
              <a:t>的</a:t>
            </a:r>
            <a:r>
              <a:rPr lang="en-US" altLang="zh-CN" sz="1400" kern="100" dirty="0">
                <a:solidFill>
                  <a:srgbClr val="000000"/>
                </a:solidFill>
                <a:latin typeface="Times New Roman" panose="02020603050405020304" pitchFamily="18" charset="0"/>
                <a:cs typeface="Times New Roman" panose="02020603050405020304" pitchFamily="18" charset="0"/>
              </a:rPr>
              <a:t>superallowed 0</a:t>
            </a:r>
            <a:r>
              <a:rPr lang="en-US" altLang="zh-CN" sz="1400" kern="100" baseline="30000" dirty="0">
                <a:solidFill>
                  <a:srgbClr val="000000"/>
                </a:solidFill>
                <a:latin typeface="Times New Roman" panose="02020603050405020304" pitchFamily="18" charset="0"/>
                <a:cs typeface="Times New Roman" panose="02020603050405020304" pitchFamily="18" charset="0"/>
              </a:rPr>
              <a:t>+</a:t>
            </a:r>
            <a:r>
              <a:rPr lang="en-US" altLang="zh-CN" sz="1400" kern="100" dirty="0">
                <a:solidFill>
                  <a:srgbClr val="000000"/>
                </a:solidFill>
                <a:latin typeface="Times New Roman" panose="02020603050405020304" pitchFamily="18" charset="0"/>
                <a:cs typeface="Times New Roman" panose="02020603050405020304" pitchFamily="18" charset="0"/>
              </a:rPr>
              <a:t> → 0</a:t>
            </a:r>
            <a:r>
              <a:rPr lang="en-US" altLang="zh-CN" sz="1400" kern="100" baseline="30000" dirty="0">
                <a:solidFill>
                  <a:srgbClr val="000000"/>
                </a:solidFill>
                <a:latin typeface="Times New Roman" panose="02020603050405020304" pitchFamily="18" charset="0"/>
                <a:cs typeface="Times New Roman" panose="02020603050405020304" pitchFamily="18" charset="0"/>
              </a:rPr>
              <a:t>+</a:t>
            </a:r>
            <a:r>
              <a:rPr lang="en-US" altLang="zh-CN" sz="1400" kern="100" dirty="0">
                <a:solidFill>
                  <a:srgbClr val="000000"/>
                </a:solidFill>
                <a:latin typeface="Times New Roman" panose="02020603050405020304" pitchFamily="18" charset="0"/>
                <a:cs typeface="Times New Roman" panose="02020603050405020304" pitchFamily="18" charset="0"/>
              </a:rPr>
              <a:t> </a:t>
            </a:r>
            <a:r>
              <a:rPr lang="en-US" altLang="zh-CN" sz="1400" i="1" kern="100" dirty="0">
                <a:solidFill>
                  <a:srgbClr val="000000"/>
                </a:solidFill>
                <a:latin typeface="Times New Roman" panose="02020603050405020304" pitchFamily="18" charset="0"/>
                <a:cs typeface="Times New Roman" panose="02020603050405020304" pitchFamily="18" charset="0"/>
              </a:rPr>
              <a:t>β</a:t>
            </a:r>
            <a:r>
              <a:rPr lang="en-US" altLang="zh-CN" sz="1400" kern="100" dirty="0">
                <a:solidFill>
                  <a:srgbClr val="000000"/>
                </a:solidFill>
                <a:latin typeface="Times New Roman" panose="02020603050405020304" pitchFamily="18" charset="0"/>
                <a:cs typeface="Times New Roman" panose="02020603050405020304" pitchFamily="18" charset="0"/>
              </a:rPr>
              <a:t> decay between </a:t>
            </a:r>
            <a:r>
              <a:rPr lang="en-US" altLang="zh-CN" sz="1400" i="1" kern="100" dirty="0">
                <a:solidFill>
                  <a:srgbClr val="000000"/>
                </a:solidFill>
                <a:latin typeface="Times New Roman" panose="02020603050405020304" pitchFamily="18" charset="0"/>
                <a:cs typeface="Times New Roman" panose="02020603050405020304" pitchFamily="18" charset="0"/>
              </a:rPr>
              <a:t>T</a:t>
            </a:r>
            <a:r>
              <a:rPr lang="en-US" altLang="zh-CN" sz="1400" kern="100" dirty="0">
                <a:solidFill>
                  <a:srgbClr val="000000"/>
                </a:solidFill>
                <a:latin typeface="Times New Roman" panose="02020603050405020304" pitchFamily="18" charset="0"/>
                <a:cs typeface="Times New Roman" panose="02020603050405020304" pitchFamily="18" charset="0"/>
              </a:rPr>
              <a:t> = 2 analog states</a:t>
            </a:r>
            <a:r>
              <a:rPr lang="zh-CN" altLang="zh-CN" sz="1400" kern="100" dirty="0">
                <a:solidFill>
                  <a:srgbClr val="000000"/>
                </a:solidFill>
                <a:latin typeface="Times New Roman" panose="02020603050405020304" pitchFamily="18" charset="0"/>
                <a:cs typeface="Times New Roman" panose="02020603050405020304" pitchFamily="18" charset="0"/>
              </a:rPr>
              <a:t>的</a:t>
            </a:r>
            <a:r>
              <a:rPr lang="en-US" altLang="zh-CN" sz="1400" i="1" kern="100" dirty="0" err="1">
                <a:solidFill>
                  <a:srgbClr val="000000"/>
                </a:solidFill>
                <a:latin typeface="Times New Roman" panose="02020603050405020304" pitchFamily="18" charset="0"/>
                <a:cs typeface="Times New Roman" panose="02020603050405020304" pitchFamily="18" charset="0"/>
              </a:rPr>
              <a:t>ft</a:t>
            </a:r>
            <a:r>
              <a:rPr lang="zh-CN" altLang="zh-CN" sz="1400" kern="100" dirty="0">
                <a:solidFill>
                  <a:srgbClr val="000000"/>
                </a:solidFill>
                <a:latin typeface="Times New Roman" panose="02020603050405020304" pitchFamily="18" charset="0"/>
                <a:cs typeface="Times New Roman" panose="02020603050405020304" pitchFamily="18" charset="0"/>
              </a:rPr>
              <a:t>（需要半衰期、</a:t>
            </a:r>
            <a:r>
              <a:rPr lang="en-US" altLang="zh-CN" sz="1400" i="1" kern="100" dirty="0">
                <a:solidFill>
                  <a:srgbClr val="000000"/>
                </a:solidFill>
                <a:latin typeface="Times New Roman" panose="02020603050405020304" pitchFamily="18" charset="0"/>
                <a:cs typeface="Times New Roman" panose="02020603050405020304" pitchFamily="18" charset="0"/>
              </a:rPr>
              <a:t>β</a:t>
            </a:r>
            <a:r>
              <a:rPr lang="zh-CN" altLang="zh-CN" sz="1400" kern="100" dirty="0">
                <a:solidFill>
                  <a:srgbClr val="000000"/>
                </a:solidFill>
                <a:latin typeface="Times New Roman" panose="02020603050405020304" pitchFamily="18" charset="0"/>
                <a:cs typeface="Times New Roman" panose="02020603050405020304" pitchFamily="18" charset="0"/>
              </a:rPr>
              <a:t>衰变能、分支比）。</a:t>
            </a:r>
            <a:r>
              <a:rPr lang="en-US" altLang="zh-CN" sz="1400" kern="100" dirty="0">
                <a:solidFill>
                  <a:srgbClr val="000000"/>
                </a:solidFill>
                <a:latin typeface="Times New Roman" panose="02020603050405020304" pitchFamily="18" charset="0"/>
                <a:cs typeface="Times New Roman" panose="02020603050405020304" pitchFamily="18" charset="0"/>
              </a:rPr>
              <a:t>superallowed 0</a:t>
            </a:r>
            <a:r>
              <a:rPr lang="en-US" altLang="zh-CN" sz="1400" kern="100" baseline="30000" dirty="0">
                <a:solidFill>
                  <a:srgbClr val="000000"/>
                </a:solidFill>
                <a:latin typeface="Times New Roman" panose="02020603050405020304" pitchFamily="18" charset="0"/>
                <a:cs typeface="Times New Roman" panose="02020603050405020304" pitchFamily="18" charset="0"/>
              </a:rPr>
              <a:t>+</a:t>
            </a:r>
            <a:r>
              <a:rPr lang="en-US" altLang="zh-CN" sz="1400" kern="100" dirty="0">
                <a:solidFill>
                  <a:srgbClr val="000000"/>
                </a:solidFill>
                <a:latin typeface="Times New Roman" panose="02020603050405020304" pitchFamily="18" charset="0"/>
                <a:cs typeface="Times New Roman" panose="02020603050405020304" pitchFamily="18" charset="0"/>
              </a:rPr>
              <a:t> → 0</a:t>
            </a:r>
            <a:r>
              <a:rPr lang="en-US" altLang="zh-CN" sz="1400" kern="100" baseline="30000" dirty="0">
                <a:solidFill>
                  <a:srgbClr val="000000"/>
                </a:solidFill>
                <a:latin typeface="Times New Roman" panose="02020603050405020304" pitchFamily="18" charset="0"/>
                <a:cs typeface="Times New Roman" panose="02020603050405020304" pitchFamily="18" charset="0"/>
              </a:rPr>
              <a:t>+</a:t>
            </a:r>
            <a:r>
              <a:rPr lang="en-US" altLang="zh-CN" sz="1400" kern="100" dirty="0">
                <a:solidFill>
                  <a:srgbClr val="000000"/>
                </a:solidFill>
                <a:latin typeface="Times New Roman" panose="02020603050405020304" pitchFamily="18" charset="0"/>
                <a:cs typeface="Times New Roman" panose="02020603050405020304" pitchFamily="18" charset="0"/>
              </a:rPr>
              <a:t> </a:t>
            </a:r>
            <a:r>
              <a:rPr lang="en-US" altLang="zh-CN" sz="1400" i="1" kern="100" dirty="0">
                <a:solidFill>
                  <a:srgbClr val="000000"/>
                </a:solidFill>
                <a:latin typeface="Times New Roman" panose="02020603050405020304" pitchFamily="18" charset="0"/>
                <a:cs typeface="Times New Roman" panose="02020603050405020304" pitchFamily="18" charset="0"/>
              </a:rPr>
              <a:t>β</a:t>
            </a:r>
            <a:r>
              <a:rPr lang="en-US" altLang="zh-CN" sz="1400" kern="100" dirty="0">
                <a:solidFill>
                  <a:srgbClr val="000000"/>
                </a:solidFill>
                <a:latin typeface="Times New Roman" panose="02020603050405020304" pitchFamily="18" charset="0"/>
                <a:cs typeface="Times New Roman" panose="02020603050405020304" pitchFamily="18" charset="0"/>
              </a:rPr>
              <a:t> decay between </a:t>
            </a:r>
            <a:r>
              <a:rPr lang="en-US" altLang="zh-CN" sz="1400" i="1" kern="100" dirty="0">
                <a:solidFill>
                  <a:srgbClr val="000000"/>
                </a:solidFill>
                <a:latin typeface="Times New Roman" panose="02020603050405020304" pitchFamily="18" charset="0"/>
                <a:cs typeface="Times New Roman" panose="02020603050405020304" pitchFamily="18" charset="0"/>
              </a:rPr>
              <a:t>T</a:t>
            </a:r>
            <a:r>
              <a:rPr lang="en-US" altLang="zh-CN" sz="1400" kern="100" dirty="0">
                <a:solidFill>
                  <a:srgbClr val="000000"/>
                </a:solidFill>
                <a:latin typeface="Times New Roman" panose="02020603050405020304" pitchFamily="18" charset="0"/>
                <a:cs typeface="Times New Roman" panose="02020603050405020304" pitchFamily="18" charset="0"/>
              </a:rPr>
              <a:t> = 0</a:t>
            </a:r>
            <a:r>
              <a:rPr lang="zh-CN" altLang="zh-CN" sz="1400" kern="100" dirty="0">
                <a:solidFill>
                  <a:srgbClr val="000000"/>
                </a:solidFill>
                <a:latin typeface="Times New Roman" panose="02020603050405020304" pitchFamily="18" charset="0"/>
                <a:cs typeface="Times New Roman" panose="02020603050405020304" pitchFamily="18" charset="0"/>
              </a:rPr>
              <a:t>、</a:t>
            </a:r>
            <a:r>
              <a:rPr lang="en-US" altLang="zh-CN" sz="1400" kern="100" dirty="0">
                <a:solidFill>
                  <a:srgbClr val="000000"/>
                </a:solidFill>
                <a:latin typeface="Times New Roman" panose="02020603050405020304" pitchFamily="18" charset="0"/>
                <a:cs typeface="Times New Roman" panose="02020603050405020304" pitchFamily="18" charset="0"/>
              </a:rPr>
              <a:t>1 analog states</a:t>
            </a:r>
            <a:r>
              <a:rPr lang="zh-CN" altLang="zh-CN" sz="1400" kern="100" dirty="0">
                <a:solidFill>
                  <a:srgbClr val="000000"/>
                </a:solidFill>
                <a:latin typeface="Times New Roman" panose="02020603050405020304" pitchFamily="18" charset="0"/>
                <a:cs typeface="Times New Roman" panose="02020603050405020304" pitchFamily="18" charset="0"/>
              </a:rPr>
              <a:t>的测量不少，</a:t>
            </a:r>
            <a:r>
              <a:rPr lang="en-US" altLang="zh-CN" sz="1400" i="1" kern="100" dirty="0">
                <a:solidFill>
                  <a:srgbClr val="000000"/>
                </a:solidFill>
                <a:latin typeface="Times New Roman" panose="02020603050405020304" pitchFamily="18" charset="0"/>
                <a:cs typeface="Times New Roman" panose="02020603050405020304" pitchFamily="18" charset="0"/>
              </a:rPr>
              <a:t>T</a:t>
            </a:r>
            <a:r>
              <a:rPr lang="en-US" altLang="zh-CN" sz="1400" kern="100" dirty="0">
                <a:solidFill>
                  <a:srgbClr val="000000"/>
                </a:solidFill>
                <a:latin typeface="Times New Roman" panose="02020603050405020304" pitchFamily="18" charset="0"/>
                <a:cs typeface="Times New Roman" panose="02020603050405020304" pitchFamily="18" charset="0"/>
              </a:rPr>
              <a:t> = 2</a:t>
            </a:r>
            <a:r>
              <a:rPr lang="zh-CN" altLang="zh-CN" sz="1400" kern="100" dirty="0">
                <a:solidFill>
                  <a:srgbClr val="000000"/>
                </a:solidFill>
                <a:latin typeface="Times New Roman" panose="02020603050405020304" pitchFamily="18" charset="0"/>
                <a:cs typeface="Times New Roman" panose="02020603050405020304" pitchFamily="18" charset="0"/>
              </a:rPr>
              <a:t>的还很缺乏（目前只有</a:t>
            </a:r>
            <a:r>
              <a:rPr lang="en-US" altLang="zh-CN" sz="1400" kern="100" baseline="30000" dirty="0">
                <a:solidFill>
                  <a:srgbClr val="000000"/>
                </a:solidFill>
                <a:latin typeface="Times New Roman" panose="02020603050405020304" pitchFamily="18" charset="0"/>
                <a:cs typeface="Times New Roman" panose="02020603050405020304" pitchFamily="18" charset="0"/>
              </a:rPr>
              <a:t>32</a:t>
            </a:r>
            <a:r>
              <a:rPr lang="en-US" altLang="zh-CN" sz="1400" kern="100" dirty="0">
                <a:solidFill>
                  <a:srgbClr val="000000"/>
                </a:solidFill>
                <a:latin typeface="Times New Roman" panose="02020603050405020304" pitchFamily="18" charset="0"/>
                <a:cs typeface="Times New Roman" panose="02020603050405020304" pitchFamily="18" charset="0"/>
              </a:rPr>
              <a:t>Ar</a:t>
            </a:r>
            <a:r>
              <a:rPr lang="zh-CN" altLang="zh-CN" sz="1400" kern="100" dirty="0">
                <a:solidFill>
                  <a:srgbClr val="000000"/>
                </a:solidFill>
                <a:latin typeface="Times New Roman" panose="02020603050405020304" pitchFamily="18" charset="0"/>
                <a:cs typeface="Times New Roman" panose="02020603050405020304" pitchFamily="18" charset="0"/>
              </a:rPr>
              <a:t>）。</a:t>
            </a:r>
            <a:endParaRPr lang="zh-CN" altLang="zh-CN" sz="1400" kern="100" dirty="0">
              <a:latin typeface="Times New Roman" panose="02020603050405020304" pitchFamily="18" charset="0"/>
              <a:cs typeface="Times New Roman" panose="02020603050405020304" pitchFamily="18" charset="0"/>
            </a:endParaRPr>
          </a:p>
          <a:p>
            <a:pPr indent="360000" algn="just"/>
            <a:r>
              <a:rPr lang="en-US" altLang="zh-CN" sz="1400" i="1" kern="100" dirty="0" err="1">
                <a:solidFill>
                  <a:srgbClr val="000000"/>
                </a:solidFill>
                <a:latin typeface="Times New Roman" panose="02020603050405020304" pitchFamily="18" charset="0"/>
                <a:cs typeface="Times New Roman" panose="02020603050405020304" pitchFamily="18" charset="0"/>
              </a:rPr>
              <a:t>ft</a:t>
            </a:r>
            <a:r>
              <a:rPr lang="zh-CN" altLang="zh-CN" sz="1400" kern="100" dirty="0">
                <a:solidFill>
                  <a:srgbClr val="000000"/>
                </a:solidFill>
                <a:latin typeface="Times New Roman" panose="02020603050405020304" pitchFamily="18" charset="0"/>
                <a:cs typeface="Times New Roman" panose="02020603050405020304" pitchFamily="18" charset="0"/>
              </a:rPr>
              <a:t>精度要想提高，目前的数据</a:t>
            </a:r>
            <a:r>
              <a:rPr lang="en-US" altLang="zh-CN" sz="1400" kern="100" baseline="30000" dirty="0">
                <a:solidFill>
                  <a:srgbClr val="000000"/>
                </a:solidFill>
                <a:latin typeface="Times New Roman" panose="02020603050405020304" pitchFamily="18" charset="0"/>
                <a:cs typeface="Times New Roman" panose="02020603050405020304" pitchFamily="18" charset="0"/>
              </a:rPr>
              <a:t>28</a:t>
            </a:r>
            <a:r>
              <a:rPr lang="en-US" altLang="zh-CN" sz="1400" kern="100" dirty="0">
                <a:solidFill>
                  <a:srgbClr val="000000"/>
                </a:solidFill>
                <a:latin typeface="Times New Roman" panose="02020603050405020304" pitchFamily="18" charset="0"/>
                <a:cs typeface="Times New Roman" panose="02020603050405020304" pitchFamily="18" charset="0"/>
              </a:rPr>
              <a:t>S</a:t>
            </a:r>
            <a:r>
              <a:rPr lang="zh-CN" altLang="zh-CN" sz="1400" kern="100" dirty="0">
                <a:solidFill>
                  <a:srgbClr val="000000"/>
                </a:solidFill>
                <a:latin typeface="Times New Roman" panose="02020603050405020304" pitchFamily="18" charset="0"/>
                <a:cs typeface="Times New Roman" panose="02020603050405020304" pitchFamily="18" charset="0"/>
              </a:rPr>
              <a:t>的基态质量精度太差</a:t>
            </a:r>
            <a:r>
              <a:rPr lang="en-US" altLang="zh-CN" sz="1400" kern="100" dirty="0">
                <a:solidFill>
                  <a:srgbClr val="000000"/>
                </a:solidFill>
                <a:latin typeface="Times New Roman" panose="02020603050405020304" pitchFamily="18" charset="0"/>
                <a:cs typeface="Times New Roman" panose="02020603050405020304" pitchFamily="18" charset="0"/>
              </a:rPr>
              <a:t>(4070±160 keV)</a:t>
            </a:r>
            <a:r>
              <a:rPr lang="zh-CN" altLang="zh-CN" sz="1400" kern="100" dirty="0">
                <a:solidFill>
                  <a:srgbClr val="000000"/>
                </a:solidFill>
                <a:latin typeface="Times New Roman" panose="02020603050405020304" pitchFamily="18" charset="0"/>
                <a:cs typeface="Times New Roman" panose="02020603050405020304" pitchFamily="18" charset="0"/>
              </a:rPr>
              <a:t>，</a:t>
            </a:r>
            <a:r>
              <a:rPr lang="en-US" altLang="zh-CN" sz="1400" kern="100" baseline="30000" dirty="0">
                <a:solidFill>
                  <a:srgbClr val="000000"/>
                </a:solidFill>
                <a:latin typeface="Times New Roman" panose="02020603050405020304" pitchFamily="18" charset="0"/>
                <a:cs typeface="Times New Roman" panose="02020603050405020304" pitchFamily="18" charset="0"/>
              </a:rPr>
              <a:t>28</a:t>
            </a:r>
            <a:r>
              <a:rPr lang="en-US" altLang="zh-CN" sz="1400" kern="100" dirty="0">
                <a:solidFill>
                  <a:srgbClr val="000000"/>
                </a:solidFill>
                <a:latin typeface="Times New Roman" panose="02020603050405020304" pitchFamily="18" charset="0"/>
                <a:cs typeface="Times New Roman" panose="02020603050405020304" pitchFamily="18" charset="0"/>
              </a:rPr>
              <a:t>P IAS</a:t>
            </a:r>
            <a:r>
              <a:rPr lang="zh-CN" altLang="zh-CN" sz="1400" kern="100" dirty="0">
                <a:solidFill>
                  <a:srgbClr val="000000"/>
                </a:solidFill>
                <a:latin typeface="Times New Roman" panose="02020603050405020304" pitchFamily="18" charset="0"/>
                <a:cs typeface="Times New Roman" panose="02020603050405020304" pitchFamily="18" charset="0"/>
              </a:rPr>
              <a:t>激发能（</a:t>
            </a:r>
            <a:r>
              <a:rPr lang="en-US" altLang="zh-CN" sz="1400" kern="100" dirty="0">
                <a:solidFill>
                  <a:srgbClr val="000000"/>
                </a:solidFill>
                <a:latin typeface="Times New Roman" panose="02020603050405020304" pitchFamily="18" charset="0"/>
                <a:cs typeface="Times New Roman" panose="02020603050405020304" pitchFamily="18" charset="0"/>
              </a:rPr>
              <a:t>5900±21 keV</a:t>
            </a:r>
            <a:r>
              <a:rPr lang="zh-CN" altLang="zh-CN" sz="1400" kern="100" dirty="0">
                <a:solidFill>
                  <a:srgbClr val="000000"/>
                </a:solidFill>
                <a:latin typeface="Times New Roman" panose="02020603050405020304" pitchFamily="18" charset="0"/>
                <a:cs typeface="Times New Roman" panose="02020603050405020304" pitchFamily="18" charset="0"/>
              </a:rPr>
              <a:t>）精度也太差。就需要两个实验，①用</a:t>
            </a:r>
            <a:r>
              <a:rPr lang="en-US" altLang="zh-CN" sz="1400" kern="100" dirty="0">
                <a:solidFill>
                  <a:srgbClr val="000000"/>
                </a:solidFill>
                <a:latin typeface="Times New Roman" panose="02020603050405020304" pitchFamily="18" charset="0"/>
                <a:cs typeface="Times New Roman" panose="02020603050405020304" pitchFamily="18" charset="0"/>
              </a:rPr>
              <a:t>MSU LEBIT Penning Trap</a:t>
            </a:r>
            <a:r>
              <a:rPr lang="zh-CN" altLang="zh-CN" sz="1400" kern="100" dirty="0">
                <a:solidFill>
                  <a:srgbClr val="000000"/>
                </a:solidFill>
                <a:latin typeface="Times New Roman" panose="02020603050405020304" pitchFamily="18" charset="0"/>
                <a:cs typeface="Times New Roman" panose="02020603050405020304" pitchFamily="18" charset="0"/>
              </a:rPr>
              <a:t>精确测量</a:t>
            </a:r>
            <a:r>
              <a:rPr lang="en-US" altLang="zh-CN" sz="1400" kern="100" baseline="30000" dirty="0">
                <a:solidFill>
                  <a:srgbClr val="000000"/>
                </a:solidFill>
                <a:latin typeface="Times New Roman" panose="02020603050405020304" pitchFamily="18" charset="0"/>
                <a:cs typeface="Times New Roman" panose="02020603050405020304" pitchFamily="18" charset="0"/>
              </a:rPr>
              <a:t>28</a:t>
            </a:r>
            <a:r>
              <a:rPr lang="en-US" altLang="zh-CN" sz="1400" kern="100" dirty="0">
                <a:solidFill>
                  <a:srgbClr val="000000"/>
                </a:solidFill>
                <a:latin typeface="Times New Roman" panose="02020603050405020304" pitchFamily="18" charset="0"/>
                <a:cs typeface="Times New Roman" panose="02020603050405020304" pitchFamily="18" charset="0"/>
              </a:rPr>
              <a:t>S</a:t>
            </a:r>
            <a:r>
              <a:rPr lang="zh-CN" altLang="zh-CN" sz="1400" kern="100" dirty="0">
                <a:solidFill>
                  <a:srgbClr val="000000"/>
                </a:solidFill>
                <a:latin typeface="Times New Roman" panose="02020603050405020304" pitchFamily="18" charset="0"/>
                <a:cs typeface="Times New Roman" panose="02020603050405020304" pitchFamily="18" charset="0"/>
              </a:rPr>
              <a:t>基态质量，②用</a:t>
            </a:r>
            <a:r>
              <a:rPr lang="en-US" altLang="zh-CN" sz="1400" kern="100" dirty="0">
                <a:solidFill>
                  <a:srgbClr val="000000"/>
                </a:solidFill>
                <a:latin typeface="Times New Roman" panose="02020603050405020304" pitchFamily="18" charset="0"/>
                <a:cs typeface="Times New Roman" panose="02020603050405020304" pitchFamily="18" charset="0"/>
              </a:rPr>
              <a:t>MSU </a:t>
            </a:r>
            <a:r>
              <a:rPr lang="en-US" altLang="zh-CN" sz="1400" kern="100" dirty="0" err="1">
                <a:solidFill>
                  <a:srgbClr val="000000"/>
                </a:solidFill>
                <a:latin typeface="Times New Roman" panose="02020603050405020304" pitchFamily="18" charset="0"/>
                <a:cs typeface="Times New Roman" panose="02020603050405020304" pitchFamily="18" charset="0"/>
              </a:rPr>
              <a:t>SeGA</a:t>
            </a:r>
            <a:r>
              <a:rPr lang="zh-CN" altLang="zh-CN" sz="1400" kern="100" dirty="0">
                <a:solidFill>
                  <a:srgbClr val="000000"/>
                </a:solidFill>
                <a:latin typeface="Times New Roman" panose="02020603050405020304" pitchFamily="18" charset="0"/>
                <a:cs typeface="Times New Roman" panose="02020603050405020304" pitchFamily="18" charset="0"/>
              </a:rPr>
              <a:t>高纯锗阵列精确测量</a:t>
            </a:r>
            <a:r>
              <a:rPr lang="en-US" altLang="zh-CN" sz="1400" kern="100" baseline="30000" dirty="0">
                <a:solidFill>
                  <a:srgbClr val="000000"/>
                </a:solidFill>
                <a:latin typeface="Times New Roman" panose="02020603050405020304" pitchFamily="18" charset="0"/>
                <a:cs typeface="Times New Roman" panose="02020603050405020304" pitchFamily="18" charset="0"/>
              </a:rPr>
              <a:t>28</a:t>
            </a:r>
            <a:r>
              <a:rPr lang="en-US" altLang="zh-CN" sz="1400" kern="100" dirty="0">
                <a:solidFill>
                  <a:srgbClr val="000000"/>
                </a:solidFill>
                <a:latin typeface="Times New Roman" panose="02020603050405020304" pitchFamily="18" charset="0"/>
                <a:cs typeface="Times New Roman" panose="02020603050405020304" pitchFamily="18" charset="0"/>
              </a:rPr>
              <a:t>S </a:t>
            </a:r>
            <a:r>
              <a:rPr lang="en-US" altLang="zh-CN" sz="1400" i="1" kern="100" dirty="0">
                <a:solidFill>
                  <a:srgbClr val="000000"/>
                </a:solidFill>
                <a:latin typeface="Times New Roman" panose="02020603050405020304" pitchFamily="18" charset="0"/>
                <a:cs typeface="Times New Roman" panose="02020603050405020304" pitchFamily="18" charset="0"/>
              </a:rPr>
              <a:t>β</a:t>
            </a:r>
            <a:r>
              <a:rPr lang="zh-CN" altLang="zh-CN" sz="1400" kern="100" dirty="0">
                <a:solidFill>
                  <a:srgbClr val="000000"/>
                </a:solidFill>
                <a:latin typeface="Times New Roman" panose="02020603050405020304" pitchFamily="18" charset="0"/>
                <a:cs typeface="Times New Roman" panose="02020603050405020304" pitchFamily="18" charset="0"/>
              </a:rPr>
              <a:t>缓发</a:t>
            </a:r>
            <a:r>
              <a:rPr lang="en-US" altLang="zh-CN" sz="1400" i="1" kern="100" dirty="0">
                <a:solidFill>
                  <a:srgbClr val="000000"/>
                </a:solidFill>
                <a:latin typeface="Times New Roman" panose="02020603050405020304" pitchFamily="18" charset="0"/>
                <a:cs typeface="Times New Roman" panose="02020603050405020304" pitchFamily="18" charset="0"/>
              </a:rPr>
              <a:t>γ</a:t>
            </a:r>
            <a:r>
              <a:rPr lang="zh-CN" altLang="zh-CN" sz="1400" kern="100" dirty="0">
                <a:solidFill>
                  <a:srgbClr val="000000"/>
                </a:solidFill>
                <a:latin typeface="Times New Roman" panose="02020603050405020304" pitchFamily="18" charset="0"/>
                <a:cs typeface="Times New Roman" panose="02020603050405020304" pitchFamily="18" charset="0"/>
              </a:rPr>
              <a:t>射线。</a:t>
            </a:r>
            <a:endParaRPr lang="en-US" altLang="zh-CN" sz="1400" kern="100" dirty="0">
              <a:latin typeface="Times New Roman" panose="02020603050405020304" pitchFamily="18" charset="0"/>
              <a:cs typeface="Times New Roman" panose="02020603050405020304" pitchFamily="18" charset="0"/>
            </a:endParaRPr>
          </a:p>
          <a:p>
            <a:pPr indent="360000" algn="just"/>
            <a:r>
              <a:rPr lang="zh-CN" altLang="zh-CN" sz="1400" kern="100" dirty="0">
                <a:solidFill>
                  <a:srgbClr val="000000"/>
                </a:solidFill>
                <a:latin typeface="Times New Roman" panose="02020603050405020304" pitchFamily="18" charset="0"/>
                <a:cs typeface="Times New Roman" panose="02020603050405020304" pitchFamily="18" charset="0"/>
              </a:rPr>
              <a:t>①后来他们发现</a:t>
            </a:r>
            <a:r>
              <a:rPr lang="en-US" altLang="zh-CN" sz="1400" kern="100" baseline="30000" dirty="0">
                <a:solidFill>
                  <a:srgbClr val="000000"/>
                </a:solidFill>
                <a:latin typeface="Times New Roman" panose="02020603050405020304" pitchFamily="18" charset="0"/>
                <a:cs typeface="Times New Roman" panose="02020603050405020304" pitchFamily="18" charset="0"/>
              </a:rPr>
              <a:t>28</a:t>
            </a:r>
            <a:r>
              <a:rPr lang="en-US" altLang="zh-CN" sz="1400" kern="100" dirty="0">
                <a:solidFill>
                  <a:srgbClr val="000000"/>
                </a:solidFill>
                <a:latin typeface="Times New Roman" panose="02020603050405020304" pitchFamily="18" charset="0"/>
                <a:cs typeface="Times New Roman" panose="02020603050405020304" pitchFamily="18" charset="0"/>
              </a:rPr>
              <a:t>S</a:t>
            </a:r>
            <a:r>
              <a:rPr lang="zh-CN" altLang="zh-CN" sz="1400" kern="100" dirty="0">
                <a:solidFill>
                  <a:srgbClr val="000000"/>
                </a:solidFill>
                <a:latin typeface="Times New Roman" panose="02020603050405020304" pitchFamily="18" charset="0"/>
                <a:cs typeface="Times New Roman" panose="02020603050405020304" pitchFamily="18" charset="0"/>
              </a:rPr>
              <a:t>基态质量用</a:t>
            </a:r>
            <a:r>
              <a:rPr lang="en-US" altLang="zh-CN" sz="1400" kern="100" dirty="0">
                <a:solidFill>
                  <a:srgbClr val="000000"/>
                </a:solidFill>
                <a:latin typeface="Times New Roman" panose="02020603050405020304" pitchFamily="18" charset="0"/>
                <a:cs typeface="Times New Roman" panose="02020603050405020304" pitchFamily="18" charset="0"/>
              </a:rPr>
              <a:t>LEBIT Penning trap</a:t>
            </a:r>
            <a:r>
              <a:rPr lang="zh-CN" altLang="zh-CN" sz="1400" kern="100" dirty="0">
                <a:solidFill>
                  <a:srgbClr val="000000"/>
                </a:solidFill>
                <a:latin typeface="Times New Roman" panose="02020603050405020304" pitchFamily="18" charset="0"/>
                <a:cs typeface="Times New Roman" panose="02020603050405020304" pitchFamily="18" charset="0"/>
              </a:rPr>
              <a:t>测量存在化学方法的问题，二氧化碳干扰氧化硫</a:t>
            </a:r>
            <a:r>
              <a:rPr lang="zh-CN" altLang="en-US" sz="1400" kern="100" dirty="0">
                <a:solidFill>
                  <a:srgbClr val="000000"/>
                </a:solidFill>
                <a:latin typeface="Times New Roman" panose="02020603050405020304" pitchFamily="18" charset="0"/>
                <a:cs typeface="Times New Roman" panose="02020603050405020304" pitchFamily="18" charset="0"/>
              </a:rPr>
              <a:t>，产生</a:t>
            </a:r>
            <a:r>
              <a:rPr lang="en-US" altLang="zh-CN" sz="1400" kern="100" dirty="0">
                <a:solidFill>
                  <a:srgbClr val="000000"/>
                </a:solidFill>
                <a:latin typeface="Times New Roman" panose="02020603050405020304" pitchFamily="18" charset="0"/>
                <a:cs typeface="Times New Roman" panose="02020603050405020304" pitchFamily="18" charset="0"/>
              </a:rPr>
              <a:t>S</a:t>
            </a:r>
            <a:r>
              <a:rPr lang="zh-CN" altLang="en-US" sz="1400" kern="100" dirty="0">
                <a:solidFill>
                  <a:srgbClr val="000000"/>
                </a:solidFill>
                <a:latin typeface="Times New Roman" panose="02020603050405020304" pitchFamily="18" charset="0"/>
                <a:cs typeface="Times New Roman" panose="02020603050405020304" pitchFamily="18" charset="0"/>
              </a:rPr>
              <a:t>的</a:t>
            </a:r>
            <a:r>
              <a:rPr lang="en-US" altLang="zh-CN" sz="1400" kern="100" dirty="0">
                <a:solidFill>
                  <a:srgbClr val="000000"/>
                </a:solidFill>
                <a:latin typeface="Times New Roman" panose="02020603050405020304" pitchFamily="18" charset="0"/>
                <a:cs typeface="Times New Roman" panose="02020603050405020304" pitchFamily="18" charset="0"/>
              </a:rPr>
              <a:t>stopped beam</a:t>
            </a:r>
            <a:r>
              <a:rPr lang="zh-CN" altLang="en-US" sz="1400" kern="100" dirty="0">
                <a:solidFill>
                  <a:srgbClr val="000000"/>
                </a:solidFill>
                <a:latin typeface="Times New Roman" panose="02020603050405020304" pitchFamily="18" charset="0"/>
                <a:cs typeface="Times New Roman" panose="02020603050405020304" pitchFamily="18" charset="0"/>
              </a:rPr>
              <a:t>有困难</a:t>
            </a:r>
            <a:r>
              <a:rPr lang="zh-CN" altLang="zh-CN" sz="1400" kern="100" dirty="0">
                <a:solidFill>
                  <a:srgbClr val="000000"/>
                </a:solidFill>
                <a:latin typeface="Times New Roman" panose="02020603050405020304" pitchFamily="18" charset="0"/>
                <a:cs typeface="Times New Roman" panose="02020603050405020304" pitchFamily="18" charset="0"/>
              </a:rPr>
              <a:t>。细节听不懂，反正</a:t>
            </a:r>
            <a:r>
              <a:rPr lang="en-US" altLang="zh-CN" sz="1400" kern="100" dirty="0">
                <a:solidFill>
                  <a:srgbClr val="000000"/>
                </a:solidFill>
                <a:latin typeface="Times New Roman" panose="02020603050405020304" pitchFamily="18" charset="0"/>
                <a:cs typeface="Times New Roman" panose="02020603050405020304" pitchFamily="18" charset="0"/>
              </a:rPr>
              <a:t>NSCL</a:t>
            </a:r>
            <a:r>
              <a:rPr lang="zh-CN" altLang="zh-CN" sz="1400" kern="100" dirty="0">
                <a:solidFill>
                  <a:srgbClr val="000000"/>
                </a:solidFill>
                <a:latin typeface="Times New Roman" panose="02020603050405020304" pitchFamily="18" charset="0"/>
                <a:cs typeface="Times New Roman" panose="02020603050405020304" pitchFamily="18" charset="0"/>
              </a:rPr>
              <a:t>质量测量组的人表示难以克服，</a:t>
            </a:r>
            <a:r>
              <a:rPr lang="en-US" altLang="zh-CN" sz="1400" kern="100" baseline="30000" dirty="0">
                <a:solidFill>
                  <a:srgbClr val="000000"/>
                </a:solidFill>
                <a:latin typeface="Times New Roman" panose="02020603050405020304" pitchFamily="18" charset="0"/>
                <a:cs typeface="Times New Roman" panose="02020603050405020304" pitchFamily="18" charset="0"/>
              </a:rPr>
              <a:t>28</a:t>
            </a:r>
            <a:r>
              <a:rPr lang="en-US" altLang="zh-CN" sz="1400" kern="100" dirty="0">
                <a:solidFill>
                  <a:srgbClr val="000000"/>
                </a:solidFill>
                <a:latin typeface="Times New Roman" panose="02020603050405020304" pitchFamily="18" charset="0"/>
                <a:cs typeface="Times New Roman" panose="02020603050405020304" pitchFamily="18" charset="0"/>
              </a:rPr>
              <a:t>S</a:t>
            </a:r>
            <a:r>
              <a:rPr lang="zh-CN" altLang="zh-CN" sz="1400" kern="100" dirty="0">
                <a:solidFill>
                  <a:srgbClr val="000000"/>
                </a:solidFill>
                <a:latin typeface="Times New Roman" panose="02020603050405020304" pitchFamily="18" charset="0"/>
                <a:cs typeface="Times New Roman" panose="02020603050405020304" pitchFamily="18" charset="0"/>
              </a:rPr>
              <a:t>质量难以用</a:t>
            </a:r>
            <a:r>
              <a:rPr lang="en-US" altLang="zh-CN" sz="1400" kern="100" dirty="0">
                <a:solidFill>
                  <a:srgbClr val="000000"/>
                </a:solidFill>
                <a:latin typeface="Times New Roman" panose="02020603050405020304" pitchFamily="18" charset="0"/>
                <a:cs typeface="Times New Roman" panose="02020603050405020304" pitchFamily="18" charset="0"/>
              </a:rPr>
              <a:t>Penning trap</a:t>
            </a:r>
            <a:r>
              <a:rPr lang="zh-CN" altLang="zh-CN" sz="1400" kern="100" dirty="0">
                <a:solidFill>
                  <a:srgbClr val="000000"/>
                </a:solidFill>
                <a:latin typeface="Times New Roman" panose="02020603050405020304" pitchFamily="18" charset="0"/>
                <a:cs typeface="Times New Roman" panose="02020603050405020304" pitchFamily="18" charset="0"/>
              </a:rPr>
              <a:t>测量。</a:t>
            </a:r>
            <a:endParaRPr lang="zh-CN" altLang="zh-CN" sz="1400" kern="100" dirty="0">
              <a:latin typeface="Times New Roman" panose="02020603050405020304" pitchFamily="18" charset="0"/>
              <a:cs typeface="Times New Roman" panose="02020603050405020304" pitchFamily="18" charset="0"/>
            </a:endParaRPr>
          </a:p>
          <a:p>
            <a:pPr indent="360000" algn="just"/>
            <a:r>
              <a:rPr lang="zh-CN" altLang="zh-CN" sz="1400" dirty="0">
                <a:solidFill>
                  <a:srgbClr val="000000"/>
                </a:solidFill>
                <a:latin typeface="Times New Roman" panose="02020603050405020304" pitchFamily="18" charset="0"/>
                <a:cs typeface="Times New Roman" panose="02020603050405020304" pitchFamily="18" charset="0"/>
              </a:rPr>
              <a:t>②那么通过</a:t>
            </a:r>
            <a:r>
              <a:rPr lang="en-US" altLang="zh-CN" sz="1400" i="1" dirty="0">
                <a:solidFill>
                  <a:srgbClr val="000000"/>
                </a:solidFill>
                <a:latin typeface="Times New Roman" panose="02020603050405020304" pitchFamily="18" charset="0"/>
                <a:cs typeface="Times New Roman" panose="02020603050405020304" pitchFamily="18" charset="0"/>
              </a:rPr>
              <a:t>β</a:t>
            </a:r>
            <a:r>
              <a:rPr lang="zh-CN" altLang="zh-CN" sz="1400" dirty="0">
                <a:solidFill>
                  <a:srgbClr val="000000"/>
                </a:solidFill>
                <a:latin typeface="Times New Roman" panose="02020603050405020304" pitchFamily="18" charset="0"/>
                <a:cs typeface="Times New Roman" panose="02020603050405020304" pitchFamily="18" charset="0"/>
              </a:rPr>
              <a:t>缓发</a:t>
            </a:r>
            <a:r>
              <a:rPr lang="en-US" altLang="zh-CN" sz="1400" i="1" dirty="0">
                <a:solidFill>
                  <a:srgbClr val="000000"/>
                </a:solidFill>
                <a:latin typeface="Times New Roman" panose="02020603050405020304" pitchFamily="18" charset="0"/>
                <a:cs typeface="Times New Roman" panose="02020603050405020304" pitchFamily="18" charset="0"/>
              </a:rPr>
              <a:t>γ</a:t>
            </a:r>
            <a:r>
              <a:rPr lang="zh-CN" altLang="zh-CN" sz="1400" dirty="0">
                <a:solidFill>
                  <a:srgbClr val="000000"/>
                </a:solidFill>
                <a:latin typeface="Times New Roman" panose="02020603050405020304" pitchFamily="18" charset="0"/>
                <a:cs typeface="Times New Roman" panose="02020603050405020304" pitchFamily="18" charset="0"/>
              </a:rPr>
              <a:t>精确测到</a:t>
            </a:r>
            <a:r>
              <a:rPr lang="en-US" altLang="zh-CN" sz="1400" dirty="0">
                <a:solidFill>
                  <a:srgbClr val="000000"/>
                </a:solidFill>
                <a:latin typeface="Times New Roman" panose="02020603050405020304" pitchFamily="18" charset="0"/>
                <a:cs typeface="Times New Roman" panose="02020603050405020304" pitchFamily="18" charset="0"/>
              </a:rPr>
              <a:t>IAS</a:t>
            </a:r>
            <a:r>
              <a:rPr lang="zh-CN" altLang="zh-CN" sz="1400" dirty="0">
                <a:solidFill>
                  <a:srgbClr val="000000"/>
                </a:solidFill>
                <a:latin typeface="Times New Roman" panose="02020603050405020304" pitchFamily="18" charset="0"/>
                <a:cs typeface="Times New Roman" panose="02020603050405020304" pitchFamily="18" charset="0"/>
              </a:rPr>
              <a:t>激发能</a:t>
            </a:r>
            <a:r>
              <a:rPr lang="en-US" altLang="zh-CN" sz="1400" dirty="0">
                <a:solidFill>
                  <a:srgbClr val="000000"/>
                </a:solidFill>
                <a:latin typeface="Times New Roman" panose="02020603050405020304" pitchFamily="18" charset="0"/>
                <a:cs typeface="Times New Roman" panose="02020603050405020304" pitchFamily="18" charset="0"/>
              </a:rPr>
              <a:t>1 keV</a:t>
            </a:r>
            <a:r>
              <a:rPr lang="zh-CN" altLang="zh-CN" sz="1400" dirty="0">
                <a:solidFill>
                  <a:srgbClr val="000000"/>
                </a:solidFill>
                <a:latin typeface="Times New Roman" panose="02020603050405020304" pitchFamily="18" charset="0"/>
                <a:cs typeface="Times New Roman" panose="02020603050405020304" pitchFamily="18" charset="0"/>
              </a:rPr>
              <a:t>误差以内是可行的，虽然</a:t>
            </a:r>
            <a:r>
              <a:rPr lang="en-US" altLang="zh-CN" sz="1400" dirty="0">
                <a:solidFill>
                  <a:srgbClr val="000000"/>
                </a:solidFill>
                <a:latin typeface="Times New Roman" panose="02020603050405020304" pitchFamily="18" charset="0"/>
                <a:cs typeface="Times New Roman" panose="02020603050405020304" pitchFamily="18" charset="0"/>
              </a:rPr>
              <a:t>IAS</a:t>
            </a:r>
            <a:r>
              <a:rPr lang="zh-CN" altLang="zh-CN" sz="1400" dirty="0">
                <a:solidFill>
                  <a:srgbClr val="000000"/>
                </a:solidFill>
                <a:latin typeface="Times New Roman" panose="02020603050405020304" pitchFamily="18" charset="0"/>
                <a:cs typeface="Times New Roman" panose="02020603050405020304" pitchFamily="18" charset="0"/>
              </a:rPr>
              <a:t>远高于质子分离阈（</a:t>
            </a:r>
            <a:r>
              <a:rPr lang="en-US" altLang="zh-CN" sz="1400" dirty="0">
                <a:solidFill>
                  <a:srgbClr val="000000"/>
                </a:solidFill>
                <a:latin typeface="Times New Roman" panose="02020603050405020304" pitchFamily="18" charset="0"/>
                <a:cs typeface="Times New Roman" panose="02020603050405020304" pitchFamily="18" charset="0"/>
              </a:rPr>
              <a:t>2052.3(12) keV</a:t>
            </a:r>
            <a:r>
              <a:rPr lang="zh-CN" altLang="zh-CN" sz="1400" dirty="0">
                <a:solidFill>
                  <a:srgbClr val="000000"/>
                </a:solidFill>
                <a:latin typeface="Times New Roman" panose="02020603050405020304" pitchFamily="18" charset="0"/>
                <a:cs typeface="Times New Roman" panose="02020603050405020304" pitchFamily="18" charset="0"/>
              </a:rPr>
              <a:t>），但是仍有很小的分支比</a:t>
            </a:r>
            <a:r>
              <a:rPr lang="en-US" altLang="zh-CN" sz="1400" i="1" dirty="0">
                <a:solidFill>
                  <a:srgbClr val="000000"/>
                </a:solidFill>
                <a:latin typeface="Times New Roman" panose="02020603050405020304" pitchFamily="18" charset="0"/>
                <a:cs typeface="Times New Roman" panose="02020603050405020304" pitchFamily="18" charset="0"/>
              </a:rPr>
              <a:t>γ</a:t>
            </a:r>
            <a:r>
              <a:rPr lang="zh-CN" altLang="zh-CN" sz="1400" dirty="0">
                <a:solidFill>
                  <a:srgbClr val="000000"/>
                </a:solidFill>
                <a:latin typeface="Times New Roman" panose="02020603050405020304" pitchFamily="18" charset="0"/>
                <a:cs typeface="Times New Roman" panose="02020603050405020304" pitchFamily="18" charset="0"/>
              </a:rPr>
              <a:t>退激，他们以前也测到过</a:t>
            </a:r>
            <a:r>
              <a:rPr lang="en-US" altLang="zh-CN" sz="1400" baseline="30000" dirty="0">
                <a:solidFill>
                  <a:srgbClr val="000000"/>
                </a:solidFill>
                <a:latin typeface="Times New Roman" panose="02020603050405020304" pitchFamily="18" charset="0"/>
                <a:cs typeface="Times New Roman" panose="02020603050405020304" pitchFamily="18" charset="0"/>
              </a:rPr>
              <a:t>20</a:t>
            </a:r>
            <a:r>
              <a:rPr lang="en-US" altLang="zh-CN" sz="1400" dirty="0">
                <a:solidFill>
                  <a:srgbClr val="000000"/>
                </a:solidFill>
                <a:latin typeface="Times New Roman" panose="02020603050405020304" pitchFamily="18" charset="0"/>
                <a:cs typeface="Times New Roman" panose="02020603050405020304" pitchFamily="18" charset="0"/>
              </a:rPr>
              <a:t>Na IAS</a:t>
            </a:r>
            <a:r>
              <a:rPr lang="zh-CN" altLang="zh-CN" sz="1400" dirty="0">
                <a:solidFill>
                  <a:srgbClr val="000000"/>
                </a:solidFill>
                <a:latin typeface="Times New Roman" panose="02020603050405020304" pitchFamily="18" charset="0"/>
                <a:cs typeface="Times New Roman" panose="02020603050405020304" pitchFamily="18" charset="0"/>
              </a:rPr>
              <a:t>（超过质子分离阈</a:t>
            </a:r>
            <a:r>
              <a:rPr lang="en-US" altLang="zh-CN" sz="1400" dirty="0">
                <a:solidFill>
                  <a:srgbClr val="000000"/>
                </a:solidFill>
                <a:latin typeface="Times New Roman" panose="02020603050405020304" pitchFamily="18" charset="0"/>
                <a:cs typeface="Times New Roman" panose="02020603050405020304" pitchFamily="18" charset="0"/>
              </a:rPr>
              <a:t>4.4 MeV</a:t>
            </a:r>
            <a:r>
              <a:rPr lang="zh-CN" altLang="zh-CN" sz="1400" dirty="0">
                <a:solidFill>
                  <a:srgbClr val="000000"/>
                </a:solidFill>
                <a:latin typeface="Times New Roman" panose="02020603050405020304" pitchFamily="18" charset="0"/>
                <a:cs typeface="Times New Roman" panose="02020603050405020304" pitchFamily="18" charset="0"/>
              </a:rPr>
              <a:t>）发射的</a:t>
            </a:r>
            <a:r>
              <a:rPr lang="en-US" altLang="zh-CN" sz="1400" i="1" dirty="0">
                <a:solidFill>
                  <a:srgbClr val="000000"/>
                </a:solidFill>
                <a:latin typeface="Times New Roman" panose="02020603050405020304" pitchFamily="18" charset="0"/>
                <a:cs typeface="Times New Roman" panose="02020603050405020304" pitchFamily="18" charset="0"/>
              </a:rPr>
              <a:t>γ</a:t>
            </a:r>
            <a:r>
              <a:rPr lang="zh-CN" altLang="zh-CN" sz="1400" dirty="0">
                <a:solidFill>
                  <a:srgbClr val="000000"/>
                </a:solidFill>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13700" y="10732"/>
            <a:ext cx="5516049" cy="4600499"/>
          </a:xfrm>
          <a:prstGeom prst="rect">
            <a:avLst/>
          </a:prstGeom>
        </p:spPr>
      </p:pic>
    </p:spTree>
    <p:extLst>
      <p:ext uri="{BB962C8B-B14F-4D97-AF65-F5344CB8AC3E}">
        <p14:creationId xmlns:p14="http://schemas.microsoft.com/office/powerpoint/2010/main" val="197581152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37439" y="2063300"/>
            <a:ext cx="2530804" cy="1477328"/>
          </a:xfrm>
          <a:prstGeom prst="rect">
            <a:avLst/>
          </a:prstGeom>
        </p:spPr>
        <p:txBody>
          <a:bodyPr wrap="square">
            <a:spAutoFit/>
          </a:bodyPr>
          <a:lstStyle/>
          <a:p>
            <a:r>
              <a:rPr lang="en-US" altLang="zh-CN" dirty="0">
                <a:solidFill>
                  <a:srgbClr val="000000"/>
                </a:solidFill>
                <a:latin typeface="Times New Roman" panose="02020603050405020304" pitchFamily="18" charset="0"/>
                <a:ea typeface="宋体" panose="02010600030101010101" pitchFamily="2" charset="-122"/>
              </a:rPr>
              <a:t>With the aim to further research the role of 2</a:t>
            </a:r>
            <a:r>
              <a:rPr lang="en-US" altLang="zh-CN" i="1" dirty="0">
                <a:solidFill>
                  <a:srgbClr val="000000"/>
                </a:solidFill>
                <a:latin typeface="Times New Roman" panose="02020603050405020304" pitchFamily="18" charset="0"/>
                <a:ea typeface="宋体" panose="02010600030101010101" pitchFamily="2" charset="-122"/>
              </a:rPr>
              <a:t>p</a:t>
            </a:r>
            <a:r>
              <a:rPr lang="en-US" altLang="zh-CN" dirty="0">
                <a:solidFill>
                  <a:srgbClr val="000000"/>
                </a:solidFill>
                <a:latin typeface="Times New Roman" panose="02020603050405020304" pitchFamily="18" charset="0"/>
                <a:ea typeface="宋体" panose="02010600030101010101" pitchFamily="2" charset="-122"/>
              </a:rPr>
              <a:t> halo in 2</a:t>
            </a:r>
            <a:r>
              <a:rPr lang="en-US" altLang="zh-CN" i="1" dirty="0">
                <a:solidFill>
                  <a:srgbClr val="000000"/>
                </a:solidFill>
                <a:latin typeface="Times New Roman" panose="02020603050405020304" pitchFamily="18" charset="0"/>
                <a:ea typeface="宋体" panose="02010600030101010101" pitchFamily="2" charset="-122"/>
              </a:rPr>
              <a:t>p</a:t>
            </a:r>
            <a:r>
              <a:rPr lang="en-US" altLang="zh-CN" dirty="0">
                <a:solidFill>
                  <a:srgbClr val="000000"/>
                </a:solidFill>
                <a:latin typeface="Times New Roman" panose="02020603050405020304" pitchFamily="18" charset="0"/>
                <a:ea typeface="宋体" panose="02010600030101010101" pitchFamily="2" charset="-122"/>
              </a:rPr>
              <a:t> decay, </a:t>
            </a:r>
            <a:r>
              <a:rPr lang="en-US" altLang="zh-CN" baseline="30000" dirty="0">
                <a:solidFill>
                  <a:srgbClr val="000000"/>
                </a:solidFill>
                <a:latin typeface="Times New Roman" panose="02020603050405020304" pitchFamily="18" charset="0"/>
                <a:ea typeface="宋体" panose="02010600030101010101" pitchFamily="2" charset="-122"/>
              </a:rPr>
              <a:t>27</a:t>
            </a:r>
            <a:r>
              <a:rPr lang="en-US" altLang="zh-CN" dirty="0">
                <a:solidFill>
                  <a:srgbClr val="000000"/>
                </a:solidFill>
                <a:latin typeface="Times New Roman" panose="02020603050405020304" pitchFamily="18" charset="0"/>
                <a:ea typeface="宋体" panose="02010600030101010101" pitchFamily="2" charset="-122"/>
              </a:rPr>
              <a:t>S and </a:t>
            </a:r>
            <a:r>
              <a:rPr lang="en-US" altLang="zh-CN" baseline="30000" dirty="0">
                <a:solidFill>
                  <a:srgbClr val="000000"/>
                </a:solidFill>
                <a:latin typeface="Times New Roman" panose="02020603050405020304" pitchFamily="18" charset="0"/>
                <a:ea typeface="宋体" panose="02010600030101010101" pitchFamily="2" charset="-122"/>
              </a:rPr>
              <a:t>26</a:t>
            </a:r>
            <a:r>
              <a:rPr lang="en-US" altLang="zh-CN" dirty="0">
                <a:solidFill>
                  <a:srgbClr val="000000"/>
                </a:solidFill>
                <a:latin typeface="Times New Roman" panose="02020603050405020304" pitchFamily="18" charset="0"/>
                <a:ea typeface="宋体" panose="02010600030101010101" pitchFamily="2" charset="-122"/>
              </a:rPr>
              <a:t>P were proposed as investigation objects.</a:t>
            </a:r>
            <a:endParaRPr lang="zh-CN" altLang="en-US" dirty="0"/>
          </a:p>
        </p:txBody>
      </p:sp>
      <p:sp>
        <p:nvSpPr>
          <p:cNvPr id="9" name="矩形 8"/>
          <p:cNvSpPr/>
          <p:nvPr/>
        </p:nvSpPr>
        <p:spPr>
          <a:xfrm>
            <a:off x="2663788" y="4413313"/>
            <a:ext cx="5811555" cy="1277273"/>
          </a:xfrm>
          <a:prstGeom prst="rect">
            <a:avLst/>
          </a:prstGeom>
        </p:spPr>
        <p:txBody>
          <a:bodyPr wrap="square" anchor="ctr">
            <a:spAutoFit/>
          </a:bodyPr>
          <a:lstStyle/>
          <a:p>
            <a:pPr>
              <a:lnSpc>
                <a:spcPct val="110000"/>
              </a:lnSpc>
            </a:pPr>
            <a:r>
              <a:rPr lang="en-US" altLang="zh-CN" sz="1400" baseline="300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29</a:t>
            </a:r>
            <a:r>
              <a:rPr lang="en-US" altLang="zh-CN" sz="14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S 2</a:t>
            </a:r>
            <a:r>
              <a:rPr lang="en-US" altLang="zh-CN" sz="1400" i="1"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p</a:t>
            </a:r>
            <a:r>
              <a:rPr lang="zh-CN" altLang="en-US" sz="14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a:t>
            </a:r>
            <a:r>
              <a:rPr lang="en-US" altLang="zh-CN" sz="14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C.J. Lin, X. X. Xu </a:t>
            </a:r>
            <a:r>
              <a:rPr lang="en-US" altLang="zh-CN" sz="1400" i="1"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et al</a:t>
            </a:r>
            <a:r>
              <a:rPr lang="en-US" altLang="zh-CN" sz="14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 Phys. Rev. C 80, 014310 (2009).</a:t>
            </a:r>
          </a:p>
          <a:p>
            <a:pPr>
              <a:lnSpc>
                <a:spcPct val="110000"/>
              </a:lnSpc>
            </a:pPr>
            <a:r>
              <a:rPr lang="en-US" altLang="zh-CN" sz="1400" baseline="300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28</a:t>
            </a:r>
            <a:r>
              <a:rPr lang="en-US" altLang="zh-CN" sz="14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P 2</a:t>
            </a:r>
            <a:r>
              <a:rPr lang="en-US" altLang="zh-CN" sz="1400" i="1"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p</a:t>
            </a:r>
            <a:r>
              <a:rPr lang="zh-CN" altLang="en-US" sz="14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a:t>
            </a:r>
            <a:r>
              <a:rPr lang="en-US" altLang="zh-CN" sz="14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X. X. Xu, C.J. Lin </a:t>
            </a:r>
            <a:r>
              <a:rPr lang="en-US" altLang="zh-CN" sz="1400" i="1"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et al</a:t>
            </a:r>
            <a:r>
              <a:rPr lang="en-US" altLang="zh-CN" sz="14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 Phys. Rev. C 81, 054317 (2010).</a:t>
            </a:r>
          </a:p>
          <a:p>
            <a:pPr>
              <a:lnSpc>
                <a:spcPct val="110000"/>
              </a:lnSpc>
            </a:pPr>
            <a:r>
              <a:rPr lang="en-US" altLang="zh-CN" sz="1400" baseline="300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18</a:t>
            </a:r>
            <a:r>
              <a:rPr lang="en-US" altLang="zh-CN" sz="14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Ne 2</a:t>
            </a:r>
            <a:r>
              <a:rPr lang="en-US" altLang="zh-CN" sz="1400" i="1"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α</a:t>
            </a:r>
            <a:r>
              <a:rPr lang="zh-CN" altLang="en-US" sz="14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a:t>
            </a:r>
            <a:r>
              <a:rPr lang="en-US" altLang="zh-CN" sz="14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X. X. Xu, C.J. Lin </a:t>
            </a:r>
            <a:r>
              <a:rPr lang="en-US" altLang="zh-CN" sz="1400" i="1"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et al</a:t>
            </a:r>
            <a:r>
              <a:rPr lang="en-US" altLang="zh-CN" sz="14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 Phys. Rev. C 82, 064316 (2010).</a:t>
            </a:r>
          </a:p>
          <a:p>
            <a:pPr>
              <a:lnSpc>
                <a:spcPct val="110000"/>
              </a:lnSpc>
            </a:pPr>
            <a:r>
              <a:rPr lang="en-US" altLang="zh-CN" sz="1400" baseline="300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27</a:t>
            </a:r>
            <a:r>
              <a:rPr lang="en-US" altLang="zh-CN" sz="14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P,</a:t>
            </a:r>
            <a:r>
              <a:rPr lang="en-US" altLang="zh-CN" sz="1400" baseline="300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28</a:t>
            </a:r>
            <a:r>
              <a:rPr lang="en-US" altLang="zh-CN" sz="14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S 2</a:t>
            </a:r>
            <a:r>
              <a:rPr lang="en-US" altLang="zh-CN" sz="1400" i="1"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p</a:t>
            </a:r>
            <a:r>
              <a:rPr lang="zh-CN" altLang="en-US" sz="14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a:t>
            </a:r>
            <a:r>
              <a:rPr lang="en-US" altLang="zh-CN" sz="14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X. X. Xu, C.J. Lin </a:t>
            </a:r>
            <a:r>
              <a:rPr lang="en-US" altLang="zh-CN" sz="1400" i="1"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et al</a:t>
            </a:r>
            <a:r>
              <a:rPr lang="en-US" altLang="zh-CN" sz="14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 Phys. </a:t>
            </a:r>
            <a:r>
              <a:rPr lang="en-US" altLang="zh-CN" sz="1400" dirty="0" err="1">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Lett</a:t>
            </a:r>
            <a:r>
              <a:rPr lang="en-US" altLang="zh-CN" sz="14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 B 727, 126 (2013).</a:t>
            </a:r>
          </a:p>
          <a:p>
            <a:pPr>
              <a:lnSpc>
                <a:spcPct val="110000"/>
              </a:lnSpc>
            </a:pPr>
            <a:r>
              <a:rPr lang="en-US" altLang="zh-CN" sz="1400" baseline="300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17,18</a:t>
            </a:r>
            <a:r>
              <a:rPr lang="en-US" altLang="zh-CN" sz="14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Ne 2</a:t>
            </a:r>
            <a:r>
              <a:rPr lang="en-US" altLang="zh-CN" sz="1400" i="1"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p</a:t>
            </a:r>
            <a:r>
              <a:rPr lang="zh-CN" altLang="en-US" sz="14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a:t>
            </a:r>
            <a:r>
              <a:rPr lang="en-US" altLang="zh-CN" sz="1400" dirty="0">
                <a:solidFill>
                  <a:srgbClr val="000066"/>
                </a:solidFill>
                <a:effectLst>
                  <a:outerShdw blurRad="38100" dist="38100" dir="2700000" algn="tl">
                    <a:srgbClr val="C0C0C0"/>
                  </a:outerShdw>
                </a:effectLst>
                <a:latin typeface="Times New Roman" panose="02020603050405020304" pitchFamily="18" charset="0"/>
                <a:ea typeface="宋体" panose="02010600030101010101" pitchFamily="2" charset="-122"/>
              </a:rPr>
              <a:t>C.J. Lin, X.X. Xu et al., JPS Conf. Proc. 1, 013026 (2014).</a:t>
            </a:r>
          </a:p>
        </p:txBody>
      </p:sp>
      <p:pic>
        <p:nvPicPr>
          <p:cNvPr id="10" name="图片 9"/>
          <p:cNvPicPr>
            <a:picLocks noChangeAspect="1"/>
          </p:cNvPicPr>
          <p:nvPr/>
        </p:nvPicPr>
        <p:blipFill>
          <a:blip r:embed="rId3"/>
          <a:stretch>
            <a:fillRect/>
          </a:stretch>
        </p:blipFill>
        <p:spPr>
          <a:xfrm>
            <a:off x="4893645" y="2022577"/>
            <a:ext cx="4142405" cy="1940688"/>
          </a:xfrm>
          <a:prstGeom prst="rect">
            <a:avLst/>
          </a:prstGeom>
        </p:spPr>
      </p:pic>
      <p:sp>
        <p:nvSpPr>
          <p:cNvPr id="11" name="Text Box 13"/>
          <p:cNvSpPr txBox="1">
            <a:spLocks noChangeArrowheads="1"/>
          </p:cNvSpPr>
          <p:nvPr/>
        </p:nvSpPr>
        <p:spPr bwMode="auto">
          <a:xfrm>
            <a:off x="4076769" y="4019604"/>
            <a:ext cx="4946650" cy="309958"/>
          </a:xfrm>
          <a:prstGeom prst="rect">
            <a:avLst/>
          </a:prstGeom>
          <a:gradFill rotWithShape="1">
            <a:gsLst>
              <a:gs pos="0">
                <a:srgbClr val="CCCCFF"/>
              </a:gs>
              <a:gs pos="50000">
                <a:srgbClr val="FFFFFF"/>
              </a:gs>
              <a:gs pos="100000">
                <a:srgbClr val="CCCCFF"/>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lvl1pPr algn="l" eaLnBrk="0" hangingPunct="0">
              <a:defRPr>
                <a:solidFill>
                  <a:schemeClr val="tx1"/>
                </a:solidFill>
                <a:latin typeface="Times New Roman" panose="02020603050405020304" pitchFamily="18" charset="0"/>
                <a:ea typeface="宋体" panose="02010600030101010101" pitchFamily="2" charset="-122"/>
              </a:defRPr>
            </a:lvl1pPr>
            <a:lvl2pPr marL="742950" indent="-285750" algn="l" eaLnBrk="0" hangingPunct="0">
              <a:defRPr>
                <a:solidFill>
                  <a:schemeClr val="tx1"/>
                </a:solidFill>
                <a:latin typeface="Times New Roman" panose="02020603050405020304" pitchFamily="18" charset="0"/>
                <a:ea typeface="宋体" panose="02010600030101010101" pitchFamily="2" charset="-122"/>
              </a:defRPr>
            </a:lvl2pPr>
            <a:lvl3pPr marL="1143000" indent="-228600" algn="l" eaLnBrk="0" hangingPunct="0">
              <a:defRPr>
                <a:solidFill>
                  <a:schemeClr val="tx1"/>
                </a:solidFill>
                <a:latin typeface="Times New Roman" panose="02020603050405020304" pitchFamily="18" charset="0"/>
                <a:ea typeface="宋体" panose="02010600030101010101" pitchFamily="2" charset="-122"/>
              </a:defRPr>
            </a:lvl3pPr>
            <a:lvl4pPr marL="1600200" indent="-228600" algn="l" eaLnBrk="0" hangingPunct="0">
              <a:defRPr>
                <a:solidFill>
                  <a:schemeClr val="tx1"/>
                </a:solidFill>
                <a:latin typeface="Times New Roman" panose="02020603050405020304" pitchFamily="18" charset="0"/>
                <a:ea typeface="宋体" panose="02010600030101010101" pitchFamily="2" charset="-122"/>
              </a:defRPr>
            </a:lvl4pPr>
            <a:lvl5pPr marL="2057400" indent="-228600" algn="l"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ctr" eaLnBrk="1" hangingPunct="1"/>
            <a:r>
              <a:rPr lang="en-US" altLang="zh-CN" sz="1400" dirty="0">
                <a:ea typeface="黑体" panose="02010609060101010101" pitchFamily="49" charset="-122"/>
                <a:cs typeface="Times New Roman" panose="02020603050405020304" pitchFamily="18" charset="0"/>
              </a:rPr>
              <a:t>Typical detector array for the complete-kinematics measurements.</a:t>
            </a: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 y="2315010"/>
            <a:ext cx="2448000" cy="2210384"/>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 y="4585394"/>
            <a:ext cx="2448000" cy="2210385"/>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 y="44624"/>
            <a:ext cx="2448000" cy="2210385"/>
          </a:xfrm>
          <a:prstGeom prst="rect">
            <a:avLst/>
          </a:prstGeom>
        </p:spPr>
      </p:pic>
      <p:sp>
        <p:nvSpPr>
          <p:cNvPr id="8" name="文本框 7"/>
          <p:cNvSpPr txBox="1"/>
          <p:nvPr/>
        </p:nvSpPr>
        <p:spPr bwMode="auto">
          <a:xfrm>
            <a:off x="2522761" y="102499"/>
            <a:ext cx="2707835" cy="402291"/>
          </a:xfrm>
          <a:prstGeom prst="rect">
            <a:avLst/>
          </a:prstGeom>
          <a:gradFill>
            <a:gsLst>
              <a:gs pos="0">
                <a:schemeClr val="bg1"/>
              </a:gs>
              <a:gs pos="100000">
                <a:srgbClr val="CCECFF"/>
              </a:gs>
            </a:gsLst>
            <a:path path="shape">
              <a:fillToRect l="50000" t="50000" r="50000" b="50000"/>
            </a:path>
          </a:gradFill>
          <a:ln>
            <a:noFill/>
          </a:ln>
          <a:effectLst/>
        </p:spPr>
        <p:txBody>
          <a:bodyPr wrap="none" lIns="90000" tIns="46800" rIns="90000" bIns="46800" rtlCol="0">
            <a:spAutoFit/>
          </a:bodyPr>
          <a:lstStyle/>
          <a:p>
            <a:pPr marL="342900" indent="-342900" algn="ctr">
              <a:buFont typeface="Wingdings" panose="05000000000000000000" pitchFamily="2" charset="2"/>
              <a:buChar char="Ø"/>
            </a:pPr>
            <a:r>
              <a:rPr lang="en-US" altLang="zh-CN" sz="2000" dirty="0">
                <a:solidFill>
                  <a:schemeClr val="tx1"/>
                </a:solidFill>
                <a:latin typeface="Times New Roman" panose="02020603050405020304" pitchFamily="18" charset="0"/>
              </a:rPr>
              <a:t>Two-proton emission</a:t>
            </a:r>
            <a:endParaRPr lang="zh-CN" altLang="en-US" sz="2000" dirty="0">
              <a:solidFill>
                <a:schemeClr val="tx1"/>
              </a:solidFill>
              <a:latin typeface="Times New Roman" panose="02020603050405020304" pitchFamily="18" charset="0"/>
            </a:endParaRPr>
          </a:p>
        </p:txBody>
      </p:sp>
      <p:sp>
        <p:nvSpPr>
          <p:cNvPr id="3" name="矩形 2"/>
          <p:cNvSpPr/>
          <p:nvPr/>
        </p:nvSpPr>
        <p:spPr>
          <a:xfrm>
            <a:off x="2362841" y="585972"/>
            <a:ext cx="6673209" cy="1477328"/>
          </a:xfrm>
          <a:prstGeom prst="rect">
            <a:avLst/>
          </a:prstGeom>
        </p:spPr>
        <p:txBody>
          <a:bodyPr wrap="square">
            <a:spAutoFit/>
          </a:bodyPr>
          <a:lstStyle/>
          <a:p>
            <a:pPr marL="180000" indent="-180000" algn="just">
              <a:spcBef>
                <a:spcPts val="600"/>
              </a:spcBef>
              <a:buFont typeface="Arial" panose="020B0604020202020204" pitchFamily="34" charset="0"/>
              <a:buChar char="•"/>
            </a:pPr>
            <a:r>
              <a:rPr lang="en-US" altLang="zh-CN" dirty="0">
                <a:solidFill>
                  <a:srgbClr val="000000"/>
                </a:solidFill>
                <a:latin typeface="Times New Roman" panose="02020603050405020304" pitchFamily="18" charset="0"/>
                <a:ea typeface="宋体" panose="02010600030101010101" pitchFamily="2" charset="-122"/>
              </a:rPr>
              <a:t>Comparative researches on 2</a:t>
            </a:r>
            <a:r>
              <a:rPr lang="en-US" altLang="zh-CN" i="1" dirty="0">
                <a:solidFill>
                  <a:srgbClr val="000000"/>
                </a:solidFill>
                <a:latin typeface="Times New Roman" panose="02020603050405020304" pitchFamily="18" charset="0"/>
                <a:ea typeface="宋体" panose="02010600030101010101" pitchFamily="2" charset="-122"/>
              </a:rPr>
              <a:t>p</a:t>
            </a:r>
            <a:r>
              <a:rPr lang="en-US" altLang="zh-CN" dirty="0">
                <a:solidFill>
                  <a:srgbClr val="000000"/>
                </a:solidFill>
                <a:latin typeface="Times New Roman" panose="02020603050405020304" pitchFamily="18" charset="0"/>
                <a:ea typeface="宋体" panose="02010600030101010101" pitchFamily="2" charset="-122"/>
              </a:rPr>
              <a:t> emissions from the even-</a:t>
            </a:r>
            <a:r>
              <a:rPr lang="en-US" altLang="zh-CN" i="1" dirty="0">
                <a:solidFill>
                  <a:srgbClr val="000000"/>
                </a:solidFill>
                <a:latin typeface="Times New Roman" panose="02020603050405020304" pitchFamily="18" charset="0"/>
                <a:ea typeface="宋体" panose="02010600030101010101" pitchFamily="2" charset="-122"/>
              </a:rPr>
              <a:t>Z</a:t>
            </a:r>
            <a:r>
              <a:rPr lang="en-US" altLang="zh-CN" dirty="0">
                <a:solidFill>
                  <a:srgbClr val="000000"/>
                </a:solidFill>
                <a:latin typeface="Times New Roman" panose="02020603050405020304" pitchFamily="18" charset="0"/>
                <a:ea typeface="宋体" panose="02010600030101010101" pitchFamily="2" charset="-122"/>
              </a:rPr>
              <a:t> (</a:t>
            </a:r>
            <a:r>
              <a:rPr lang="en-US" altLang="zh-CN" baseline="30000" dirty="0">
                <a:solidFill>
                  <a:srgbClr val="000000"/>
                </a:solidFill>
                <a:latin typeface="Times New Roman" panose="02020603050405020304" pitchFamily="18" charset="0"/>
                <a:ea typeface="宋体" panose="02010600030101010101" pitchFamily="2" charset="-122"/>
              </a:rPr>
              <a:t>28,29</a:t>
            </a:r>
            <a:r>
              <a:rPr lang="en-US" altLang="zh-CN" dirty="0">
                <a:solidFill>
                  <a:srgbClr val="000000"/>
                </a:solidFill>
                <a:latin typeface="Times New Roman" panose="02020603050405020304" pitchFamily="18" charset="0"/>
                <a:ea typeface="宋体" panose="02010600030101010101" pitchFamily="2" charset="-122"/>
              </a:rPr>
              <a:t>S) and odd-</a:t>
            </a:r>
            <a:r>
              <a:rPr lang="en-US" altLang="zh-CN" i="1" dirty="0">
                <a:solidFill>
                  <a:srgbClr val="000000"/>
                </a:solidFill>
                <a:latin typeface="Times New Roman" panose="02020603050405020304" pitchFamily="18" charset="0"/>
                <a:ea typeface="宋体" panose="02010600030101010101" pitchFamily="2" charset="-122"/>
              </a:rPr>
              <a:t>Z</a:t>
            </a:r>
            <a:r>
              <a:rPr lang="en-US" altLang="zh-CN" dirty="0">
                <a:solidFill>
                  <a:srgbClr val="000000"/>
                </a:solidFill>
                <a:latin typeface="Times New Roman" panose="02020603050405020304" pitchFamily="18" charset="0"/>
                <a:ea typeface="宋体" panose="02010600030101010101" pitchFamily="2" charset="-122"/>
              </a:rPr>
              <a:t> (</a:t>
            </a:r>
            <a:r>
              <a:rPr lang="en-US" altLang="zh-CN" baseline="30000" dirty="0">
                <a:solidFill>
                  <a:srgbClr val="000000"/>
                </a:solidFill>
                <a:latin typeface="Times New Roman" panose="02020603050405020304" pitchFamily="18" charset="0"/>
                <a:ea typeface="宋体" panose="02010600030101010101" pitchFamily="2" charset="-122"/>
              </a:rPr>
              <a:t>27,28</a:t>
            </a:r>
            <a:r>
              <a:rPr lang="en-US" altLang="zh-CN" dirty="0">
                <a:solidFill>
                  <a:srgbClr val="000000"/>
                </a:solidFill>
                <a:latin typeface="Times New Roman" panose="02020603050405020304" pitchFamily="18" charset="0"/>
                <a:ea typeface="宋体" panose="02010600030101010101" pitchFamily="2" charset="-122"/>
              </a:rPr>
              <a:t>P) nuclei indicate that </a:t>
            </a:r>
            <a:r>
              <a:rPr lang="en-US" altLang="zh-CN" baseline="30000" dirty="0">
                <a:solidFill>
                  <a:srgbClr val="000000"/>
                </a:solidFill>
                <a:latin typeface="Times New Roman" panose="02020603050405020304" pitchFamily="18" charset="0"/>
                <a:ea typeface="宋体" panose="02010600030101010101" pitchFamily="2" charset="-122"/>
              </a:rPr>
              <a:t>2</a:t>
            </a:r>
            <a:r>
              <a:rPr lang="en-US" altLang="zh-CN" dirty="0">
                <a:solidFill>
                  <a:srgbClr val="000000"/>
                </a:solidFill>
                <a:latin typeface="Times New Roman" panose="02020603050405020304" pitchFamily="18" charset="0"/>
                <a:ea typeface="宋体" panose="02010600030101010101" pitchFamily="2" charset="-122"/>
              </a:rPr>
              <a:t>He decays are strongly enhanced by the 2</a:t>
            </a:r>
            <a:r>
              <a:rPr lang="en-US" altLang="zh-CN" i="1" dirty="0">
                <a:solidFill>
                  <a:srgbClr val="000000"/>
                </a:solidFill>
                <a:latin typeface="Times New Roman" panose="02020603050405020304" pitchFamily="18" charset="0"/>
                <a:ea typeface="宋体" panose="02010600030101010101" pitchFamily="2" charset="-122"/>
              </a:rPr>
              <a:t>p</a:t>
            </a:r>
            <a:r>
              <a:rPr lang="en-US" altLang="zh-CN" dirty="0">
                <a:solidFill>
                  <a:srgbClr val="000000"/>
                </a:solidFill>
                <a:latin typeface="Times New Roman" panose="02020603050405020304" pitchFamily="18" charset="0"/>
                <a:ea typeface="宋体" panose="02010600030101010101" pitchFamily="2" charset="-122"/>
              </a:rPr>
              <a:t> halo-like structure.</a:t>
            </a:r>
          </a:p>
          <a:p>
            <a:pPr marL="180000" indent="-180000" algn="just">
              <a:buFont typeface="Arial" panose="020B0604020202020204" pitchFamily="34" charset="0"/>
              <a:buChar char="•"/>
            </a:pPr>
            <a:r>
              <a:rPr lang="en-US" altLang="zh-CN" dirty="0">
                <a:solidFill>
                  <a:srgbClr val="000000"/>
                </a:solidFill>
                <a:latin typeface="Times New Roman" panose="02020603050405020304" pitchFamily="18" charset="0"/>
                <a:ea typeface="宋体" panose="02010600030101010101" pitchFamily="2" charset="-122"/>
              </a:rPr>
              <a:t>HBT analyses on 2</a:t>
            </a:r>
            <a:r>
              <a:rPr lang="en-US" altLang="zh-CN" i="1" dirty="0">
                <a:solidFill>
                  <a:srgbClr val="000000"/>
                </a:solidFill>
                <a:latin typeface="Times New Roman" panose="02020603050405020304" pitchFamily="18" charset="0"/>
                <a:ea typeface="宋体" panose="02010600030101010101" pitchFamily="2" charset="-122"/>
              </a:rPr>
              <a:t>p</a:t>
            </a:r>
            <a:r>
              <a:rPr lang="en-US" altLang="zh-CN" dirty="0">
                <a:solidFill>
                  <a:srgbClr val="000000"/>
                </a:solidFill>
                <a:latin typeface="Times New Roman" panose="02020603050405020304" pitchFamily="18" charset="0"/>
                <a:ea typeface="宋体" panose="02010600030101010101" pitchFamily="2" charset="-122"/>
              </a:rPr>
              <a:t> emissions from </a:t>
            </a:r>
            <a:r>
              <a:rPr lang="en-US" altLang="zh-CN" baseline="30000" dirty="0">
                <a:solidFill>
                  <a:srgbClr val="000000"/>
                </a:solidFill>
                <a:latin typeface="Times New Roman" panose="02020603050405020304" pitchFamily="18" charset="0"/>
                <a:ea typeface="宋体" panose="02010600030101010101" pitchFamily="2" charset="-122"/>
              </a:rPr>
              <a:t>17,18</a:t>
            </a:r>
            <a:r>
              <a:rPr lang="en-US" altLang="zh-CN" dirty="0">
                <a:solidFill>
                  <a:srgbClr val="000000"/>
                </a:solidFill>
                <a:latin typeface="Times New Roman" panose="02020603050405020304" pitchFamily="18" charset="0"/>
                <a:ea typeface="宋体" panose="02010600030101010101" pitchFamily="2" charset="-122"/>
              </a:rPr>
              <a:t>Ne indicate that the BCS-BEC crossover may occur in a dilute nuclear matter.</a:t>
            </a:r>
          </a:p>
        </p:txBody>
      </p:sp>
      <p:sp>
        <p:nvSpPr>
          <p:cNvPr id="15" name="Text Box 3"/>
          <p:cNvSpPr txBox="1">
            <a:spLocks noChangeArrowheads="1"/>
          </p:cNvSpPr>
          <p:nvPr/>
        </p:nvSpPr>
        <p:spPr bwMode="auto">
          <a:xfrm>
            <a:off x="7461387" y="144000"/>
            <a:ext cx="1574663" cy="400110"/>
          </a:xfrm>
          <a:prstGeom prst="rect">
            <a:avLst/>
          </a:prstGeom>
          <a:noFill/>
          <a:ln>
            <a:noFill/>
          </a:ln>
          <a:effectLst/>
        </p:spPr>
        <p:txBody>
          <a:bodyPr wrap="none" anchor="ctr">
            <a:spAutoFit/>
          </a:bodyPr>
          <a:lstStyle>
            <a:lvl1pPr algn="l" eaLnBrk="0" hangingPunct="0">
              <a:defRPr>
                <a:solidFill>
                  <a:schemeClr val="tx1"/>
                </a:solidFill>
                <a:latin typeface="Times New Roman" panose="02020603050405020304" pitchFamily="18" charset="0"/>
                <a:ea typeface="宋体" panose="02010600030101010101" pitchFamily="2" charset="-122"/>
              </a:defRPr>
            </a:lvl1pPr>
            <a:lvl2pPr marL="742950" indent="-285750" algn="l" eaLnBrk="0" hangingPunct="0">
              <a:defRPr>
                <a:solidFill>
                  <a:schemeClr val="tx1"/>
                </a:solidFill>
                <a:latin typeface="Times New Roman" panose="02020603050405020304" pitchFamily="18" charset="0"/>
                <a:ea typeface="宋体" panose="02010600030101010101" pitchFamily="2" charset="-122"/>
              </a:defRPr>
            </a:lvl2pPr>
            <a:lvl3pPr marL="1143000" indent="-228600" algn="l" eaLnBrk="0" hangingPunct="0">
              <a:defRPr>
                <a:solidFill>
                  <a:schemeClr val="tx1"/>
                </a:solidFill>
                <a:latin typeface="Times New Roman" panose="02020603050405020304" pitchFamily="18" charset="0"/>
                <a:ea typeface="宋体" panose="02010600030101010101" pitchFamily="2" charset="-122"/>
              </a:defRPr>
            </a:lvl3pPr>
            <a:lvl4pPr marL="1600200" indent="-228600" algn="l" eaLnBrk="0" hangingPunct="0">
              <a:defRPr>
                <a:solidFill>
                  <a:schemeClr val="tx1"/>
                </a:solidFill>
                <a:latin typeface="Times New Roman" panose="02020603050405020304" pitchFamily="18" charset="0"/>
                <a:ea typeface="宋体" panose="02010600030101010101" pitchFamily="2" charset="-122"/>
              </a:defRPr>
            </a:lvl4pPr>
            <a:lvl5pPr marL="2057400" indent="-228600" algn="l"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r" eaLnBrk="1" hangingPunct="1"/>
            <a:r>
              <a:rPr lang="en-US" altLang="zh-CN" sz="2000" b="1" dirty="0">
                <a:solidFill>
                  <a:schemeClr val="bg1"/>
                </a:solidFill>
              </a:rPr>
              <a:t>Introduction</a:t>
            </a:r>
          </a:p>
        </p:txBody>
      </p:sp>
    </p:spTree>
    <p:extLst>
      <p:ext uri="{BB962C8B-B14F-4D97-AF65-F5344CB8AC3E}">
        <p14:creationId xmlns:p14="http://schemas.microsoft.com/office/powerpoint/2010/main" val="76678211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 y="2315010"/>
            <a:ext cx="2448000" cy="2210384"/>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4585394"/>
            <a:ext cx="2448000" cy="2210385"/>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 y="44624"/>
            <a:ext cx="2448000" cy="2210385"/>
          </a:xfrm>
          <a:prstGeom prst="rect">
            <a:avLst/>
          </a:prstGeom>
        </p:spPr>
      </p:pic>
      <p:sp>
        <p:nvSpPr>
          <p:cNvPr id="7" name="矩形 6"/>
          <p:cNvSpPr/>
          <p:nvPr/>
        </p:nvSpPr>
        <p:spPr>
          <a:xfrm>
            <a:off x="2447998" y="-2877"/>
            <a:ext cx="6696002" cy="6771084"/>
          </a:xfrm>
          <a:prstGeom prst="rect">
            <a:avLst/>
          </a:prstGeom>
        </p:spPr>
        <p:txBody>
          <a:bodyPr wrap="square">
            <a:spAutoFit/>
          </a:bodyPr>
          <a:lstStyle/>
          <a:p>
            <a:pPr algn="just"/>
            <a:r>
              <a:rPr lang="en-US" altLang="zh-CN" sz="1600" dirty="0">
                <a:latin typeface="Times New Roman" panose="02020603050405020304" pitchFamily="18" charset="0"/>
                <a:cs typeface="Times New Roman" panose="02020603050405020304" pitchFamily="18" charset="0"/>
              </a:rPr>
              <a:t>The Coulomb and centrifugal barriers hamper emission of protons.</a:t>
            </a:r>
          </a:p>
          <a:p>
            <a:pPr algn="just"/>
            <a:r>
              <a:rPr lang="en-US" altLang="zh-CN" sz="1600" dirty="0">
                <a:latin typeface="Times New Roman" panose="02020603050405020304" pitchFamily="18" charset="0"/>
                <a:cs typeface="Times New Roman" panose="02020603050405020304" pitchFamily="18" charset="0"/>
              </a:rPr>
              <a:t>At the neutron drip line, the situation is different because the unbound neutrons are not affected by the Coulomb barrier. The influence of the centrifugal potential alone is much weaker as it decreases with radius effectively as 1/</a:t>
            </a:r>
            <a:r>
              <a:rPr lang="en-US" altLang="zh-CN" sz="1600" i="1" dirty="0">
                <a:latin typeface="Times New Roman" panose="02020603050405020304" pitchFamily="18" charset="0"/>
                <a:cs typeface="Times New Roman" panose="02020603050405020304" pitchFamily="18" charset="0"/>
              </a:rPr>
              <a:t>r</a:t>
            </a:r>
            <a:r>
              <a:rPr lang="en-US" altLang="zh-CN" sz="1600" baseline="30000" dirty="0">
                <a:latin typeface="Times New Roman" panose="02020603050405020304" pitchFamily="18" charset="0"/>
                <a:cs typeface="Times New Roman" panose="02020603050405020304" pitchFamily="18" charset="0"/>
              </a:rPr>
              <a:t>2</a:t>
            </a:r>
            <a:r>
              <a:rPr lang="en-US" altLang="zh-CN" sz="1600" dirty="0">
                <a:latin typeface="Times New Roman" panose="02020603050405020304" pitchFamily="18" charset="0"/>
                <a:cs typeface="Times New Roman" panose="02020603050405020304" pitchFamily="18" charset="0"/>
              </a:rPr>
              <a:t> in contrast to the 1/</a:t>
            </a:r>
            <a:r>
              <a:rPr lang="en-US" altLang="zh-CN" sz="1600" i="1" dirty="0">
                <a:latin typeface="Times New Roman" panose="02020603050405020304" pitchFamily="18" charset="0"/>
                <a:cs typeface="Times New Roman" panose="02020603050405020304" pitchFamily="18" charset="0"/>
              </a:rPr>
              <a:t>r</a:t>
            </a:r>
            <a:r>
              <a:rPr lang="en-US" altLang="zh-CN" sz="1600" dirty="0">
                <a:latin typeface="Times New Roman" panose="02020603050405020304" pitchFamily="18" charset="0"/>
                <a:cs typeface="Times New Roman" panose="02020603050405020304" pitchFamily="18" charset="0"/>
              </a:rPr>
              <a:t> dependence of the Coulomb potential.</a:t>
            </a:r>
          </a:p>
          <a:p>
            <a:pPr algn="just"/>
            <a:r>
              <a:rPr lang="en-US" altLang="zh-CN" sz="1600" dirty="0">
                <a:latin typeface="Times New Roman" panose="02020603050405020304" pitchFamily="18" charset="0"/>
                <a:cs typeface="Times New Roman" panose="02020603050405020304" pitchFamily="18" charset="0"/>
              </a:rPr>
              <a:t>Two-neutron emission is a counter part of the two-proton emission of proton-rich nuclei, corresponding to a penetration of two neutrons over a </a:t>
            </a:r>
            <a:r>
              <a:rPr lang="en-US" altLang="zh-CN" sz="1600" b="1" dirty="0">
                <a:latin typeface="Times New Roman" panose="02020603050405020304" pitchFamily="18" charset="0"/>
                <a:cs typeface="Times New Roman" panose="02020603050405020304" pitchFamily="18" charset="0"/>
              </a:rPr>
              <a:t>centrifugal</a:t>
            </a:r>
            <a:r>
              <a:rPr lang="en-US" altLang="zh-CN" sz="1600" dirty="0">
                <a:latin typeface="Times New Roman" panose="02020603050405020304" pitchFamily="18" charset="0"/>
                <a:cs typeface="Times New Roman" panose="02020603050405020304" pitchFamily="18" charset="0"/>
              </a:rPr>
              <a:t> barrier.</a:t>
            </a:r>
          </a:p>
          <a:p>
            <a:pPr algn="just"/>
            <a:r>
              <a:rPr lang="en-US" altLang="zh-CN" sz="1600" dirty="0">
                <a:latin typeface="Times New Roman" panose="02020603050405020304" pitchFamily="18" charset="0"/>
                <a:cs typeface="Times New Roman" panose="02020603050405020304" pitchFamily="18" charset="0"/>
              </a:rPr>
              <a:t>16 </a:t>
            </a:r>
            <a:r>
              <a:rPr lang="en-US" altLang="zh-CN" sz="1600" i="1" dirty="0">
                <a:latin typeface="Times New Roman" panose="02020603050405020304" pitchFamily="18" charset="0"/>
                <a:cs typeface="Times New Roman" panose="02020603050405020304" pitchFamily="18" charset="0"/>
              </a:rPr>
              <a:t>β</a:t>
            </a:r>
            <a:r>
              <a:rPr lang="en-US" altLang="zh-CN" sz="1600" dirty="0">
                <a:latin typeface="Times New Roman" panose="02020603050405020304" pitchFamily="18" charset="0"/>
                <a:cs typeface="Times New Roman" panose="02020603050405020304" pitchFamily="18" charset="0"/>
              </a:rPr>
              <a:t>-delayed two-neutron emission precursors have been identified: </a:t>
            </a:r>
            <a:r>
              <a:rPr lang="en-US" altLang="zh-CN" sz="1600" b="1" baseline="30000" dirty="0">
                <a:latin typeface="Times New Roman" panose="02020603050405020304" pitchFamily="18" charset="0"/>
                <a:cs typeface="Times New Roman" panose="02020603050405020304" pitchFamily="18" charset="0"/>
              </a:rPr>
              <a:t>11</a:t>
            </a:r>
            <a:r>
              <a:rPr lang="en-US" altLang="zh-CN" sz="1600" b="1" dirty="0">
                <a:latin typeface="Times New Roman" panose="02020603050405020304" pitchFamily="18" charset="0"/>
                <a:cs typeface="Times New Roman" panose="02020603050405020304" pitchFamily="18" charset="0"/>
              </a:rPr>
              <a:t>Li, </a:t>
            </a:r>
            <a:r>
              <a:rPr lang="en-US" altLang="zh-CN" sz="1600" b="1" baseline="30000" dirty="0">
                <a:latin typeface="Times New Roman" panose="02020603050405020304" pitchFamily="18" charset="0"/>
                <a:cs typeface="Times New Roman" panose="02020603050405020304" pitchFamily="18" charset="0"/>
              </a:rPr>
              <a:t>14</a:t>
            </a:r>
            <a:r>
              <a:rPr lang="en-US" altLang="zh-CN" sz="1600" b="1" dirty="0">
                <a:latin typeface="Times New Roman" panose="02020603050405020304" pitchFamily="18" charset="0"/>
                <a:cs typeface="Times New Roman" panose="02020603050405020304" pitchFamily="18" charset="0"/>
              </a:rPr>
              <a:t>Be, </a:t>
            </a:r>
            <a:r>
              <a:rPr lang="en-US" altLang="zh-CN" sz="1600" b="1" baseline="30000" dirty="0">
                <a:latin typeface="Times New Roman" panose="02020603050405020304" pitchFamily="18" charset="0"/>
                <a:cs typeface="Times New Roman" panose="02020603050405020304" pitchFamily="18" charset="0"/>
              </a:rPr>
              <a:t>17,19</a:t>
            </a:r>
            <a:r>
              <a:rPr lang="en-US" altLang="zh-CN" sz="1600" b="1" dirty="0">
                <a:latin typeface="Times New Roman" panose="02020603050405020304" pitchFamily="18" charset="0"/>
                <a:cs typeface="Times New Roman" panose="02020603050405020304" pitchFamily="18" charset="0"/>
              </a:rPr>
              <a:t>B, </a:t>
            </a:r>
            <a:r>
              <a:rPr lang="en-US" altLang="zh-CN" sz="1600" b="1" baseline="30000" dirty="0">
                <a:latin typeface="Times New Roman" panose="02020603050405020304" pitchFamily="18" charset="0"/>
                <a:cs typeface="Times New Roman" panose="02020603050405020304" pitchFamily="18" charset="0"/>
              </a:rPr>
              <a:t>22,23</a:t>
            </a:r>
            <a:r>
              <a:rPr lang="en-US" altLang="zh-CN" sz="1600" b="1" dirty="0">
                <a:latin typeface="Times New Roman" panose="02020603050405020304" pitchFamily="18" charset="0"/>
                <a:cs typeface="Times New Roman" panose="02020603050405020304" pitchFamily="18" charset="0"/>
              </a:rPr>
              <a:t>N, </a:t>
            </a:r>
            <a:r>
              <a:rPr lang="en-US" altLang="zh-CN" sz="1600" b="1" baseline="30000" dirty="0">
                <a:latin typeface="Times New Roman" panose="02020603050405020304" pitchFamily="18" charset="0"/>
                <a:cs typeface="Times New Roman" panose="02020603050405020304" pitchFamily="18" charset="0"/>
              </a:rPr>
              <a:t>28,29,30</a:t>
            </a:r>
            <a:r>
              <a:rPr lang="en-US" altLang="zh-CN" sz="1600" b="1" dirty="0">
                <a:latin typeface="Times New Roman" panose="02020603050405020304" pitchFamily="18" charset="0"/>
                <a:cs typeface="Times New Roman" panose="02020603050405020304" pitchFamily="18" charset="0"/>
              </a:rPr>
              <a:t>Ne, </a:t>
            </a:r>
            <a:r>
              <a:rPr lang="en-US" altLang="zh-CN" sz="1600" b="1" baseline="30000" dirty="0">
                <a:latin typeface="Times New Roman" panose="02020603050405020304" pitchFamily="18" charset="0"/>
                <a:cs typeface="Times New Roman" panose="02020603050405020304" pitchFamily="18" charset="0"/>
              </a:rPr>
              <a:t>30,31,32,33,34</a:t>
            </a:r>
            <a:r>
              <a:rPr lang="en-US" altLang="zh-CN" sz="1600" b="1" dirty="0">
                <a:latin typeface="Times New Roman" panose="02020603050405020304" pitchFamily="18" charset="0"/>
                <a:cs typeface="Times New Roman" panose="02020603050405020304" pitchFamily="18" charset="0"/>
              </a:rPr>
              <a:t>Na, </a:t>
            </a:r>
            <a:r>
              <a:rPr lang="en-US" altLang="zh-CN" sz="1600" b="1" baseline="30000" dirty="0">
                <a:latin typeface="Times New Roman" panose="02020603050405020304" pitchFamily="18" charset="0"/>
                <a:cs typeface="Times New Roman" panose="02020603050405020304" pitchFamily="18" charset="0"/>
              </a:rPr>
              <a:t>52</a:t>
            </a:r>
            <a:r>
              <a:rPr lang="en-US" altLang="zh-CN" sz="1600" b="1" dirty="0">
                <a:latin typeface="Times New Roman" panose="02020603050405020304" pitchFamily="18" charset="0"/>
                <a:cs typeface="Times New Roman" panose="02020603050405020304" pitchFamily="18" charset="0"/>
              </a:rPr>
              <a:t>K</a:t>
            </a:r>
            <a:r>
              <a:rPr lang="en-US" altLang="zh-CN" sz="1600" dirty="0">
                <a:latin typeface="Times New Roman" panose="02020603050405020304" pitchFamily="18" charset="0"/>
                <a:cs typeface="Times New Roman" panose="02020603050405020304" pitchFamily="18" charset="0"/>
              </a:rPr>
              <a:t>.</a:t>
            </a:r>
          </a:p>
          <a:p>
            <a:pPr algn="just"/>
            <a:r>
              <a:rPr lang="en-US" altLang="zh-CN" sz="1600" dirty="0">
                <a:latin typeface="Times New Roman" panose="02020603050405020304" pitchFamily="18" charset="0"/>
                <a:cs typeface="Times New Roman" panose="02020603050405020304" pitchFamily="18" charset="0"/>
              </a:rPr>
              <a:t>The two-neutron emission from the ground state has been discovered for two-neutron unbound systems: </a:t>
            </a:r>
            <a:r>
              <a:rPr lang="en-US" altLang="zh-CN" sz="1600" b="1" baseline="30000" dirty="0">
                <a:latin typeface="Times New Roman" panose="02020603050405020304" pitchFamily="18" charset="0"/>
                <a:cs typeface="Times New Roman" panose="02020603050405020304" pitchFamily="18" charset="0"/>
              </a:rPr>
              <a:t>5</a:t>
            </a:r>
            <a:r>
              <a:rPr lang="en-US" altLang="zh-CN" sz="1600" b="1" dirty="0">
                <a:latin typeface="Times New Roman" panose="02020603050405020304" pitchFamily="18" charset="0"/>
                <a:cs typeface="Times New Roman" panose="02020603050405020304" pitchFamily="18" charset="0"/>
              </a:rPr>
              <a:t>H, </a:t>
            </a:r>
            <a:r>
              <a:rPr lang="en-US" altLang="zh-CN" sz="1600" b="1" baseline="30000" dirty="0">
                <a:latin typeface="Times New Roman" panose="02020603050405020304" pitchFamily="18" charset="0"/>
                <a:cs typeface="Times New Roman" panose="02020603050405020304" pitchFamily="18" charset="0"/>
              </a:rPr>
              <a:t>10</a:t>
            </a:r>
            <a:r>
              <a:rPr lang="en-US" altLang="zh-CN" sz="1600" b="1" dirty="0">
                <a:latin typeface="Times New Roman" panose="02020603050405020304" pitchFamily="18" charset="0"/>
                <a:cs typeface="Times New Roman" panose="02020603050405020304" pitchFamily="18" charset="0"/>
              </a:rPr>
              <a:t>He, </a:t>
            </a:r>
            <a:r>
              <a:rPr lang="en-US" altLang="zh-CN" sz="1600" b="1" baseline="30000" dirty="0">
                <a:latin typeface="Times New Roman" panose="02020603050405020304" pitchFamily="18" charset="0"/>
                <a:cs typeface="Times New Roman" panose="02020603050405020304" pitchFamily="18" charset="0"/>
              </a:rPr>
              <a:t>13</a:t>
            </a:r>
            <a:r>
              <a:rPr lang="en-US" altLang="zh-CN" sz="1600" b="1" dirty="0">
                <a:latin typeface="Times New Roman" panose="02020603050405020304" pitchFamily="18" charset="0"/>
                <a:cs typeface="Times New Roman" panose="02020603050405020304" pitchFamily="18" charset="0"/>
              </a:rPr>
              <a:t>Li, </a:t>
            </a:r>
            <a:r>
              <a:rPr lang="en-US" altLang="zh-CN" sz="1600" b="1" baseline="30000" dirty="0">
                <a:latin typeface="Times New Roman" panose="02020603050405020304" pitchFamily="18" charset="0"/>
                <a:cs typeface="Times New Roman" panose="02020603050405020304" pitchFamily="18" charset="0"/>
              </a:rPr>
              <a:t>16</a:t>
            </a:r>
            <a:r>
              <a:rPr lang="en-US" altLang="zh-CN" sz="1600" b="1" dirty="0">
                <a:latin typeface="Times New Roman" panose="02020603050405020304" pitchFamily="18" charset="0"/>
                <a:cs typeface="Times New Roman" panose="02020603050405020304" pitchFamily="18" charset="0"/>
              </a:rPr>
              <a:t>Be, and </a:t>
            </a:r>
            <a:r>
              <a:rPr lang="en-US" altLang="zh-CN" sz="1600" b="1" baseline="30000" dirty="0">
                <a:latin typeface="Times New Roman" panose="02020603050405020304" pitchFamily="18" charset="0"/>
                <a:cs typeface="Times New Roman" panose="02020603050405020304" pitchFamily="18" charset="0"/>
              </a:rPr>
              <a:t>26</a:t>
            </a:r>
            <a:r>
              <a:rPr lang="en-US" altLang="zh-CN" sz="1600" b="1" dirty="0">
                <a:latin typeface="Times New Roman" panose="02020603050405020304" pitchFamily="18" charset="0"/>
                <a:cs typeface="Times New Roman" panose="02020603050405020304" pitchFamily="18" charset="0"/>
              </a:rPr>
              <a:t>O</a:t>
            </a:r>
            <a:r>
              <a:rPr lang="en-US" altLang="zh-CN" sz="1600" dirty="0">
                <a:latin typeface="Times New Roman" panose="02020603050405020304" pitchFamily="18" charset="0"/>
                <a:cs typeface="Times New Roman" panose="02020603050405020304" pitchFamily="18" charset="0"/>
              </a:rPr>
              <a:t>.</a:t>
            </a:r>
          </a:p>
          <a:p>
            <a:pPr algn="just"/>
            <a:r>
              <a:rPr lang="en-US" altLang="zh-CN" sz="1600" dirty="0">
                <a:latin typeface="Times New Roman" panose="02020603050405020304" pitchFamily="18" charset="0"/>
                <a:cs typeface="Times New Roman" panose="02020603050405020304" pitchFamily="18" charset="0"/>
              </a:rPr>
              <a:t>The correlations of 2</a:t>
            </a:r>
            <a:r>
              <a:rPr lang="en-US" altLang="zh-CN" sz="1600" i="1" dirty="0">
                <a:latin typeface="Times New Roman" panose="02020603050405020304" pitchFamily="18" charset="0"/>
                <a:cs typeface="Times New Roman" panose="02020603050405020304" pitchFamily="18" charset="0"/>
              </a:rPr>
              <a:t>n</a:t>
            </a:r>
            <a:r>
              <a:rPr lang="en-US" altLang="zh-CN" sz="1600" dirty="0">
                <a:latin typeface="Times New Roman" panose="02020603050405020304" pitchFamily="18" charset="0"/>
                <a:cs typeface="Times New Roman" panose="02020603050405020304" pitchFamily="18" charset="0"/>
              </a:rPr>
              <a:t> decays from the excited states of </a:t>
            </a:r>
            <a:r>
              <a:rPr lang="en-US" altLang="zh-CN" sz="1600" b="1" baseline="30000" dirty="0">
                <a:latin typeface="Times New Roman" panose="02020603050405020304" pitchFamily="18" charset="0"/>
                <a:cs typeface="Times New Roman" panose="02020603050405020304" pitchFamily="18" charset="0"/>
              </a:rPr>
              <a:t>11</a:t>
            </a:r>
            <a:r>
              <a:rPr lang="en-US" altLang="zh-CN" sz="1600" b="1" dirty="0">
                <a:latin typeface="Times New Roman" panose="02020603050405020304" pitchFamily="18" charset="0"/>
                <a:cs typeface="Times New Roman" panose="02020603050405020304" pitchFamily="18" charset="0"/>
              </a:rPr>
              <a:t>Li, </a:t>
            </a:r>
            <a:r>
              <a:rPr lang="en-US" altLang="zh-CN" sz="1600" b="1" baseline="30000" dirty="0">
                <a:latin typeface="Times New Roman" panose="02020603050405020304" pitchFamily="18" charset="0"/>
                <a:cs typeface="Times New Roman" panose="02020603050405020304" pitchFamily="18" charset="0"/>
              </a:rPr>
              <a:t>14</a:t>
            </a:r>
            <a:r>
              <a:rPr lang="en-US" altLang="zh-CN" sz="1600" b="1" dirty="0">
                <a:latin typeface="Times New Roman" panose="02020603050405020304" pitchFamily="18" charset="0"/>
                <a:cs typeface="Times New Roman" panose="02020603050405020304" pitchFamily="18" charset="0"/>
              </a:rPr>
              <a:t>Be </a:t>
            </a:r>
            <a:r>
              <a:rPr lang="en-US" altLang="zh-CN" sz="1600" dirty="0">
                <a:latin typeface="Times New Roman" panose="02020603050405020304" pitchFamily="18" charset="0"/>
                <a:cs typeface="Times New Roman" panose="02020603050405020304" pitchFamily="18" charset="0"/>
              </a:rPr>
              <a:t>have been measured.</a:t>
            </a:r>
          </a:p>
          <a:p>
            <a:pPr algn="just"/>
            <a:r>
              <a:rPr lang="en-US" altLang="zh-CN" sz="1600" dirty="0">
                <a:latin typeface="Times New Roman" panose="02020603050405020304" pitchFamily="18" charset="0"/>
                <a:cs typeface="Times New Roman" panose="02020603050405020304" pitchFamily="18" charset="0"/>
              </a:rPr>
              <a:t>Theoretical predictions had indicated that if </a:t>
            </a:r>
            <a:r>
              <a:rPr lang="en-US" altLang="zh-CN" sz="1600" baseline="30000" dirty="0">
                <a:latin typeface="Times New Roman" panose="02020603050405020304" pitchFamily="18" charset="0"/>
                <a:cs typeface="Times New Roman" panose="02020603050405020304" pitchFamily="18" charset="0"/>
              </a:rPr>
              <a:t>26</a:t>
            </a:r>
            <a:r>
              <a:rPr lang="en-US" altLang="zh-CN" sz="1600" dirty="0">
                <a:latin typeface="Times New Roman" panose="02020603050405020304" pitchFamily="18" charset="0"/>
                <a:cs typeface="Times New Roman" panose="02020603050405020304" pitchFamily="18" charset="0"/>
              </a:rPr>
              <a:t>O had a purely [</a:t>
            </a:r>
            <a:r>
              <a:rPr lang="en-US" altLang="zh-CN" sz="1600" i="1" dirty="0">
                <a:latin typeface="Times New Roman" panose="02020603050405020304" pitchFamily="18" charset="0"/>
                <a:cs typeface="Times New Roman" panose="02020603050405020304" pitchFamily="18" charset="0"/>
              </a:rPr>
              <a:t>d</a:t>
            </a:r>
            <a:r>
              <a:rPr lang="en-US" altLang="zh-CN" sz="1600" baseline="30000" dirty="0">
                <a:latin typeface="Times New Roman" panose="02020603050405020304" pitchFamily="18" charset="0"/>
                <a:cs typeface="Times New Roman" panose="02020603050405020304" pitchFamily="18" charset="0"/>
              </a:rPr>
              <a:t>2</a:t>
            </a:r>
            <a:r>
              <a:rPr lang="en-US" altLang="zh-CN" sz="1600" dirty="0">
                <a:latin typeface="Times New Roman" panose="02020603050405020304" pitchFamily="18" charset="0"/>
                <a:cs typeface="Times New Roman" panose="02020603050405020304" pitchFamily="18" charset="0"/>
              </a:rPr>
              <a:t>] configuration that the lifetime for such a low decay energy could be on the order of picoseconds. This suggested that </a:t>
            </a:r>
            <a:r>
              <a:rPr lang="en-US" altLang="zh-CN" sz="1600" baseline="30000" dirty="0">
                <a:latin typeface="Times New Roman" panose="02020603050405020304" pitchFamily="18" charset="0"/>
                <a:cs typeface="Times New Roman" panose="02020603050405020304" pitchFamily="18" charset="0"/>
              </a:rPr>
              <a:t>26</a:t>
            </a:r>
            <a:r>
              <a:rPr lang="en-US" altLang="zh-CN" sz="1600" dirty="0">
                <a:latin typeface="Times New Roman" panose="02020603050405020304" pitchFamily="18" charset="0"/>
                <a:cs typeface="Times New Roman" panose="02020603050405020304" pitchFamily="18" charset="0"/>
              </a:rPr>
              <a:t>O could provide the first case for the discovery of two-neutron radioactivity.</a:t>
            </a:r>
          </a:p>
          <a:p>
            <a:pPr algn="just"/>
            <a:r>
              <a:rPr lang="en-US" altLang="zh-CN" sz="1600" dirty="0">
                <a:latin typeface="Times New Roman" panose="02020603050405020304" pitchFamily="18" charset="0"/>
                <a:cs typeface="Times New Roman" panose="02020603050405020304" pitchFamily="18" charset="0"/>
              </a:rPr>
              <a:t>A Decay in Target (</a:t>
            </a:r>
            <a:r>
              <a:rPr lang="en-US" altLang="zh-CN" sz="1600" dirty="0" err="1">
                <a:latin typeface="Times New Roman" panose="02020603050405020304" pitchFamily="18" charset="0"/>
                <a:cs typeface="Times New Roman" panose="02020603050405020304" pitchFamily="18" charset="0"/>
              </a:rPr>
              <a:t>DiT</a:t>
            </a:r>
            <a:r>
              <a:rPr lang="en-US" altLang="zh-CN" sz="1600" dirty="0">
                <a:latin typeface="Times New Roman" panose="02020603050405020304" pitchFamily="18" charset="0"/>
                <a:cs typeface="Times New Roman" panose="02020603050405020304" pitchFamily="18" charset="0"/>
              </a:rPr>
              <a:t>) technique was used to measure the lifetime of </a:t>
            </a:r>
            <a:r>
              <a:rPr lang="en-US" altLang="zh-CN" sz="1600" baseline="30000" dirty="0">
                <a:latin typeface="Times New Roman" panose="02020603050405020304" pitchFamily="18" charset="0"/>
                <a:cs typeface="Times New Roman" panose="02020603050405020304" pitchFamily="18" charset="0"/>
              </a:rPr>
              <a:t>26</a:t>
            </a:r>
            <a:r>
              <a:rPr lang="en-US" altLang="zh-CN" sz="1600" dirty="0">
                <a:latin typeface="Times New Roman" panose="02020603050405020304" pitchFamily="18" charset="0"/>
                <a:cs typeface="Times New Roman" panose="02020603050405020304" pitchFamily="18" charset="0"/>
              </a:rPr>
              <a:t>O to be 4.5 ps. This represents the first evidence for new mode of radioactive decay: </a:t>
            </a:r>
            <a:r>
              <a:rPr lang="en-US" altLang="zh-CN" sz="1600" b="1" dirty="0">
                <a:latin typeface="Times New Roman" panose="02020603050405020304" pitchFamily="18" charset="0"/>
                <a:cs typeface="Times New Roman" panose="02020603050405020304" pitchFamily="18" charset="0"/>
              </a:rPr>
              <a:t>two-neutron radioactivity</a:t>
            </a:r>
            <a:r>
              <a:rPr lang="en-US" altLang="zh-CN" sz="1600" dirty="0">
                <a:latin typeface="Times New Roman" panose="02020603050405020304" pitchFamily="18" charset="0"/>
                <a:cs typeface="Times New Roman" panose="02020603050405020304" pitchFamily="18" charset="0"/>
              </a:rPr>
              <a:t>.</a:t>
            </a:r>
          </a:p>
          <a:p>
            <a:pPr algn="just"/>
            <a:r>
              <a:rPr lang="en-US" altLang="zh-CN" sz="1600" dirty="0">
                <a:latin typeface="Times New Roman" panose="02020603050405020304" pitchFamily="18" charset="0"/>
                <a:cs typeface="Times New Roman" panose="02020603050405020304" pitchFamily="18" charset="0"/>
              </a:rPr>
              <a:t>Full 3-body decay calculations are strongly encouraged which would allow for improved understanding of the </a:t>
            </a:r>
            <a:r>
              <a:rPr lang="en-US" altLang="zh-CN" sz="1600" b="1" dirty="0">
                <a:latin typeface="Times New Roman" panose="02020603050405020304" pitchFamily="18" charset="0"/>
                <a:cs typeface="Times New Roman" panose="02020603050405020304" pitchFamily="18" charset="0"/>
              </a:rPr>
              <a:t>strong neutron-neutron correlations observed in the decays of </a:t>
            </a:r>
            <a:r>
              <a:rPr lang="en-US" altLang="zh-CN" sz="1600" b="1" baseline="30000" dirty="0">
                <a:latin typeface="Times New Roman" panose="02020603050405020304" pitchFamily="18" charset="0"/>
                <a:cs typeface="Times New Roman" panose="02020603050405020304" pitchFamily="18" charset="0"/>
              </a:rPr>
              <a:t>16</a:t>
            </a:r>
            <a:r>
              <a:rPr lang="en-US" altLang="zh-CN" sz="1600" b="1" dirty="0">
                <a:latin typeface="Times New Roman" panose="02020603050405020304" pitchFamily="18" charset="0"/>
                <a:cs typeface="Times New Roman" panose="02020603050405020304" pitchFamily="18" charset="0"/>
              </a:rPr>
              <a:t>Be and </a:t>
            </a:r>
            <a:r>
              <a:rPr lang="en-US" altLang="zh-CN" sz="1600" b="1" baseline="30000" dirty="0">
                <a:latin typeface="Times New Roman" panose="02020603050405020304" pitchFamily="18" charset="0"/>
                <a:cs typeface="Times New Roman" panose="02020603050405020304" pitchFamily="18" charset="0"/>
              </a:rPr>
              <a:t>13</a:t>
            </a:r>
            <a:r>
              <a:rPr lang="en-US" altLang="zh-CN" sz="1600" b="1" dirty="0">
                <a:latin typeface="Times New Roman" panose="02020603050405020304" pitchFamily="18" charset="0"/>
                <a:cs typeface="Times New Roman" panose="02020603050405020304" pitchFamily="18" charset="0"/>
              </a:rPr>
              <a:t>Li</a:t>
            </a:r>
            <a:r>
              <a:rPr lang="en-US" altLang="zh-CN" sz="1600" dirty="0">
                <a:latin typeface="Times New Roman" panose="02020603050405020304" pitchFamily="18" charset="0"/>
                <a:cs typeface="Times New Roman" panose="02020603050405020304" pitchFamily="18" charset="0"/>
              </a:rPr>
              <a:t>. It cannot be assumed that the observation of the dineutron-like decay is evidence of the existence of a dineutron in the ground state of the unbound system.</a:t>
            </a:r>
          </a:p>
          <a:p>
            <a:pPr algn="just"/>
            <a:r>
              <a:rPr lang="en-US" altLang="zh-CN" sz="1600" dirty="0">
                <a:latin typeface="Times New Roman" panose="02020603050405020304" pitchFamily="18" charset="0"/>
                <a:cs typeface="Times New Roman" panose="02020603050405020304" pitchFamily="18" charset="0"/>
              </a:rPr>
              <a:t>A full three-body calculations including a realistic n-n interaction are essential.</a:t>
            </a:r>
            <a:endParaRPr lang="zh-CN" alt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987051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 y="2315010"/>
            <a:ext cx="2448000" cy="2210384"/>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4585394"/>
            <a:ext cx="2448000" cy="2210385"/>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 y="44624"/>
            <a:ext cx="2448000" cy="2210385"/>
          </a:xfrm>
          <a:prstGeom prst="rect">
            <a:avLst/>
          </a:prstGeom>
        </p:spPr>
      </p:pic>
      <p:sp>
        <p:nvSpPr>
          <p:cNvPr id="7" name="矩形 6"/>
          <p:cNvSpPr/>
          <p:nvPr/>
        </p:nvSpPr>
        <p:spPr>
          <a:xfrm>
            <a:off x="2447998" y="-2877"/>
            <a:ext cx="6696002" cy="4524315"/>
          </a:xfrm>
          <a:prstGeom prst="rect">
            <a:avLst/>
          </a:prstGeom>
        </p:spPr>
        <p:txBody>
          <a:bodyPr wrap="square">
            <a:spAutoFit/>
          </a:bodyPr>
          <a:lstStyle/>
          <a:p>
            <a:r>
              <a:rPr lang="zh-CN" altLang="en-US" sz="1600" dirty="0"/>
              <a:t>①</a:t>
            </a:r>
            <a:r>
              <a:rPr lang="en-US" sz="1600" dirty="0"/>
              <a:t> </a:t>
            </a:r>
            <a:r>
              <a:rPr lang="zh-CN" altLang="en-US" sz="1600" dirty="0"/>
              <a:t>经过中间态的级联发射（</a:t>
            </a:r>
            <a:r>
              <a:rPr lang="en-US" sz="1600" dirty="0"/>
              <a:t>sequential emission through an intermediate state</a:t>
            </a:r>
            <a:r>
              <a:rPr lang="zh-CN" altLang="en-US" sz="1600" dirty="0"/>
              <a:t>）。</a:t>
            </a:r>
            <a:endParaRPr lang="en-US" sz="1600" dirty="0"/>
          </a:p>
          <a:p>
            <a:r>
              <a:rPr lang="zh-CN" altLang="en-US" sz="1600" dirty="0"/>
              <a:t>②</a:t>
            </a:r>
            <a:r>
              <a:rPr lang="en-US" sz="1600" dirty="0"/>
              <a:t> </a:t>
            </a:r>
            <a:r>
              <a:rPr lang="zh-CN" altLang="en-US" sz="1600" dirty="0"/>
              <a:t>三体同步无关联发射（</a:t>
            </a:r>
            <a:r>
              <a:rPr lang="en-US" sz="1600" dirty="0"/>
              <a:t>3–body simultaneous uncorrelated emission, democratic emission</a:t>
            </a:r>
            <a:r>
              <a:rPr lang="zh-CN" altLang="en-US" sz="1600" dirty="0"/>
              <a:t>）。</a:t>
            </a:r>
            <a:endParaRPr lang="en-US" sz="1600" dirty="0"/>
          </a:p>
          <a:p>
            <a:r>
              <a:rPr lang="zh-CN" altLang="en-US" sz="1600" dirty="0"/>
              <a:t>③</a:t>
            </a:r>
            <a:r>
              <a:rPr lang="en-US" sz="1600" dirty="0"/>
              <a:t> </a:t>
            </a:r>
            <a:r>
              <a:rPr lang="en-US" sz="1600" baseline="30000" dirty="0"/>
              <a:t>2</a:t>
            </a:r>
            <a:r>
              <a:rPr lang="en-US" sz="1600" dirty="0"/>
              <a:t>He</a:t>
            </a:r>
            <a:r>
              <a:rPr lang="zh-CN" altLang="en-US" sz="1600" dirty="0"/>
              <a:t>同步关联发射（</a:t>
            </a:r>
            <a:r>
              <a:rPr lang="en-US" sz="1600" dirty="0"/>
              <a:t>emission of </a:t>
            </a:r>
            <a:r>
              <a:rPr lang="en-US" sz="1600" baseline="30000" dirty="0"/>
              <a:t>2</a:t>
            </a:r>
            <a:r>
              <a:rPr lang="en-US" sz="1600" dirty="0"/>
              <a:t>He cluster, </a:t>
            </a:r>
            <a:r>
              <a:rPr lang="en-US" sz="1600" dirty="0" err="1"/>
              <a:t>diproton</a:t>
            </a:r>
            <a:r>
              <a:rPr lang="en-US" sz="1600" dirty="0"/>
              <a:t> emission</a:t>
            </a:r>
            <a:r>
              <a:rPr lang="zh-CN" altLang="en-US" sz="1600" dirty="0"/>
              <a:t>）。</a:t>
            </a:r>
            <a:endParaRPr lang="en-US" altLang="zh-CN" sz="1600" dirty="0"/>
          </a:p>
          <a:p>
            <a:endParaRPr lang="en-US" sz="1600" dirty="0"/>
          </a:p>
          <a:p>
            <a:r>
              <a:rPr lang="zh-CN" altLang="en-US" sz="1600" dirty="0"/>
              <a:t>①</a:t>
            </a:r>
            <a:r>
              <a:rPr lang="en-US" sz="1600" dirty="0"/>
              <a:t> </a:t>
            </a:r>
            <a:r>
              <a:rPr lang="zh-CN" altLang="en-US" sz="1600" dirty="0"/>
              <a:t>经过中间态的级联发射（</a:t>
            </a:r>
            <a:r>
              <a:rPr lang="en-US" sz="1600" dirty="0"/>
              <a:t>sequential emission through an intermediate state</a:t>
            </a:r>
            <a:r>
              <a:rPr lang="zh-CN" altLang="en-US" sz="1600" dirty="0"/>
              <a:t>）。</a:t>
            </a:r>
            <a:endParaRPr lang="en-US" sz="1600" dirty="0"/>
          </a:p>
          <a:p>
            <a:r>
              <a:rPr lang="zh-CN" altLang="en-US" sz="1600" dirty="0"/>
              <a:t>②</a:t>
            </a:r>
            <a:r>
              <a:rPr lang="en-US" sz="1600" dirty="0"/>
              <a:t> </a:t>
            </a:r>
            <a:r>
              <a:rPr lang="zh-CN" altLang="en-US" sz="1600" dirty="0"/>
              <a:t>三体同步无关联发射（</a:t>
            </a:r>
            <a:r>
              <a:rPr lang="en-US" sz="1600" dirty="0"/>
              <a:t>3–body simultaneous uncorrelated emission, democratic emission</a:t>
            </a:r>
            <a:r>
              <a:rPr lang="zh-CN" altLang="en-US" sz="1600" dirty="0"/>
              <a:t>）。</a:t>
            </a:r>
            <a:endParaRPr lang="en-US" sz="1600" dirty="0"/>
          </a:p>
          <a:p>
            <a:r>
              <a:rPr lang="zh-CN" altLang="en-US" sz="1600" dirty="0"/>
              <a:t>③</a:t>
            </a:r>
            <a:r>
              <a:rPr lang="en-US" sz="1600" dirty="0"/>
              <a:t> </a:t>
            </a:r>
            <a:r>
              <a:rPr lang="zh-CN" altLang="en-US" sz="1600" dirty="0"/>
              <a:t>双中子同步关联发射（</a:t>
            </a:r>
            <a:r>
              <a:rPr lang="en-US" sz="1600" dirty="0"/>
              <a:t>emission of 2</a:t>
            </a:r>
            <a:r>
              <a:rPr lang="en-US" altLang="zh-CN" sz="1600" i="1" dirty="0"/>
              <a:t>n</a:t>
            </a:r>
            <a:r>
              <a:rPr lang="en-US" sz="1600" dirty="0"/>
              <a:t> cluster</a:t>
            </a:r>
            <a:r>
              <a:rPr lang="en-US" sz="1600"/>
              <a:t>, di</a:t>
            </a:r>
            <a:r>
              <a:rPr lang="en-US" altLang="zh-CN" sz="1600"/>
              <a:t>neutron </a:t>
            </a:r>
            <a:r>
              <a:rPr lang="en-US" sz="1600"/>
              <a:t>emission</a:t>
            </a:r>
            <a:r>
              <a:rPr lang="zh-CN" altLang="en-US" sz="1600" dirty="0"/>
              <a:t>）。</a:t>
            </a:r>
            <a:endParaRPr lang="en-US" sz="1600" dirty="0"/>
          </a:p>
          <a:p>
            <a:endParaRPr lang="en-US" sz="1600" dirty="0"/>
          </a:p>
          <a:p>
            <a:pPr algn="just"/>
            <a:endParaRPr lang="en-US" altLang="zh-CN" sz="1600" dirty="0">
              <a:latin typeface="Times New Roman" panose="02020603050405020304" pitchFamily="18" charset="0"/>
              <a:cs typeface="Times New Roman" panose="02020603050405020304" pitchFamily="18" charset="0"/>
            </a:endParaRPr>
          </a:p>
          <a:p>
            <a:pPr algn="just"/>
            <a:r>
              <a:rPr lang="en-US" altLang="zh-CN" sz="1600" dirty="0">
                <a:latin typeface="Times New Roman" panose="02020603050405020304" pitchFamily="18" charset="0"/>
                <a:cs typeface="Times New Roman" panose="02020603050405020304" pitchFamily="18" charset="0"/>
              </a:rPr>
              <a:t>Although β2n should occur around 50 keV above the S2n energy and should dominate at energies above 10 MeV, very few extra nuclei have been identified as β2n precursors so far. The progress has been hampered by the detection methods for neutrons.</a:t>
            </a:r>
          </a:p>
          <a:p>
            <a:pPr algn="just"/>
            <a:endParaRPr lang="zh-CN" alt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8847104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021288"/>
            <a:ext cx="9144000" cy="646331"/>
          </a:xfrm>
          <a:prstGeom prst="rect">
            <a:avLst/>
          </a:prstGeom>
        </p:spPr>
        <p:txBody>
          <a:bodyPr wrap="square">
            <a:spAutoFit/>
          </a:bodyPr>
          <a:lstStyle/>
          <a:p>
            <a:pPr algn="just"/>
            <a:r>
              <a:rPr lang="en-US" altLang="zh-CN" dirty="0">
                <a:latin typeface="Times New Roman" panose="02020603050405020304" pitchFamily="18" charset="0"/>
                <a:cs typeface="Times New Roman" panose="02020603050405020304" pitchFamily="18" charset="0"/>
              </a:rPr>
              <a:t>Further dineutron research could provide insight into the nuclear physics of neutron stars and supernovae.</a:t>
            </a:r>
            <a:endParaRPr lang="zh-CN" altLang="en-US" dirty="0">
              <a:latin typeface="Times New Roman" panose="02020603050405020304" pitchFamily="18" charset="0"/>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910883324"/>
              </p:ext>
            </p:extLst>
          </p:nvPr>
        </p:nvGraphicFramePr>
        <p:xfrm>
          <a:off x="-13674" y="422643"/>
          <a:ext cx="9144000" cy="5552440"/>
        </p:xfrm>
        <a:graphic>
          <a:graphicData uri="http://schemas.openxmlformats.org/drawingml/2006/table">
            <a:tbl>
              <a:tblPr>
                <a:tableStyleId>{9D7B26C5-4107-4FEC-AEDC-1716B250A1EF}</a:tableStyleId>
              </a:tblPr>
              <a:tblGrid>
                <a:gridCol w="765143">
                  <a:extLst>
                    <a:ext uri="{9D8B030D-6E8A-4147-A177-3AD203B41FA5}">
                      <a16:colId xmlns:a16="http://schemas.microsoft.com/office/drawing/2014/main" val="20000"/>
                    </a:ext>
                  </a:extLst>
                </a:gridCol>
                <a:gridCol w="3972935">
                  <a:extLst>
                    <a:ext uri="{9D8B030D-6E8A-4147-A177-3AD203B41FA5}">
                      <a16:colId xmlns:a16="http://schemas.microsoft.com/office/drawing/2014/main" val="20001"/>
                    </a:ext>
                  </a:extLst>
                </a:gridCol>
                <a:gridCol w="1584717">
                  <a:extLst>
                    <a:ext uri="{9D8B030D-6E8A-4147-A177-3AD203B41FA5}">
                      <a16:colId xmlns:a16="http://schemas.microsoft.com/office/drawing/2014/main" val="20002"/>
                    </a:ext>
                  </a:extLst>
                </a:gridCol>
                <a:gridCol w="2821205">
                  <a:extLst>
                    <a:ext uri="{9D8B030D-6E8A-4147-A177-3AD203B41FA5}">
                      <a16:colId xmlns:a16="http://schemas.microsoft.com/office/drawing/2014/main" val="20003"/>
                    </a:ext>
                  </a:extLst>
                </a:gridCol>
              </a:tblGrid>
              <a:tr h="370840">
                <a:tc>
                  <a:txBody>
                    <a:bodyPr/>
                    <a:lstStyle/>
                    <a:p>
                      <a:pPr algn="ctr"/>
                      <a:r>
                        <a:rPr lang="en-US" altLang="zh-CN" sz="1600" dirty="0">
                          <a:latin typeface="Times New Roman" panose="02020603050405020304" pitchFamily="18" charset="0"/>
                          <a:cs typeface="Times New Roman" panose="02020603050405020304" pitchFamily="18" charset="0"/>
                        </a:rPr>
                        <a:t>Nuclei</a:t>
                      </a:r>
                      <a:endParaRPr lang="zh-CN" altLang="en-US" sz="16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600" dirty="0">
                          <a:latin typeface="Times New Roman" panose="02020603050405020304" pitchFamily="18" charset="0"/>
                          <a:cs typeface="Times New Roman" panose="02020603050405020304" pitchFamily="18" charset="0"/>
                        </a:rPr>
                        <a:t>Beam</a:t>
                      </a:r>
                      <a:endParaRPr lang="zh-CN" altLang="en-US" sz="16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600" dirty="0">
                          <a:latin typeface="Times New Roman" panose="02020603050405020304" pitchFamily="18" charset="0"/>
                          <a:cs typeface="Times New Roman" panose="02020603050405020304" pitchFamily="18" charset="0"/>
                        </a:rPr>
                        <a:t>observables</a:t>
                      </a:r>
                      <a:endParaRPr lang="zh-CN" altLang="en-US" sz="16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600" dirty="0">
                          <a:latin typeface="Times New Roman" panose="02020603050405020304" pitchFamily="18" charset="0"/>
                          <a:cs typeface="Times New Roman" panose="02020603050405020304" pitchFamily="18" charset="0"/>
                        </a:rPr>
                        <a:t>mechanism</a:t>
                      </a:r>
                      <a:endParaRPr lang="zh-CN" altLang="en-US" sz="16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altLang="zh-CN" sz="1600" baseline="30000" dirty="0">
                          <a:latin typeface="Times New Roman" panose="02020603050405020304" pitchFamily="18" charset="0"/>
                          <a:cs typeface="Times New Roman" panose="02020603050405020304" pitchFamily="18" charset="0"/>
                        </a:rPr>
                        <a:t>16</a:t>
                      </a:r>
                      <a:r>
                        <a:rPr lang="en-US" altLang="zh-CN" sz="1600" dirty="0">
                          <a:latin typeface="Times New Roman" panose="02020603050405020304" pitchFamily="18" charset="0"/>
                          <a:cs typeface="Times New Roman" panose="02020603050405020304" pitchFamily="18" charset="0"/>
                        </a:rPr>
                        <a:t>Be</a:t>
                      </a:r>
                      <a:endParaRPr lang="zh-CN" altLang="en-US" sz="16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600" kern="1200" dirty="0">
                          <a:effectLst/>
                          <a:latin typeface="Times New Roman" panose="02020603050405020304" pitchFamily="18" charset="0"/>
                          <a:cs typeface="Times New Roman" panose="02020603050405020304" pitchFamily="18" charset="0"/>
                        </a:rPr>
                        <a:t>single-proton knockout reaction from a </a:t>
                      </a:r>
                      <a:r>
                        <a:rPr lang="en-US" altLang="zh-CN" sz="1600" kern="1200" baseline="30000" dirty="0">
                          <a:effectLst/>
                          <a:latin typeface="Times New Roman" panose="02020603050405020304" pitchFamily="18" charset="0"/>
                          <a:cs typeface="Times New Roman" panose="02020603050405020304" pitchFamily="18" charset="0"/>
                        </a:rPr>
                        <a:t>17</a:t>
                      </a:r>
                      <a:r>
                        <a:rPr lang="en-US" altLang="zh-CN" sz="1600" kern="1200" dirty="0">
                          <a:effectLst/>
                          <a:latin typeface="Times New Roman" panose="02020603050405020304" pitchFamily="18" charset="0"/>
                          <a:cs typeface="Times New Roman" panose="02020603050405020304" pitchFamily="18" charset="0"/>
                        </a:rPr>
                        <a:t>B beam</a:t>
                      </a:r>
                      <a:r>
                        <a:rPr lang="en-US" altLang="zh-CN" sz="1600" kern="1200" baseline="0" dirty="0">
                          <a:effectLst/>
                          <a:latin typeface="Times New Roman" panose="02020603050405020304" pitchFamily="18" charset="0"/>
                          <a:cs typeface="Times New Roman" panose="02020603050405020304" pitchFamily="18" charset="0"/>
                        </a:rPr>
                        <a:t> interacting with a </a:t>
                      </a:r>
                      <a:r>
                        <a:rPr lang="en-US" altLang="zh-CN" sz="1600" kern="1200" baseline="30000" dirty="0">
                          <a:effectLst/>
                          <a:latin typeface="Times New Roman" panose="02020603050405020304" pitchFamily="18" charset="0"/>
                          <a:cs typeface="Times New Roman" panose="02020603050405020304" pitchFamily="18" charset="0"/>
                        </a:rPr>
                        <a:t>9</a:t>
                      </a:r>
                      <a:r>
                        <a:rPr lang="en-US" altLang="zh-CN" sz="1600" kern="1200" baseline="0" dirty="0">
                          <a:effectLst/>
                          <a:latin typeface="Times New Roman" panose="02020603050405020304" pitchFamily="18" charset="0"/>
                          <a:cs typeface="Times New Roman" panose="02020603050405020304" pitchFamily="18" charset="0"/>
                        </a:rPr>
                        <a:t>Be target.</a:t>
                      </a:r>
                      <a:endParaRPr lang="zh-CN" altLang="en-US" sz="16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600" baseline="30000" dirty="0">
                          <a:latin typeface="Times New Roman" panose="02020603050405020304" pitchFamily="18" charset="0"/>
                          <a:cs typeface="Times New Roman" panose="02020603050405020304" pitchFamily="18" charset="0"/>
                        </a:rPr>
                        <a:t>14</a:t>
                      </a:r>
                      <a:r>
                        <a:rPr lang="en-US" altLang="zh-CN" sz="1600" dirty="0">
                          <a:latin typeface="Times New Roman" panose="02020603050405020304" pitchFamily="18" charset="0"/>
                          <a:cs typeface="Times New Roman" panose="02020603050405020304" pitchFamily="18" charset="0"/>
                        </a:rPr>
                        <a:t>Be+</a:t>
                      </a:r>
                      <a:r>
                        <a:rPr lang="en-US" altLang="zh-CN" sz="1600" i="1" baseline="0" dirty="0">
                          <a:latin typeface="Times New Roman" panose="02020603050405020304" pitchFamily="18" charset="0"/>
                          <a:cs typeface="Times New Roman" panose="02020603050405020304" pitchFamily="18" charset="0"/>
                        </a:rPr>
                        <a:t>n</a:t>
                      </a:r>
                      <a:r>
                        <a:rPr lang="en-US" altLang="zh-CN" sz="1600" baseline="0" dirty="0">
                          <a:latin typeface="Times New Roman" panose="02020603050405020304" pitchFamily="18" charset="0"/>
                          <a:cs typeface="Times New Roman" panose="02020603050405020304" pitchFamily="18" charset="0"/>
                        </a:rPr>
                        <a:t>+</a:t>
                      </a:r>
                      <a:r>
                        <a:rPr lang="en-US" altLang="zh-CN" sz="1600" i="1" baseline="0" dirty="0">
                          <a:latin typeface="Times New Roman" panose="02020603050405020304" pitchFamily="18" charset="0"/>
                          <a:cs typeface="Times New Roman" panose="02020603050405020304" pitchFamily="18" charset="0"/>
                        </a:rPr>
                        <a:t>n</a:t>
                      </a:r>
                    </a:p>
                    <a:p>
                      <a:pPr algn="ctr"/>
                      <a:r>
                        <a:rPr lang="en-US" altLang="zh-CN" sz="1600" baseline="0" dirty="0">
                          <a:latin typeface="Times New Roman" panose="02020603050405020304" pitchFamily="18" charset="0"/>
                          <a:cs typeface="Times New Roman" panose="02020603050405020304" pitchFamily="18" charset="0"/>
                        </a:rPr>
                        <a:t>Relative energy</a:t>
                      </a:r>
                    </a:p>
                    <a:p>
                      <a:pPr algn="ctr"/>
                      <a:r>
                        <a:rPr lang="en-US" altLang="zh-CN" sz="1600" baseline="0" dirty="0">
                          <a:latin typeface="Times New Roman" panose="02020603050405020304" pitchFamily="18" charset="0"/>
                          <a:cs typeface="Times New Roman" panose="02020603050405020304" pitchFamily="18" charset="0"/>
                        </a:rPr>
                        <a:t>Opening angle</a:t>
                      </a:r>
                      <a:endParaRPr lang="zh-CN" altLang="en-US" sz="16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600" dirty="0">
                          <a:latin typeface="Times New Roman" panose="02020603050405020304" pitchFamily="18" charset="0"/>
                          <a:cs typeface="Times New Roman" panose="02020603050405020304" pitchFamily="18" charset="0"/>
                        </a:rPr>
                        <a:t>Enhancements at low relative energy and angle. Dineutron</a:t>
                      </a:r>
                      <a:endParaRPr lang="zh-CN" altLang="en-US" sz="16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altLang="zh-CN" sz="1600" baseline="30000" dirty="0">
                          <a:latin typeface="Times New Roman" panose="02020603050405020304" pitchFamily="18" charset="0"/>
                          <a:cs typeface="Times New Roman" panose="02020603050405020304" pitchFamily="18" charset="0"/>
                        </a:rPr>
                        <a:t>26</a:t>
                      </a:r>
                      <a:r>
                        <a:rPr lang="en-US" altLang="zh-CN" sz="1600" dirty="0">
                          <a:latin typeface="Times New Roman" panose="02020603050405020304" pitchFamily="18" charset="0"/>
                          <a:cs typeface="Times New Roman" panose="02020603050405020304" pitchFamily="18" charset="0"/>
                        </a:rPr>
                        <a:t>O</a:t>
                      </a:r>
                      <a:endParaRPr lang="zh-CN" altLang="en-US" sz="16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600" kern="1200" dirty="0">
                          <a:effectLst/>
                          <a:latin typeface="Times New Roman" panose="02020603050405020304" pitchFamily="18" charset="0"/>
                          <a:cs typeface="Times New Roman" panose="02020603050405020304" pitchFamily="18" charset="0"/>
                        </a:rPr>
                        <a:t>single-proton knockout reaction from a </a:t>
                      </a:r>
                      <a:r>
                        <a:rPr lang="en-US" altLang="zh-CN" sz="1600" kern="1200" baseline="30000" dirty="0">
                          <a:effectLst/>
                          <a:latin typeface="Times New Roman" panose="02020603050405020304" pitchFamily="18" charset="0"/>
                          <a:cs typeface="Times New Roman" panose="02020603050405020304" pitchFamily="18" charset="0"/>
                        </a:rPr>
                        <a:t>27</a:t>
                      </a:r>
                      <a:r>
                        <a:rPr lang="en-US" altLang="zh-CN" sz="1600" kern="1200" dirty="0">
                          <a:effectLst/>
                          <a:latin typeface="Times New Roman" panose="02020603050405020304" pitchFamily="18" charset="0"/>
                          <a:cs typeface="Times New Roman" panose="02020603050405020304" pitchFamily="18" charset="0"/>
                        </a:rPr>
                        <a:t>F beam</a:t>
                      </a:r>
                      <a:r>
                        <a:rPr lang="en-US" altLang="zh-CN" sz="1600" kern="1200" baseline="0" dirty="0">
                          <a:effectLst/>
                          <a:latin typeface="Times New Roman" panose="02020603050405020304" pitchFamily="18" charset="0"/>
                          <a:cs typeface="Times New Roman" panose="02020603050405020304" pitchFamily="18" charset="0"/>
                        </a:rPr>
                        <a:t> impinging on a </a:t>
                      </a:r>
                      <a:r>
                        <a:rPr lang="en-US" altLang="zh-CN" sz="1600" kern="1200" baseline="30000" dirty="0">
                          <a:effectLst/>
                          <a:latin typeface="Times New Roman" panose="02020603050405020304" pitchFamily="18" charset="0"/>
                          <a:cs typeface="Times New Roman" panose="02020603050405020304" pitchFamily="18" charset="0"/>
                        </a:rPr>
                        <a:t>9</a:t>
                      </a:r>
                      <a:r>
                        <a:rPr lang="en-US" altLang="zh-CN" sz="1600" kern="1200" baseline="0" dirty="0">
                          <a:effectLst/>
                          <a:latin typeface="Times New Roman" panose="02020603050405020304" pitchFamily="18" charset="0"/>
                          <a:cs typeface="Times New Roman" panose="02020603050405020304" pitchFamily="18" charset="0"/>
                        </a:rPr>
                        <a:t>Be target.</a:t>
                      </a:r>
                      <a:endParaRPr lang="zh-CN" altLang="en-US" sz="16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600" baseline="30000" dirty="0">
                          <a:latin typeface="Times New Roman" panose="02020603050405020304" pitchFamily="18" charset="0"/>
                          <a:cs typeface="Times New Roman" panose="02020603050405020304" pitchFamily="18" charset="0"/>
                        </a:rPr>
                        <a:t>24</a:t>
                      </a:r>
                      <a:r>
                        <a:rPr lang="en-US" altLang="zh-CN" sz="1600" dirty="0">
                          <a:latin typeface="Times New Roman" panose="02020603050405020304" pitchFamily="18" charset="0"/>
                          <a:cs typeface="Times New Roman" panose="02020603050405020304" pitchFamily="18" charset="0"/>
                        </a:rPr>
                        <a:t>O+</a:t>
                      </a:r>
                      <a:r>
                        <a:rPr lang="en-US" altLang="zh-CN" sz="1600" i="1" baseline="0" dirty="0">
                          <a:latin typeface="Times New Roman" panose="02020603050405020304" pitchFamily="18" charset="0"/>
                          <a:cs typeface="Times New Roman" panose="02020603050405020304" pitchFamily="18" charset="0"/>
                        </a:rPr>
                        <a:t>n</a:t>
                      </a:r>
                      <a:r>
                        <a:rPr lang="en-US" altLang="zh-CN" sz="1600" baseline="0" dirty="0">
                          <a:latin typeface="Times New Roman" panose="02020603050405020304" pitchFamily="18" charset="0"/>
                          <a:cs typeface="Times New Roman" panose="02020603050405020304" pitchFamily="18" charset="0"/>
                        </a:rPr>
                        <a:t>+</a:t>
                      </a:r>
                      <a:r>
                        <a:rPr lang="en-US" altLang="zh-CN" sz="1600" i="1" baseline="0" dirty="0">
                          <a:latin typeface="Times New Roman" panose="02020603050405020304" pitchFamily="18" charset="0"/>
                          <a:cs typeface="Times New Roman" panose="02020603050405020304" pitchFamily="18" charset="0"/>
                        </a:rPr>
                        <a:t>n</a:t>
                      </a:r>
                    </a:p>
                    <a:p>
                      <a:pPr algn="ctr"/>
                      <a:r>
                        <a:rPr lang="en-US" altLang="zh-CN" sz="1600" baseline="0" dirty="0">
                          <a:latin typeface="Times New Roman" panose="02020603050405020304" pitchFamily="18" charset="0"/>
                          <a:cs typeface="Times New Roman" panose="02020603050405020304" pitchFamily="18" charset="0"/>
                        </a:rPr>
                        <a:t>Relative energy</a:t>
                      </a:r>
                    </a:p>
                    <a:p>
                      <a:pPr algn="ctr"/>
                      <a:r>
                        <a:rPr lang="en-US" altLang="zh-CN" sz="1600" baseline="0" dirty="0">
                          <a:latin typeface="Times New Roman" panose="02020603050405020304" pitchFamily="18" charset="0"/>
                          <a:cs typeface="Times New Roman" panose="02020603050405020304" pitchFamily="18" charset="0"/>
                        </a:rPr>
                        <a:t>Opening angle</a:t>
                      </a:r>
                    </a:p>
                    <a:p>
                      <a:pPr algn="ctr"/>
                      <a:r>
                        <a:rPr lang="en-US" altLang="zh-CN" sz="1600" dirty="0">
                          <a:latin typeface="Times New Roman" panose="02020603050405020304" pitchFamily="18" charset="0"/>
                          <a:cs typeface="Times New Roman" panose="02020603050405020304" pitchFamily="18" charset="0"/>
                        </a:rPr>
                        <a:t>Neutron velocity</a:t>
                      </a:r>
                      <a:endParaRPr lang="zh-CN" altLang="en-US" sz="16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600" i="0" kern="1200" dirty="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Correlations are challenging</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altLang="zh-CN" sz="1600" baseline="30000" dirty="0">
                          <a:latin typeface="Times New Roman" panose="02020603050405020304" pitchFamily="18" charset="0"/>
                          <a:cs typeface="Times New Roman" panose="02020603050405020304" pitchFamily="18" charset="0"/>
                        </a:rPr>
                        <a:t>13</a:t>
                      </a:r>
                      <a:r>
                        <a:rPr lang="en-US" altLang="zh-CN" sz="1600" dirty="0">
                          <a:latin typeface="Times New Roman" panose="02020603050405020304" pitchFamily="18" charset="0"/>
                          <a:cs typeface="Times New Roman" panose="02020603050405020304" pitchFamily="18" charset="0"/>
                        </a:rPr>
                        <a:t>Li</a:t>
                      </a:r>
                      <a:endParaRPr lang="zh-CN" altLang="en-US" sz="16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kern="1200" dirty="0">
                          <a:effectLst/>
                          <a:latin typeface="Times New Roman" panose="02020603050405020304" pitchFamily="18" charset="0"/>
                          <a:cs typeface="Times New Roman" panose="02020603050405020304" pitchFamily="18" charset="0"/>
                        </a:rPr>
                        <a:t>one-proton removal reaction from a </a:t>
                      </a:r>
                      <a:r>
                        <a:rPr lang="en-US" altLang="zh-CN" sz="1600" kern="1200" baseline="30000" dirty="0">
                          <a:effectLst/>
                          <a:latin typeface="Times New Roman" panose="02020603050405020304" pitchFamily="18" charset="0"/>
                          <a:cs typeface="Times New Roman" panose="02020603050405020304" pitchFamily="18" charset="0"/>
                        </a:rPr>
                        <a:t>14</a:t>
                      </a:r>
                      <a:r>
                        <a:rPr lang="en-US" altLang="zh-CN" sz="1600" kern="1200" dirty="0">
                          <a:effectLst/>
                          <a:latin typeface="Times New Roman" panose="02020603050405020304" pitchFamily="18" charset="0"/>
                          <a:cs typeface="Times New Roman" panose="02020603050405020304" pitchFamily="18" charset="0"/>
                        </a:rPr>
                        <a:t>Be beam</a:t>
                      </a:r>
                      <a:r>
                        <a:rPr lang="en-US" altLang="zh-CN" sz="1600" kern="1200" baseline="0" dirty="0">
                          <a:effectLst/>
                          <a:latin typeface="Times New Roman" panose="02020603050405020304" pitchFamily="18" charset="0"/>
                          <a:cs typeface="Times New Roman" panose="02020603050405020304" pitchFamily="18" charset="0"/>
                        </a:rPr>
                        <a:t> impinging on a Be target.</a:t>
                      </a:r>
                      <a:endParaRPr lang="zh-CN" altLang="en-US" sz="16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600" baseline="30000" dirty="0">
                          <a:latin typeface="Times New Roman" panose="02020603050405020304" pitchFamily="18" charset="0"/>
                          <a:cs typeface="Times New Roman" panose="02020603050405020304" pitchFamily="18" charset="0"/>
                        </a:rPr>
                        <a:t>11</a:t>
                      </a:r>
                      <a:r>
                        <a:rPr lang="en-US" altLang="zh-CN" sz="1600" baseline="0" dirty="0">
                          <a:latin typeface="Times New Roman" panose="02020603050405020304" pitchFamily="18" charset="0"/>
                          <a:cs typeface="Times New Roman" panose="02020603050405020304" pitchFamily="18" charset="0"/>
                        </a:rPr>
                        <a:t>Li</a:t>
                      </a:r>
                      <a:r>
                        <a:rPr lang="en-US" altLang="zh-CN" sz="1600" dirty="0">
                          <a:latin typeface="Times New Roman" panose="02020603050405020304" pitchFamily="18" charset="0"/>
                          <a:cs typeface="Times New Roman" panose="02020603050405020304" pitchFamily="18" charset="0"/>
                        </a:rPr>
                        <a:t>+</a:t>
                      </a:r>
                      <a:r>
                        <a:rPr lang="en-US" altLang="zh-CN" sz="1600" i="1" baseline="0" dirty="0">
                          <a:latin typeface="Times New Roman" panose="02020603050405020304" pitchFamily="18" charset="0"/>
                          <a:cs typeface="Times New Roman" panose="02020603050405020304" pitchFamily="18" charset="0"/>
                        </a:rPr>
                        <a:t>n</a:t>
                      </a:r>
                      <a:r>
                        <a:rPr lang="en-US" altLang="zh-CN" sz="1600" baseline="0" dirty="0">
                          <a:latin typeface="Times New Roman" panose="02020603050405020304" pitchFamily="18" charset="0"/>
                          <a:cs typeface="Times New Roman" panose="02020603050405020304" pitchFamily="18" charset="0"/>
                        </a:rPr>
                        <a:t>+</a:t>
                      </a:r>
                      <a:r>
                        <a:rPr lang="en-US" altLang="zh-CN" sz="1600" i="1" baseline="0" dirty="0">
                          <a:latin typeface="Times New Roman" panose="02020603050405020304" pitchFamily="18" charset="0"/>
                          <a:cs typeface="Times New Roman" panose="02020603050405020304" pitchFamily="18" charset="0"/>
                        </a:rPr>
                        <a:t>n</a:t>
                      </a:r>
                    </a:p>
                    <a:p>
                      <a:pPr algn="ctr"/>
                      <a:r>
                        <a:rPr lang="en-US" altLang="zh-CN" sz="1600" baseline="0" dirty="0">
                          <a:latin typeface="Times New Roman" panose="02020603050405020304" pitchFamily="18" charset="0"/>
                          <a:cs typeface="Times New Roman" panose="02020603050405020304" pitchFamily="18" charset="0"/>
                        </a:rPr>
                        <a:t>Relative energy</a:t>
                      </a:r>
                    </a:p>
                    <a:p>
                      <a:pPr algn="ctr"/>
                      <a:r>
                        <a:rPr lang="en-US" altLang="zh-CN" sz="1600" baseline="0">
                          <a:latin typeface="Times New Roman" panose="02020603050405020304" pitchFamily="18" charset="0"/>
                          <a:cs typeface="Times New Roman" panose="02020603050405020304" pitchFamily="18" charset="0"/>
                        </a:rPr>
                        <a:t>Opening angle</a:t>
                      </a:r>
                      <a:endParaRPr lang="en-US" altLang="zh-CN" sz="1600" baseline="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600" i="0" kern="1200" dirty="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The three-body</a:t>
                      </a:r>
                      <a:r>
                        <a:rPr lang="en-US" altLang="zh-CN" sz="1600" i="0" kern="1200" baseline="0" dirty="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 </a:t>
                      </a:r>
                      <a:r>
                        <a:rPr lang="en-US" altLang="zh-CN" sz="1600" i="0" kern="1200" dirty="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correlations within Jacobi coordinates showed strong dineutron characteristics. </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altLang="zh-CN" sz="1600" baseline="30000" dirty="0">
                          <a:latin typeface="Times New Roman" panose="02020603050405020304" pitchFamily="18" charset="0"/>
                          <a:cs typeface="Times New Roman" panose="02020603050405020304" pitchFamily="18" charset="0"/>
                        </a:rPr>
                        <a:t>10</a:t>
                      </a:r>
                      <a:r>
                        <a:rPr lang="en-US" altLang="zh-CN" sz="1600" dirty="0">
                          <a:latin typeface="Times New Roman" panose="02020603050405020304" pitchFamily="18" charset="0"/>
                          <a:cs typeface="Times New Roman" panose="02020603050405020304" pitchFamily="18" charset="0"/>
                        </a:rPr>
                        <a:t>He</a:t>
                      </a:r>
                      <a:endParaRPr lang="zh-CN" altLang="en-US" sz="16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kern="1200" dirty="0">
                          <a:effectLst/>
                          <a:latin typeface="Times New Roman" panose="02020603050405020304" pitchFamily="18" charset="0"/>
                          <a:cs typeface="Times New Roman" panose="02020603050405020304" pitchFamily="18" charset="0"/>
                        </a:rPr>
                        <a:t>one-proton knockout reaction from a </a:t>
                      </a:r>
                      <a:r>
                        <a:rPr lang="en-US" altLang="zh-CN" sz="1600" kern="1200" baseline="30000" dirty="0">
                          <a:effectLst/>
                          <a:latin typeface="Times New Roman" panose="02020603050405020304" pitchFamily="18" charset="0"/>
                          <a:cs typeface="Times New Roman" panose="02020603050405020304" pitchFamily="18" charset="0"/>
                        </a:rPr>
                        <a:t>11</a:t>
                      </a:r>
                      <a:r>
                        <a:rPr lang="en-US" altLang="zh-CN" sz="1600" kern="1200" baseline="0" dirty="0">
                          <a:effectLst/>
                          <a:latin typeface="Times New Roman" panose="02020603050405020304" pitchFamily="18" charset="0"/>
                          <a:cs typeface="Times New Roman" panose="02020603050405020304" pitchFamily="18" charset="0"/>
                        </a:rPr>
                        <a:t>Li</a:t>
                      </a:r>
                      <a:r>
                        <a:rPr lang="en-US" altLang="zh-CN" sz="1600" kern="1200" dirty="0">
                          <a:effectLst/>
                          <a:latin typeface="Times New Roman" panose="02020603050405020304" pitchFamily="18" charset="0"/>
                          <a:cs typeface="Times New Roman" panose="02020603050405020304" pitchFamily="18" charset="0"/>
                        </a:rPr>
                        <a:t> beam</a:t>
                      </a:r>
                      <a:r>
                        <a:rPr lang="en-US" altLang="zh-CN" sz="1600" kern="1200" baseline="0" dirty="0">
                          <a:effectLst/>
                          <a:latin typeface="Times New Roman" panose="02020603050405020304" pitchFamily="18" charset="0"/>
                          <a:cs typeface="Times New Roman" panose="02020603050405020304" pitchFamily="18" charset="0"/>
                        </a:rPr>
                        <a:t> impinging on a liquid hydrogen target.</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kern="1200" dirty="0">
                          <a:effectLst/>
                          <a:latin typeface="Times New Roman" panose="02020603050405020304" pitchFamily="18" charset="0"/>
                          <a:cs typeface="Times New Roman" panose="02020603050405020304" pitchFamily="18" charset="0"/>
                        </a:rPr>
                        <a:t>2p2n-removal reaction from a </a:t>
                      </a:r>
                      <a:r>
                        <a:rPr lang="en-US" altLang="zh-CN" sz="1600" kern="1200" baseline="30000" dirty="0">
                          <a:effectLst/>
                          <a:latin typeface="Times New Roman" panose="02020603050405020304" pitchFamily="18" charset="0"/>
                          <a:cs typeface="Times New Roman" panose="02020603050405020304" pitchFamily="18" charset="0"/>
                        </a:rPr>
                        <a:t>14</a:t>
                      </a:r>
                      <a:r>
                        <a:rPr lang="en-US" altLang="zh-CN" sz="1600" kern="1200" dirty="0">
                          <a:effectLst/>
                          <a:latin typeface="Times New Roman" panose="02020603050405020304" pitchFamily="18" charset="0"/>
                          <a:cs typeface="Times New Roman" panose="02020603050405020304" pitchFamily="18" charset="0"/>
                        </a:rPr>
                        <a:t>Be beam</a:t>
                      </a:r>
                      <a:r>
                        <a:rPr lang="en-US" altLang="zh-CN" sz="1600" kern="1200" baseline="0" dirty="0">
                          <a:effectLst/>
                          <a:latin typeface="Times New Roman" panose="02020603050405020304" pitchFamily="18" charset="0"/>
                          <a:cs typeface="Times New Roman" panose="02020603050405020304" pitchFamily="18" charset="0"/>
                        </a:rPr>
                        <a:t> impinging on a </a:t>
                      </a:r>
                      <a:r>
                        <a:rPr lang="en-US" altLang="zh-CN" sz="1600" kern="1200" baseline="0" dirty="0" err="1">
                          <a:effectLst/>
                          <a:latin typeface="Times New Roman" panose="02020603050405020304" pitchFamily="18" charset="0"/>
                          <a:cs typeface="Times New Roman" panose="02020603050405020304" pitchFamily="18" charset="0"/>
                        </a:rPr>
                        <a:t>deuterated</a:t>
                      </a:r>
                      <a:r>
                        <a:rPr lang="en-US" altLang="zh-CN" sz="1600" kern="1200" baseline="0" dirty="0">
                          <a:effectLst/>
                          <a:latin typeface="Times New Roman" panose="02020603050405020304" pitchFamily="18" charset="0"/>
                          <a:cs typeface="Times New Roman" panose="02020603050405020304" pitchFamily="18" charset="0"/>
                        </a:rPr>
                        <a:t> carbon target.</a:t>
                      </a:r>
                      <a:endParaRPr lang="zh-CN" altLang="en-US" sz="16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600" baseline="30000" dirty="0">
                          <a:latin typeface="Times New Roman" panose="02020603050405020304" pitchFamily="18" charset="0"/>
                          <a:cs typeface="Times New Roman" panose="02020603050405020304" pitchFamily="18" charset="0"/>
                        </a:rPr>
                        <a:t>8</a:t>
                      </a:r>
                      <a:r>
                        <a:rPr lang="en-US" altLang="zh-CN" sz="1600" baseline="0" dirty="0">
                          <a:latin typeface="Times New Roman" panose="02020603050405020304" pitchFamily="18" charset="0"/>
                          <a:cs typeface="Times New Roman" panose="02020603050405020304" pitchFamily="18" charset="0"/>
                        </a:rPr>
                        <a:t>He</a:t>
                      </a:r>
                      <a:r>
                        <a:rPr lang="en-US" altLang="zh-CN" sz="1600" dirty="0">
                          <a:latin typeface="Times New Roman" panose="02020603050405020304" pitchFamily="18" charset="0"/>
                          <a:cs typeface="Times New Roman" panose="02020603050405020304" pitchFamily="18" charset="0"/>
                        </a:rPr>
                        <a:t>+</a:t>
                      </a:r>
                      <a:r>
                        <a:rPr lang="en-US" altLang="zh-CN" sz="1600" i="1" baseline="0" dirty="0">
                          <a:latin typeface="Times New Roman" panose="02020603050405020304" pitchFamily="18" charset="0"/>
                          <a:cs typeface="Times New Roman" panose="02020603050405020304" pitchFamily="18" charset="0"/>
                        </a:rPr>
                        <a:t>n</a:t>
                      </a:r>
                      <a:r>
                        <a:rPr lang="en-US" altLang="zh-CN" sz="1600" baseline="0" dirty="0">
                          <a:latin typeface="Times New Roman" panose="02020603050405020304" pitchFamily="18" charset="0"/>
                          <a:cs typeface="Times New Roman" panose="02020603050405020304" pitchFamily="18" charset="0"/>
                        </a:rPr>
                        <a:t>+</a:t>
                      </a:r>
                      <a:r>
                        <a:rPr lang="en-US" altLang="zh-CN" sz="1600" i="1" baseline="0" dirty="0">
                          <a:latin typeface="Times New Roman" panose="02020603050405020304" pitchFamily="18" charset="0"/>
                          <a:cs typeface="Times New Roman" panose="02020603050405020304" pitchFamily="18" charset="0"/>
                        </a:rPr>
                        <a:t>n</a:t>
                      </a:r>
                    </a:p>
                    <a:p>
                      <a:pPr algn="ctr"/>
                      <a:r>
                        <a:rPr lang="en-US" altLang="zh-CN" sz="1600" baseline="0" dirty="0">
                          <a:latin typeface="Times New Roman" panose="02020603050405020304" pitchFamily="18" charset="0"/>
                          <a:cs typeface="Times New Roman" panose="02020603050405020304" pitchFamily="18" charset="0"/>
                        </a:rPr>
                        <a:t>Relative energy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600" i="0" kern="1200" dirty="0">
                          <a:solidFill>
                            <a:schemeClr val="tx1"/>
                          </a:solidFill>
                          <a:effectLst/>
                          <a:latin typeface="Times New Roman" panose="02020603050405020304" pitchFamily="18" charset="0"/>
                          <a:ea typeface="Tahoma" panose="020B0604030504040204" pitchFamily="34" charset="0"/>
                          <a:cs typeface="Times New Roman" panose="02020603050405020304" pitchFamily="18" charset="0"/>
                        </a:rPr>
                        <a:t>Three-body correlations are needed.</a:t>
                      </a:r>
                      <a:endParaRPr lang="zh-CN" altLang="en-US" sz="16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pPr algn="ctr"/>
                      <a:r>
                        <a:rPr lang="en-US" altLang="zh-CN" sz="1600" baseline="30000" dirty="0">
                          <a:latin typeface="Times New Roman" panose="02020603050405020304" pitchFamily="18" charset="0"/>
                          <a:cs typeface="Times New Roman" panose="02020603050405020304" pitchFamily="18" charset="0"/>
                        </a:rPr>
                        <a:t>5</a:t>
                      </a:r>
                      <a:r>
                        <a:rPr lang="en-US" altLang="zh-CN" sz="1600" dirty="0">
                          <a:latin typeface="Times New Roman" panose="02020603050405020304" pitchFamily="18" charset="0"/>
                          <a:cs typeface="Times New Roman" panose="02020603050405020304" pitchFamily="18" charset="0"/>
                        </a:rPr>
                        <a:t>H</a:t>
                      </a:r>
                      <a:endParaRPr lang="zh-CN" altLang="en-US" sz="16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pt-BR" altLang="zh-CN" sz="1600" baseline="30000" dirty="0">
                          <a:latin typeface="Times New Roman" panose="02020603050405020304" pitchFamily="18" charset="0"/>
                          <a:cs typeface="Times New Roman" panose="02020603050405020304" pitchFamily="18" charset="0"/>
                        </a:rPr>
                        <a:t>3</a:t>
                      </a:r>
                      <a:r>
                        <a:rPr lang="pt-BR" altLang="zh-CN" sz="1600" dirty="0">
                          <a:latin typeface="Times New Roman" panose="02020603050405020304" pitchFamily="18" charset="0"/>
                          <a:cs typeface="Times New Roman" panose="02020603050405020304" pitchFamily="18" charset="0"/>
                        </a:rPr>
                        <a:t>H(</a:t>
                      </a:r>
                      <a:r>
                        <a:rPr lang="pt-BR" altLang="zh-CN" sz="1600" i="1" dirty="0">
                          <a:latin typeface="Times New Roman" panose="02020603050405020304" pitchFamily="18" charset="0"/>
                          <a:cs typeface="Times New Roman" panose="02020603050405020304" pitchFamily="18" charset="0"/>
                        </a:rPr>
                        <a:t>t</a:t>
                      </a:r>
                      <a:r>
                        <a:rPr lang="pt-BR" altLang="zh-CN" sz="1600" dirty="0">
                          <a:latin typeface="Times New Roman" panose="02020603050405020304" pitchFamily="18" charset="0"/>
                          <a:cs typeface="Times New Roman" panose="02020603050405020304" pitchFamily="18" charset="0"/>
                        </a:rPr>
                        <a:t>, </a:t>
                      </a:r>
                      <a:r>
                        <a:rPr lang="pt-BR" altLang="zh-CN" sz="1600" i="1" dirty="0">
                          <a:latin typeface="Times New Roman" panose="02020603050405020304" pitchFamily="18" charset="0"/>
                          <a:cs typeface="Times New Roman" panose="02020603050405020304" pitchFamily="18" charset="0"/>
                        </a:rPr>
                        <a:t>p</a:t>
                      </a:r>
                      <a:r>
                        <a:rPr lang="pt-BR" altLang="zh-CN" sz="1600" dirty="0">
                          <a:latin typeface="Times New Roman" panose="02020603050405020304" pitchFamily="18" charset="0"/>
                          <a:cs typeface="Times New Roman" panose="02020603050405020304" pitchFamily="18" charset="0"/>
                        </a:rPr>
                        <a:t>)</a:t>
                      </a:r>
                      <a:r>
                        <a:rPr lang="pt-BR" altLang="zh-CN" sz="1600" baseline="30000" dirty="0">
                          <a:latin typeface="Times New Roman" panose="02020603050405020304" pitchFamily="18" charset="0"/>
                          <a:cs typeface="Times New Roman" panose="02020603050405020304" pitchFamily="18" charset="0"/>
                        </a:rPr>
                        <a:t>5</a:t>
                      </a:r>
                      <a:r>
                        <a:rPr lang="pt-BR" altLang="zh-CN" sz="1600" dirty="0">
                          <a:latin typeface="Times New Roman" panose="02020603050405020304" pitchFamily="18" charset="0"/>
                          <a:cs typeface="Times New Roman" panose="02020603050405020304" pitchFamily="18" charset="0"/>
                        </a:rPr>
                        <a:t>H reaction </a:t>
                      </a:r>
                      <a:endParaRPr lang="zh-CN" altLang="en-US" sz="16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600" baseline="30000" dirty="0">
                          <a:latin typeface="Times New Roman" panose="02020603050405020304" pitchFamily="18" charset="0"/>
                          <a:cs typeface="Times New Roman" panose="02020603050405020304" pitchFamily="18" charset="0"/>
                        </a:rPr>
                        <a:t>3</a:t>
                      </a:r>
                      <a:r>
                        <a:rPr lang="en-US" altLang="zh-CN" sz="1600" baseline="0" dirty="0">
                          <a:latin typeface="Times New Roman" panose="02020603050405020304" pitchFamily="18" charset="0"/>
                          <a:cs typeface="Times New Roman" panose="02020603050405020304" pitchFamily="18" charset="0"/>
                        </a:rPr>
                        <a:t>H</a:t>
                      </a:r>
                      <a:r>
                        <a:rPr lang="en-US" altLang="zh-CN" sz="1600" dirty="0">
                          <a:latin typeface="Times New Roman" panose="02020603050405020304" pitchFamily="18" charset="0"/>
                          <a:cs typeface="Times New Roman" panose="02020603050405020304" pitchFamily="18" charset="0"/>
                        </a:rPr>
                        <a:t>+</a:t>
                      </a:r>
                      <a:r>
                        <a:rPr lang="en-US" altLang="zh-CN" sz="1600" i="1" baseline="0" dirty="0">
                          <a:latin typeface="Times New Roman" panose="02020603050405020304" pitchFamily="18" charset="0"/>
                          <a:cs typeface="Times New Roman" panose="02020603050405020304" pitchFamily="18" charset="0"/>
                        </a:rPr>
                        <a:t>n</a:t>
                      </a:r>
                      <a:r>
                        <a:rPr lang="en-US" altLang="zh-CN" sz="1600" baseline="0" dirty="0">
                          <a:latin typeface="Times New Roman" panose="02020603050405020304" pitchFamily="18" charset="0"/>
                          <a:cs typeface="Times New Roman" panose="02020603050405020304" pitchFamily="18" charset="0"/>
                        </a:rPr>
                        <a:t>+</a:t>
                      </a:r>
                      <a:r>
                        <a:rPr lang="en-US" altLang="zh-CN" sz="1600" i="1" baseline="0" dirty="0">
                          <a:latin typeface="Times New Roman" panose="02020603050405020304" pitchFamily="18" charset="0"/>
                          <a:cs typeface="Times New Roman" panose="02020603050405020304" pitchFamily="18" charset="0"/>
                        </a:rPr>
                        <a:t>n</a:t>
                      </a:r>
                    </a:p>
                    <a:p>
                      <a:pPr algn="ctr"/>
                      <a:r>
                        <a:rPr lang="en-US" altLang="zh-CN" sz="1600" baseline="0" dirty="0">
                          <a:latin typeface="Times New Roman" panose="02020603050405020304" pitchFamily="18" charset="0"/>
                          <a:cs typeface="Times New Roman" panose="02020603050405020304" pitchFamily="18" charset="0"/>
                        </a:rPr>
                        <a:t>Relative energy</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baseline="0" dirty="0">
                          <a:latin typeface="Times New Roman" panose="02020603050405020304" pitchFamily="18" charset="0"/>
                          <a:cs typeface="Times New Roman" panose="02020603050405020304" pitchFamily="18" charset="0"/>
                        </a:rPr>
                        <a:t>Opening angle</a:t>
                      </a:r>
                    </a:p>
                    <a:p>
                      <a:pPr algn="ctr"/>
                      <a:r>
                        <a:rPr lang="en-US" altLang="zh-CN" sz="1600" dirty="0">
                          <a:latin typeface="Times New Roman" panose="02020603050405020304" pitchFamily="18" charset="0"/>
                          <a:cs typeface="Times New Roman" panose="02020603050405020304" pitchFamily="18" charset="0"/>
                        </a:rPr>
                        <a:t>Missing mass</a:t>
                      </a:r>
                      <a:endParaRPr lang="zh-CN" altLang="en-US" sz="16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a narrow peak on decay energy spectrum and an oscillating pattern for angular distributions,  corresponding to a strong ‘‘dineutron’’ final state interaction.</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5" name="Rectangle 686"/>
          <p:cNvSpPr>
            <a:spLocks noChangeArrowheads="1"/>
          </p:cNvSpPr>
          <p:nvPr/>
        </p:nvSpPr>
        <p:spPr bwMode="auto">
          <a:xfrm>
            <a:off x="2310641" y="35503"/>
            <a:ext cx="4585207" cy="361382"/>
          </a:xfrm>
          <a:prstGeom prst="rect">
            <a:avLst/>
          </a:prstGeom>
          <a:gradFill rotWithShape="1">
            <a:gsLst>
              <a:gs pos="0">
                <a:srgbClr val="CCCCFF"/>
              </a:gs>
              <a:gs pos="50000">
                <a:srgbClr val="FFFFFF"/>
              </a:gs>
              <a:gs pos="100000">
                <a:srgbClr val="CCCCFF"/>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algn="l" eaLnBrk="0" hangingPunct="0">
              <a:defRPr>
                <a:solidFill>
                  <a:schemeClr val="tx1"/>
                </a:solidFill>
                <a:latin typeface="Times New Roman" panose="02020603050405020304" pitchFamily="18" charset="0"/>
                <a:ea typeface="宋体" panose="02010600030101010101" pitchFamily="2" charset="-122"/>
              </a:defRPr>
            </a:lvl1pPr>
            <a:lvl2pPr marL="742950" indent="-285750" algn="l" eaLnBrk="0" hangingPunct="0">
              <a:defRPr>
                <a:solidFill>
                  <a:schemeClr val="tx1"/>
                </a:solidFill>
                <a:latin typeface="Times New Roman" panose="02020603050405020304" pitchFamily="18" charset="0"/>
                <a:ea typeface="宋体" panose="02010600030101010101" pitchFamily="2" charset="-122"/>
              </a:defRPr>
            </a:lvl2pPr>
            <a:lvl3pPr marL="1143000" indent="-228600" algn="l" eaLnBrk="0" hangingPunct="0">
              <a:defRPr>
                <a:solidFill>
                  <a:schemeClr val="tx1"/>
                </a:solidFill>
                <a:latin typeface="Times New Roman" panose="02020603050405020304" pitchFamily="18" charset="0"/>
                <a:ea typeface="宋体" panose="02010600030101010101" pitchFamily="2" charset="-122"/>
              </a:defRPr>
            </a:lvl3pPr>
            <a:lvl4pPr marL="1600200" indent="-228600" algn="l" eaLnBrk="0" hangingPunct="0">
              <a:defRPr>
                <a:solidFill>
                  <a:schemeClr val="tx1"/>
                </a:solidFill>
                <a:latin typeface="Times New Roman" panose="02020603050405020304" pitchFamily="18" charset="0"/>
                <a:ea typeface="宋体" panose="02010600030101010101" pitchFamily="2" charset="-122"/>
              </a:defRPr>
            </a:lvl4pPr>
            <a:lvl5pPr marL="2057400" indent="-228600" algn="l"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ctr">
              <a:lnSpc>
                <a:spcPct val="110000"/>
              </a:lnSpc>
            </a:pPr>
            <a:r>
              <a:rPr lang="en-US" altLang="zh-CN" sz="1700" dirty="0">
                <a:solidFill>
                  <a:srgbClr val="000000"/>
                </a:solidFill>
              </a:rPr>
              <a:t>Measurements of the two-neutron unbound nuclei.</a:t>
            </a:r>
            <a:endParaRPr lang="zh-CN" altLang="en-US" sz="1700" dirty="0">
              <a:cs typeface="Times New Roman" panose="02020603050405020304" pitchFamily="18" charset="0"/>
            </a:endParaRPr>
          </a:p>
        </p:txBody>
      </p:sp>
    </p:spTree>
    <p:extLst>
      <p:ext uri="{BB962C8B-B14F-4D97-AF65-F5344CB8AC3E}">
        <p14:creationId xmlns:p14="http://schemas.microsoft.com/office/powerpoint/2010/main" val="36682813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0" y="3302919"/>
            <a:ext cx="9144000" cy="3555081"/>
          </a:xfrm>
          <a:prstGeom prst="rect">
            <a:avLst/>
          </a:prstGeom>
        </p:spPr>
      </p:pic>
      <p:pic>
        <p:nvPicPr>
          <p:cNvPr id="2" name="Picture 1"/>
          <p:cNvPicPr>
            <a:picLocks noChangeAspect="1"/>
          </p:cNvPicPr>
          <p:nvPr/>
        </p:nvPicPr>
        <p:blipFill>
          <a:blip r:embed="rId3"/>
          <a:stretch>
            <a:fillRect/>
          </a:stretch>
        </p:blipFill>
        <p:spPr>
          <a:xfrm>
            <a:off x="0" y="0"/>
            <a:ext cx="9144000" cy="3550508"/>
          </a:xfrm>
          <a:prstGeom prst="rect">
            <a:avLst/>
          </a:prstGeom>
        </p:spPr>
      </p:pic>
      <p:cxnSp>
        <p:nvCxnSpPr>
          <p:cNvPr id="4" name="Straight Arrow Connector 3"/>
          <p:cNvCxnSpPr/>
          <p:nvPr/>
        </p:nvCxnSpPr>
        <p:spPr>
          <a:xfrm>
            <a:off x="1725769" y="687223"/>
            <a:ext cx="0" cy="2395470"/>
          </a:xfrm>
          <a:prstGeom prst="straightConnector1">
            <a:avLst/>
          </a:prstGeom>
          <a:ln>
            <a:tailEnd type="none"/>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a:off x="8472152" y="792285"/>
            <a:ext cx="0" cy="2395470"/>
          </a:xfrm>
          <a:prstGeom prst="straightConnector1">
            <a:avLst/>
          </a:prstGeom>
          <a:ln>
            <a:tailEnd type="none"/>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1457907" y="317891"/>
            <a:ext cx="535724" cy="369332"/>
          </a:xfrm>
          <a:prstGeom prst="rect">
            <a:avLst/>
          </a:prstGeom>
        </p:spPr>
        <p:txBody>
          <a:bodyPr wrap="none">
            <a:spAutoFit/>
          </a:bodyPr>
          <a:lstStyle/>
          <a:p>
            <a:r>
              <a:rPr lang="en-US" dirty="0">
                <a:solidFill>
                  <a:srgbClr val="000000"/>
                </a:solidFill>
                <a:latin typeface="Calibri" panose="020F0502020204030204" pitchFamily="34" charset="0"/>
                <a:ea typeface="宋体" panose="02010600030101010101" pitchFamily="2" charset="-122"/>
              </a:rPr>
              <a:t>389</a:t>
            </a:r>
            <a:endParaRPr lang="en-US" dirty="0"/>
          </a:p>
        </p:txBody>
      </p:sp>
      <p:sp>
        <p:nvSpPr>
          <p:cNvPr id="7" name="Rectangle 6"/>
          <p:cNvSpPr/>
          <p:nvPr/>
        </p:nvSpPr>
        <p:spPr>
          <a:xfrm>
            <a:off x="8204290" y="422953"/>
            <a:ext cx="535724" cy="369332"/>
          </a:xfrm>
          <a:prstGeom prst="rect">
            <a:avLst/>
          </a:prstGeom>
        </p:spPr>
        <p:txBody>
          <a:bodyPr wrap="none">
            <a:spAutoFit/>
          </a:bodyPr>
          <a:lstStyle/>
          <a:p>
            <a:r>
              <a:rPr lang="en-US" dirty="0"/>
              <a:t>585</a:t>
            </a:r>
          </a:p>
        </p:txBody>
      </p:sp>
      <p:cxnSp>
        <p:nvCxnSpPr>
          <p:cNvPr id="9" name="Straight Arrow Connector 8"/>
          <p:cNvCxnSpPr/>
          <p:nvPr/>
        </p:nvCxnSpPr>
        <p:spPr>
          <a:xfrm>
            <a:off x="6820633" y="4169967"/>
            <a:ext cx="0" cy="2395470"/>
          </a:xfrm>
          <a:prstGeom prst="straightConnector1">
            <a:avLst/>
          </a:prstGeom>
          <a:ln>
            <a:tailEnd type="none"/>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6552771" y="3800635"/>
            <a:ext cx="535724" cy="369332"/>
          </a:xfrm>
          <a:prstGeom prst="rect">
            <a:avLst/>
          </a:prstGeom>
        </p:spPr>
        <p:txBody>
          <a:bodyPr wrap="none">
            <a:spAutoFit/>
          </a:bodyPr>
          <a:lstStyle/>
          <a:p>
            <a:r>
              <a:rPr lang="en-US" dirty="0"/>
              <a:t>974</a:t>
            </a:r>
          </a:p>
        </p:txBody>
      </p:sp>
      <p:cxnSp>
        <p:nvCxnSpPr>
          <p:cNvPr id="12" name="Straight Arrow Connector 11"/>
          <p:cNvCxnSpPr/>
          <p:nvPr/>
        </p:nvCxnSpPr>
        <p:spPr>
          <a:xfrm>
            <a:off x="7912359" y="895739"/>
            <a:ext cx="475861" cy="3359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450809" y="607619"/>
            <a:ext cx="585417" cy="646331"/>
          </a:xfrm>
          <a:prstGeom prst="rect">
            <a:avLst/>
          </a:prstGeom>
          <a:noFill/>
        </p:spPr>
        <p:txBody>
          <a:bodyPr wrap="none" rtlCol="0">
            <a:spAutoFit/>
          </a:bodyPr>
          <a:lstStyle/>
          <a:p>
            <a:r>
              <a:rPr lang="en-US" dirty="0"/>
              <a:t>583</a:t>
            </a:r>
          </a:p>
          <a:p>
            <a:r>
              <a:rPr lang="en-US" baseline="30000" dirty="0"/>
              <a:t>208</a:t>
            </a:r>
            <a:r>
              <a:rPr lang="en-US" dirty="0"/>
              <a:t>Tl</a:t>
            </a:r>
          </a:p>
        </p:txBody>
      </p:sp>
    </p:spTree>
    <p:extLst>
      <p:ext uri="{BB962C8B-B14F-4D97-AF65-F5344CB8AC3E}">
        <p14:creationId xmlns:p14="http://schemas.microsoft.com/office/powerpoint/2010/main" val="362967769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6991350" cy="1428750"/>
          </a:xfrm>
          <a:prstGeom prst="rect">
            <a:avLst/>
          </a:prstGeom>
        </p:spPr>
      </p:pic>
    </p:spTree>
    <p:extLst>
      <p:ext uri="{BB962C8B-B14F-4D97-AF65-F5344CB8AC3E}">
        <p14:creationId xmlns:p14="http://schemas.microsoft.com/office/powerpoint/2010/main" val="429160247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9144000" cy="5016758"/>
          </a:xfrm>
          <a:prstGeom prst="rect">
            <a:avLst/>
          </a:prstGeom>
        </p:spPr>
        <p:txBody>
          <a:bodyPr wrap="square">
            <a:spAutoFit/>
          </a:bodyPr>
          <a:lstStyle/>
          <a:p>
            <a:pPr algn="just"/>
            <a:r>
              <a:rPr lang="en-US" altLang="zh-CN" sz="1600" dirty="0">
                <a:solidFill>
                  <a:schemeClr val="accent5">
                    <a:lumMod val="75000"/>
                  </a:schemeClr>
                </a:solidFill>
                <a:latin typeface="Times New Roman" panose="02020603050405020304" pitchFamily="18" charset="0"/>
                <a:cs typeface="Times New Roman" panose="02020603050405020304" pitchFamily="18" charset="0"/>
              </a:rPr>
              <a:t>For project (1), I would recommend that you read the attached paper by Sarah Schwartz and the references about the Doppler broadening technique. As I mentioned, we have already observed the same effect in 20Mg decay with much higher sensitivity, but it is still under analysis. Our next goal is to measure the effect for beta delayed neutron emission for nuclides as heavy as possible. So far, the only neutron case that has been done is 11Li. Ideally, we’d like to get up to masses in the Fe region, but that might be too large of a step for now because the recoil velocities get smaller with higher mass. So maybe we can measure a neutron case around </a:t>
            </a:r>
            <a:r>
              <a:rPr lang="en-US" altLang="zh-CN" sz="1600" dirty="0">
                <a:solidFill>
                  <a:srgbClr val="C00000"/>
                </a:solidFill>
                <a:latin typeface="Times New Roman" panose="02020603050405020304" pitchFamily="18" charset="0"/>
                <a:cs typeface="Times New Roman" panose="02020603050405020304" pitchFamily="18" charset="0"/>
              </a:rPr>
              <a:t>A = 30 </a:t>
            </a:r>
            <a:r>
              <a:rPr lang="en-US" altLang="zh-CN" sz="1600" dirty="0">
                <a:solidFill>
                  <a:schemeClr val="accent5">
                    <a:lumMod val="75000"/>
                  </a:schemeClr>
                </a:solidFill>
                <a:latin typeface="Times New Roman" panose="02020603050405020304" pitchFamily="18" charset="0"/>
                <a:cs typeface="Times New Roman" panose="02020603050405020304" pitchFamily="18" charset="0"/>
              </a:rPr>
              <a:t>as the next step. You could </a:t>
            </a:r>
            <a:r>
              <a:rPr lang="en-US" altLang="zh-CN" sz="1600" dirty="0">
                <a:solidFill>
                  <a:srgbClr val="C00000"/>
                </a:solidFill>
                <a:latin typeface="Times New Roman" panose="02020603050405020304" pitchFamily="18" charset="0"/>
                <a:cs typeface="Times New Roman" panose="02020603050405020304" pitchFamily="18" charset="0"/>
              </a:rPr>
              <a:t>explore the nuclear data </a:t>
            </a:r>
            <a:r>
              <a:rPr lang="en-US" altLang="zh-CN" sz="1600" dirty="0">
                <a:solidFill>
                  <a:schemeClr val="accent5">
                    <a:lumMod val="75000"/>
                  </a:schemeClr>
                </a:solidFill>
                <a:latin typeface="Times New Roman" panose="02020603050405020304" pitchFamily="18" charset="0"/>
                <a:cs typeface="Times New Roman" panose="02020603050405020304" pitchFamily="18" charset="0"/>
              </a:rPr>
              <a:t>to find a case that would work well, </a:t>
            </a:r>
            <a:r>
              <a:rPr lang="en-US" altLang="zh-CN" sz="1600" dirty="0">
                <a:solidFill>
                  <a:srgbClr val="C00000"/>
                </a:solidFill>
                <a:latin typeface="Times New Roman" panose="02020603050405020304" pitchFamily="18" charset="0"/>
                <a:cs typeface="Times New Roman" panose="02020603050405020304" pitchFamily="18" charset="0"/>
              </a:rPr>
              <a:t>do some simulations </a:t>
            </a:r>
            <a:r>
              <a:rPr lang="en-US" altLang="zh-CN" sz="1600" dirty="0">
                <a:solidFill>
                  <a:schemeClr val="accent5">
                    <a:lumMod val="75000"/>
                  </a:schemeClr>
                </a:solidFill>
                <a:latin typeface="Times New Roman" panose="02020603050405020304" pitchFamily="18" charset="0"/>
                <a:cs typeface="Times New Roman" panose="02020603050405020304" pitchFamily="18" charset="0"/>
              </a:rPr>
              <a:t>of that case using Brent Glassman's software, </a:t>
            </a:r>
            <a:r>
              <a:rPr lang="en-US" altLang="zh-CN" sz="1600" dirty="0">
                <a:solidFill>
                  <a:srgbClr val="C00000"/>
                </a:solidFill>
                <a:latin typeface="Times New Roman" panose="02020603050405020304" pitchFamily="18" charset="0"/>
                <a:cs typeface="Times New Roman" panose="02020603050405020304" pitchFamily="18" charset="0"/>
              </a:rPr>
              <a:t>write an NSCL PAC proposal </a:t>
            </a:r>
            <a:r>
              <a:rPr lang="en-US" altLang="zh-CN" sz="1600" dirty="0">
                <a:solidFill>
                  <a:schemeClr val="accent5">
                    <a:lumMod val="75000"/>
                  </a:schemeClr>
                </a:solidFill>
                <a:latin typeface="Times New Roman" panose="02020603050405020304" pitchFamily="18" charset="0"/>
                <a:cs typeface="Times New Roman" panose="02020603050405020304" pitchFamily="18" charset="0"/>
              </a:rPr>
              <a:t>to submit in Spring 2019, and then run the experiment, analyze it, and publish it. We also need to develop the science case. Generally, there are three variables: lifetime of the gamma-decaying state, the nucleon emission energies feeding the gamma-decaying state, and stopping power of the gamma-emitting nuclide in the medium. If we know two of them then we can measure the third.</a:t>
            </a:r>
          </a:p>
          <a:p>
            <a:pPr algn="just"/>
            <a:r>
              <a:rPr lang="en-US" altLang="zh-CN" sz="1600" dirty="0">
                <a:solidFill>
                  <a:schemeClr val="accent5">
                    <a:lumMod val="75000"/>
                  </a:schemeClr>
                </a:solidFill>
                <a:latin typeface="Times New Roman" panose="02020603050405020304" pitchFamily="18" charset="0"/>
                <a:cs typeface="Times New Roman" panose="02020603050405020304" pitchFamily="18" charset="0"/>
              </a:rPr>
              <a:t>γ</a:t>
            </a:r>
            <a:r>
              <a:rPr lang="zh-CN" altLang="en-US" sz="1600" dirty="0">
                <a:solidFill>
                  <a:schemeClr val="accent5">
                    <a:lumMod val="75000"/>
                  </a:schemeClr>
                </a:solidFill>
                <a:latin typeface="Times New Roman" panose="02020603050405020304" pitchFamily="18" charset="0"/>
                <a:cs typeface="Times New Roman" panose="02020603050405020304" pitchFamily="18" charset="0"/>
              </a:rPr>
              <a:t>能量最好高一些，寿命最好短一些</a:t>
            </a:r>
            <a:endParaRPr lang="en-US" altLang="zh-CN" sz="1600" dirty="0">
              <a:solidFill>
                <a:schemeClr val="accent5">
                  <a:lumMod val="75000"/>
                </a:schemeClr>
              </a:solidFill>
              <a:latin typeface="Times New Roman" panose="02020603050405020304" pitchFamily="18" charset="0"/>
              <a:cs typeface="Times New Roman" panose="02020603050405020304" pitchFamily="18" charset="0"/>
            </a:endParaRPr>
          </a:p>
          <a:p>
            <a:r>
              <a:rPr lang="en-US" altLang="zh-CN" sz="1600" dirty="0">
                <a:solidFill>
                  <a:schemeClr val="accent5">
                    <a:lumMod val="75000"/>
                  </a:schemeClr>
                </a:solidFill>
                <a:latin typeface="Times New Roman" panose="02020603050405020304" pitchFamily="18" charset="0"/>
                <a:cs typeface="Times New Roman" panose="02020603050405020304" pitchFamily="18" charset="0"/>
              </a:rPr>
              <a:t> </a:t>
            </a:r>
          </a:p>
          <a:p>
            <a:pPr algn="just"/>
            <a:r>
              <a:rPr lang="en-US" altLang="zh-CN" sz="1600" dirty="0">
                <a:solidFill>
                  <a:schemeClr val="accent5">
                    <a:lumMod val="75000"/>
                  </a:schemeClr>
                </a:solidFill>
                <a:latin typeface="Times New Roman" panose="02020603050405020304" pitchFamily="18" charset="0"/>
                <a:cs typeface="Times New Roman" panose="02020603050405020304" pitchFamily="18" charset="0"/>
              </a:rPr>
              <a:t>For projects (2) and (3) the science motivation is very clear and I guess you know it well already. It is a technically challenging experiment, but I believe it is possible to measure the alpha-particle decay branching ratio of the 4033-keV 19Ne state using the intense 20Mg beam at NSCL and a TPC. The signature of such an event should be unique. We just need a way to extract those unique events from millions of other events. We need to upgrade our gas-filled “Proton Detector” with a high-granularity </a:t>
            </a:r>
            <a:r>
              <a:rPr lang="en-US" altLang="zh-CN" sz="1600" dirty="0" err="1">
                <a:solidFill>
                  <a:schemeClr val="accent5">
                    <a:lumMod val="75000"/>
                  </a:schemeClr>
                </a:solidFill>
                <a:latin typeface="Times New Roman" panose="02020603050405020304" pitchFamily="18" charset="0"/>
                <a:cs typeface="Times New Roman" panose="02020603050405020304" pitchFamily="18" charset="0"/>
              </a:rPr>
              <a:t>Micromegas</a:t>
            </a:r>
            <a:r>
              <a:rPr lang="en-US" altLang="zh-CN" sz="1600" dirty="0">
                <a:solidFill>
                  <a:schemeClr val="accent5">
                    <a:lumMod val="75000"/>
                  </a:schemeClr>
                </a:solidFill>
                <a:latin typeface="Times New Roman" panose="02020603050405020304" pitchFamily="18" charset="0"/>
                <a:cs typeface="Times New Roman" panose="02020603050405020304" pitchFamily="18" charset="0"/>
              </a:rPr>
              <a:t> and corresponding GET electronics.</a:t>
            </a:r>
            <a:endParaRPr lang="zh-CN" altLang="en-US" sz="1600" dirty="0">
              <a:solidFill>
                <a:schemeClr val="accent5">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0283237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555641"/>
          </a:xfrm>
          <a:prstGeom prst="rect">
            <a:avLst/>
          </a:prstGeom>
        </p:spPr>
        <p:txBody>
          <a:bodyPr wrap="square">
            <a:spAutoFit/>
          </a:bodyPr>
          <a:lstStyle/>
          <a:p>
            <a:r>
              <a:rPr lang="en-US" altLang="zh-CN" sz="1400" dirty="0">
                <a:solidFill>
                  <a:srgbClr val="212121"/>
                </a:solidFill>
                <a:latin typeface="Times New Roman" panose="02020603050405020304" pitchFamily="18" charset="0"/>
                <a:cs typeface="Times New Roman" panose="02020603050405020304" pitchFamily="18" charset="0"/>
              </a:rPr>
              <a:t>Hi </a:t>
            </a:r>
            <a:r>
              <a:rPr lang="en-US" altLang="zh-CN" sz="1400" dirty="0" err="1">
                <a:solidFill>
                  <a:srgbClr val="212121"/>
                </a:solidFill>
                <a:latin typeface="Times New Roman" panose="02020603050405020304" pitchFamily="18" charset="0"/>
                <a:cs typeface="Times New Roman" panose="02020603050405020304" pitchFamily="18" charset="0"/>
              </a:rPr>
              <a:t>Lijie</a:t>
            </a:r>
            <a:r>
              <a:rPr lang="en-US" altLang="zh-CN" sz="1400" dirty="0">
                <a:solidFill>
                  <a:srgbClr val="212121"/>
                </a:solidFill>
                <a:latin typeface="Times New Roman" panose="02020603050405020304" pitchFamily="18" charset="0"/>
                <a:cs typeface="Times New Roman" panose="02020603050405020304" pitchFamily="18" charset="0"/>
              </a:rPr>
              <a:t>,</a:t>
            </a:r>
          </a:p>
          <a:p>
            <a:r>
              <a:rPr lang="en-US" altLang="zh-CN" sz="1400" dirty="0">
                <a:solidFill>
                  <a:srgbClr val="212121"/>
                </a:solidFill>
                <a:latin typeface="Times New Roman" panose="02020603050405020304" pitchFamily="18" charset="0"/>
                <a:cs typeface="Times New Roman" panose="02020603050405020304" pitchFamily="18" charset="0"/>
              </a:rPr>
              <a:t> </a:t>
            </a:r>
          </a:p>
          <a:p>
            <a:r>
              <a:rPr lang="en-US" altLang="zh-CN" sz="1400" dirty="0">
                <a:solidFill>
                  <a:srgbClr val="212121"/>
                </a:solidFill>
                <a:latin typeface="Times New Roman" panose="02020603050405020304" pitchFamily="18" charset="0"/>
                <a:cs typeface="Times New Roman" panose="02020603050405020304" pitchFamily="18" charset="0"/>
              </a:rPr>
              <a:t>I hope you are starting to get settled in in your new home. I wanted to let you know about some regular events that are relevant for you. I already forwarded some of them to you through the Lab’s Outlook system, which we typically use to schedule meetings with each other here.</a:t>
            </a:r>
          </a:p>
          <a:p>
            <a:r>
              <a:rPr lang="en-US" altLang="zh-CN" sz="1400" dirty="0">
                <a:solidFill>
                  <a:srgbClr val="212121"/>
                </a:solidFill>
                <a:latin typeface="Times New Roman" panose="02020603050405020304" pitchFamily="18" charset="0"/>
                <a:cs typeface="Times New Roman" panose="02020603050405020304" pitchFamily="18" charset="0"/>
              </a:rPr>
              <a:t> </a:t>
            </a:r>
          </a:p>
          <a:p>
            <a:r>
              <a:rPr lang="en-US" altLang="zh-CN" sz="1400" dirty="0">
                <a:solidFill>
                  <a:srgbClr val="212121"/>
                </a:solidFill>
                <a:latin typeface="Times New Roman" panose="02020603050405020304" pitchFamily="18" charset="0"/>
                <a:cs typeface="Times New Roman" panose="02020603050405020304" pitchFamily="18" charset="0"/>
              </a:rPr>
              <a:t>Our weekly research group meeting is Wednesdays from 8:00am-9:00am. Normally it is held in Room 3129, but next week it will be in Room 1108. If you come to my office before the meeting, I can show you where it is, or you can go with Moshe Friedman, a Research Associate in our group who you share an office with.</a:t>
            </a:r>
          </a:p>
          <a:p>
            <a:r>
              <a:rPr lang="en-US" altLang="zh-CN" sz="1400" dirty="0">
                <a:solidFill>
                  <a:srgbClr val="212121"/>
                </a:solidFill>
                <a:latin typeface="Times New Roman" panose="02020603050405020304" pitchFamily="18" charset="0"/>
                <a:cs typeface="Times New Roman" panose="02020603050405020304" pitchFamily="18" charset="0"/>
              </a:rPr>
              <a:t> </a:t>
            </a:r>
          </a:p>
          <a:p>
            <a:r>
              <a:rPr lang="en-US" altLang="zh-CN" sz="1400" dirty="0">
                <a:solidFill>
                  <a:srgbClr val="212121"/>
                </a:solidFill>
                <a:latin typeface="Times New Roman" panose="02020603050405020304" pitchFamily="18" charset="0"/>
                <a:cs typeface="Times New Roman" panose="02020603050405020304" pitchFamily="18" charset="0"/>
              </a:rPr>
              <a:t>The lab has a Nuclear Science Seminar on Wednesdays at 4:10pm in the 1200 Lecture Hall.</a:t>
            </a:r>
          </a:p>
          <a:p>
            <a:r>
              <a:rPr lang="en-US" altLang="zh-CN" sz="1400" dirty="0">
                <a:solidFill>
                  <a:srgbClr val="212121"/>
                </a:solidFill>
                <a:latin typeface="Times New Roman" panose="02020603050405020304" pitchFamily="18" charset="0"/>
                <a:cs typeface="Times New Roman" panose="02020603050405020304" pitchFamily="18" charset="0"/>
              </a:rPr>
              <a:t> </a:t>
            </a:r>
          </a:p>
          <a:p>
            <a:r>
              <a:rPr lang="en-US" altLang="zh-CN" sz="1400" dirty="0">
                <a:solidFill>
                  <a:srgbClr val="212121"/>
                </a:solidFill>
                <a:latin typeface="Times New Roman" panose="02020603050405020304" pitchFamily="18" charset="0"/>
                <a:cs typeface="Times New Roman" panose="02020603050405020304" pitchFamily="18" charset="0"/>
              </a:rPr>
              <a:t>The Physics and Astronomy Department has a Colloquium at 4:10pm in BPS 1415 on Thursdays (but, for some reason, there isn’t one this week). Note that BPS is a different building, which is a very short walk from the Lab.</a:t>
            </a:r>
          </a:p>
          <a:p>
            <a:r>
              <a:rPr lang="en-US" altLang="zh-CN" sz="1400" dirty="0">
                <a:solidFill>
                  <a:srgbClr val="212121"/>
                </a:solidFill>
                <a:latin typeface="Times New Roman" panose="02020603050405020304" pitchFamily="18" charset="0"/>
                <a:cs typeface="Times New Roman" panose="02020603050405020304" pitchFamily="18" charset="0"/>
              </a:rPr>
              <a:t> </a:t>
            </a:r>
          </a:p>
          <a:p>
            <a:r>
              <a:rPr lang="en-US" altLang="zh-CN" sz="1400" dirty="0">
                <a:solidFill>
                  <a:srgbClr val="212121"/>
                </a:solidFill>
                <a:latin typeface="Times New Roman" panose="02020603050405020304" pitchFamily="18" charset="0"/>
                <a:cs typeface="Times New Roman" panose="02020603050405020304" pitchFamily="18" charset="0"/>
              </a:rPr>
              <a:t>There are also JINA-CEE events on Mondays and Fridays. Once a month, there is a JINA Lunch talk where pizza is served. It takes place at 12:30 in BPS1400. Every few weeks there is a JINA Science Cafe, which is a discussion of a nuclear astrophysics topic at 1:00pm on Mondays in BPS 1400. There is one coming up on Monday about x-ray bursts that you might be interested in. There is also an online JINA seminar on Fridays at 2pm, which is broadcast in Room 2025.</a:t>
            </a:r>
          </a:p>
          <a:p>
            <a:r>
              <a:rPr lang="en-US" altLang="zh-CN" sz="1400" dirty="0">
                <a:solidFill>
                  <a:srgbClr val="212121"/>
                </a:solidFill>
                <a:latin typeface="Times New Roman" panose="02020603050405020304" pitchFamily="18" charset="0"/>
                <a:cs typeface="Times New Roman" panose="02020603050405020304" pitchFamily="18" charset="0"/>
              </a:rPr>
              <a:t> </a:t>
            </a:r>
          </a:p>
          <a:p>
            <a:r>
              <a:rPr lang="en-US" altLang="zh-CN" sz="1400" dirty="0">
                <a:solidFill>
                  <a:srgbClr val="212121"/>
                </a:solidFill>
                <a:latin typeface="Times New Roman" panose="02020603050405020304" pitchFamily="18" charset="0"/>
                <a:cs typeface="Times New Roman" panose="02020603050405020304" pitchFamily="18" charset="0"/>
              </a:rPr>
              <a:t>The lab also has weekly social events that you can attend. Coffee and bagels are served in the NSCL Atrium at 9:30am on Tuesdays. Ice cream is served in the NSCL Atrium at 2:30pm on Thursdays (MSU has an agricultural history and makes its own ice cream, which is quite good).</a:t>
            </a:r>
          </a:p>
          <a:p>
            <a:r>
              <a:rPr lang="en-US" altLang="zh-CN" sz="1400" dirty="0">
                <a:solidFill>
                  <a:srgbClr val="212121"/>
                </a:solidFill>
                <a:latin typeface="Times New Roman" panose="02020603050405020304" pitchFamily="18" charset="0"/>
                <a:cs typeface="Times New Roman" panose="02020603050405020304" pitchFamily="18" charset="0"/>
              </a:rPr>
              <a:t> </a:t>
            </a:r>
          </a:p>
          <a:p>
            <a:r>
              <a:rPr lang="en-US" altLang="zh-CN" sz="1400" dirty="0">
                <a:solidFill>
                  <a:srgbClr val="212121"/>
                </a:solidFill>
                <a:latin typeface="Times New Roman" panose="02020603050405020304" pitchFamily="18" charset="0"/>
                <a:cs typeface="Times New Roman" panose="02020603050405020304" pitchFamily="18" charset="0"/>
              </a:rPr>
              <a:t>Most of these activities are optional for you (there is too much happening to attend everything), but it is important that you attend our group meetings. Once you are settled in, I will also schedule a weekly meeting between you and I.</a:t>
            </a:r>
          </a:p>
          <a:p>
            <a:r>
              <a:rPr lang="en-US" altLang="zh-CN" sz="1400" dirty="0">
                <a:solidFill>
                  <a:srgbClr val="212121"/>
                </a:solidFill>
                <a:latin typeface="Times New Roman" panose="02020603050405020304" pitchFamily="18" charset="0"/>
                <a:cs typeface="Times New Roman" panose="02020603050405020304" pitchFamily="18" charset="0"/>
              </a:rPr>
              <a:t> </a:t>
            </a:r>
          </a:p>
          <a:p>
            <a:r>
              <a:rPr lang="en-US" altLang="zh-CN" sz="1400" dirty="0">
                <a:solidFill>
                  <a:srgbClr val="212121"/>
                </a:solidFill>
                <a:latin typeface="Times New Roman" panose="02020603050405020304" pitchFamily="18" charset="0"/>
                <a:cs typeface="Times New Roman" panose="02020603050405020304" pitchFamily="18" charset="0"/>
              </a:rPr>
              <a:t>By the way, I have assigned a lot of trainings to you. You can start doing the online ones as soon as you are ready.</a:t>
            </a:r>
          </a:p>
          <a:p>
            <a:r>
              <a:rPr lang="en-US" altLang="zh-CN" sz="1400" dirty="0">
                <a:solidFill>
                  <a:srgbClr val="212121"/>
                </a:solidFill>
                <a:latin typeface="Times New Roman" panose="02020603050405020304" pitchFamily="18" charset="0"/>
                <a:cs typeface="Times New Roman" panose="02020603050405020304" pitchFamily="18" charset="0"/>
              </a:rPr>
              <a:t> </a:t>
            </a:r>
          </a:p>
          <a:p>
            <a:r>
              <a:rPr lang="en-US" altLang="zh-CN" sz="1400" dirty="0">
                <a:solidFill>
                  <a:srgbClr val="212121"/>
                </a:solidFill>
                <a:latin typeface="Times New Roman" panose="02020603050405020304" pitchFamily="18" charset="0"/>
                <a:cs typeface="Times New Roman" panose="02020603050405020304" pitchFamily="18" charset="0"/>
              </a:rPr>
              <a:t>Please let me know if you have questions about anything.</a:t>
            </a:r>
          </a:p>
        </p:txBody>
      </p:sp>
    </p:spTree>
    <p:extLst>
      <p:ext uri="{BB962C8B-B14F-4D97-AF65-F5344CB8AC3E}">
        <p14:creationId xmlns:p14="http://schemas.microsoft.com/office/powerpoint/2010/main" val="289589284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 y="0"/>
            <a:ext cx="9143999" cy="6771084"/>
          </a:xfrm>
          <a:prstGeom prst="rect">
            <a:avLst/>
          </a:prstGeom>
          <a:noFill/>
        </p:spPr>
        <p:txBody>
          <a:bodyPr wrap="square" rtlCol="0">
            <a:spAutoFit/>
          </a:bodyPr>
          <a:lstStyle/>
          <a:p>
            <a:r>
              <a:rPr lang="en-US" altLang="zh-CN" sz="1400" dirty="0"/>
              <a:t>2018/12/06</a:t>
            </a:r>
          </a:p>
          <a:p>
            <a:r>
              <a:rPr lang="en-US" altLang="zh-CN" sz="1400" dirty="0"/>
              <a:t>Hi Adam,</a:t>
            </a:r>
            <a:endParaRPr lang="zh-CN" altLang="zh-CN" sz="1400" dirty="0"/>
          </a:p>
          <a:p>
            <a:r>
              <a:rPr lang="en-US" altLang="zh-CN" sz="1400" dirty="0"/>
              <a:t>Hope this email finds you well. </a:t>
            </a:r>
            <a:endParaRPr lang="zh-CN" altLang="zh-CN" sz="1400" dirty="0"/>
          </a:p>
          <a:p>
            <a:r>
              <a:rPr lang="en-US" altLang="zh-CN" sz="1400" dirty="0"/>
              <a:t>I have an idea for another collaboration at TRIUMF that I’d like to run by you. It was shown a while ago at TRIUMF and ISOLDE that one can determine 11Li beta delayed neutron energies by measuring the Doppler broadening of lines associated with gamma rays emitted after the neutron. We’ve recently applied this method to measure beta-delayed protons from 26P and 20Mg decay (see attached).</a:t>
            </a:r>
            <a:endParaRPr lang="zh-CN" altLang="zh-CN" sz="1400" dirty="0"/>
          </a:p>
          <a:p>
            <a:r>
              <a:rPr lang="en-US" altLang="zh-CN" sz="1400" dirty="0"/>
              <a:t>I’m interested in trying this for beta delayed neutron emission for decays of heavier systems than 11Li. It is more challenging to go heavier because the recoil velocities are lower, but we’ve shown that at least the A=20-30 region should be possible. A longer-term goal would be to reach the Fe region for beta-delayed neutrons. The method can be of quite general use, but a few ideas for scientific applications would be to determine the beta-decay strength to test models far from stability or to determine the case-by-case efficiencies for neutron-counting measurements of </a:t>
            </a:r>
            <a:r>
              <a:rPr lang="en-US" altLang="zh-CN" sz="1400" dirty="0" err="1"/>
              <a:t>P_n</a:t>
            </a:r>
            <a:r>
              <a:rPr lang="en-US" altLang="zh-CN" sz="1400" dirty="0"/>
              <a:t>.</a:t>
            </a:r>
            <a:endParaRPr lang="zh-CN" altLang="zh-CN" sz="1400" dirty="0"/>
          </a:p>
          <a:p>
            <a:r>
              <a:rPr lang="en-US" altLang="zh-CN" sz="1400" dirty="0"/>
              <a:t>I think the sodium isotopes (29Na, 30Na) would be a great place to start because there is already significant data available on their decays to build upon. TRIUMF has extremely intense sodium beams and nice germanium arrays like GRIFFIN, so I think it would be a very nice place to do this. Would you be interested in collaborating on such measurements? </a:t>
            </a:r>
            <a:endParaRPr lang="zh-CN" altLang="zh-CN" sz="1400" dirty="0"/>
          </a:p>
          <a:p>
            <a:r>
              <a:rPr lang="en-US" altLang="zh-CN" sz="1400" dirty="0"/>
              <a:t>A new postdoc, Lijie Sun (Cc’d), has just joined my group and he could work on preparing the proposal. We have been considering the upcoming EEC deadline, but I think we won’t be ready to produce a quality product in time for that, so we would probably shoot for the next one (presumably, mid-2019). My group has already developed a detailed Monte Carlo code to model the line shapes and Lijie would use that for the analysis. </a:t>
            </a:r>
            <a:endParaRPr lang="zh-CN" altLang="zh-CN" sz="1400" dirty="0"/>
          </a:p>
          <a:p>
            <a:r>
              <a:rPr lang="en-US" altLang="zh-CN" sz="1400" dirty="0"/>
              <a:t>In case you are interested, I have a few technical questions: </a:t>
            </a:r>
            <a:endParaRPr lang="zh-CN" altLang="zh-CN" sz="1400" dirty="0"/>
          </a:p>
          <a:p>
            <a:pPr lvl="0"/>
            <a:r>
              <a:rPr lang="en-US" altLang="zh-CN" sz="1400" dirty="0"/>
              <a:t>The Na beams are very intense, up to 2 x10^5 </a:t>
            </a:r>
            <a:r>
              <a:rPr lang="en-US" altLang="zh-CN" sz="1400" dirty="0" err="1"/>
              <a:t>pps</a:t>
            </a:r>
            <a:r>
              <a:rPr lang="en-US" altLang="zh-CN" sz="1400" dirty="0"/>
              <a:t> for 29Na, for example, with the uranium carbide target and the gamma-emission rate is similar. So I’m wondering about the rates that GRIFFIN can handle. I’m also wondering if the neutrons are an issue for GRIFFIN. With full beam there would be about 4 x10^4 neutron emitted per second.</a:t>
            </a:r>
            <a:endParaRPr lang="zh-CN" altLang="zh-CN" sz="1400" dirty="0"/>
          </a:p>
          <a:p>
            <a:pPr lvl="0"/>
            <a:r>
              <a:rPr lang="en-US" altLang="zh-CN" sz="1400" dirty="0"/>
              <a:t>We need a beta-particle detector. I seem to recall there being a spherical scintillator ball inside GRIFFIN for such measurements. Is that accurate? </a:t>
            </a:r>
            <a:endParaRPr lang="zh-CN" altLang="zh-CN" sz="1400" dirty="0"/>
          </a:p>
          <a:p>
            <a:pPr lvl="0"/>
            <a:r>
              <a:rPr lang="en-US" altLang="zh-CN" sz="1400" dirty="0"/>
              <a:t>We need to implant the beam into a medium deeply enough that the recoils from nucleon emission stay in the medium. When you do beta decay experiments with low-energy beams, what is the typical beam energy? What material do you typically implant into? Do you use a moving tape?</a:t>
            </a:r>
            <a:endParaRPr lang="zh-CN" altLang="zh-CN" sz="1400" dirty="0"/>
          </a:p>
          <a:p>
            <a:r>
              <a:rPr lang="en-US" altLang="zh-CN" sz="1400" dirty="0"/>
              <a:t>Hope you find this interesting and I’m looking forward to hearing from you.</a:t>
            </a:r>
            <a:endParaRPr lang="zh-CN" altLang="zh-CN" sz="1400" dirty="0"/>
          </a:p>
          <a:p>
            <a:r>
              <a:rPr lang="en-US" altLang="zh-CN" sz="1400" dirty="0"/>
              <a:t>Cheers,</a:t>
            </a:r>
            <a:endParaRPr lang="zh-CN" altLang="zh-CN" sz="1400" dirty="0"/>
          </a:p>
          <a:p>
            <a:r>
              <a:rPr lang="en-US" altLang="zh-CN" sz="1400" dirty="0"/>
              <a:t>Chris</a:t>
            </a:r>
            <a:endParaRPr lang="zh-CN" altLang="zh-CN" sz="1400" dirty="0"/>
          </a:p>
        </p:txBody>
      </p:sp>
    </p:spTree>
    <p:extLst>
      <p:ext uri="{BB962C8B-B14F-4D97-AF65-F5344CB8AC3E}">
        <p14:creationId xmlns:p14="http://schemas.microsoft.com/office/powerpoint/2010/main" val="183781116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63" y="0"/>
            <a:ext cx="9148463" cy="6791346"/>
          </a:xfrm>
          <a:prstGeom prst="rect">
            <a:avLst/>
          </a:prstGeom>
        </p:spPr>
        <p:txBody>
          <a:bodyPr wrap="square">
            <a:spAutoFit/>
          </a:bodyPr>
          <a:lstStyle/>
          <a:p>
            <a:r>
              <a:rPr lang="en-US" altLang="zh-CN" sz="1600" dirty="0"/>
              <a:t>2018/12/06</a:t>
            </a:r>
          </a:p>
          <a:p>
            <a:pPr>
              <a:lnSpc>
                <a:spcPct val="105000"/>
              </a:lnSpc>
              <a:spcAft>
                <a:spcPts val="1200"/>
              </a:spcAft>
            </a:pPr>
            <a:r>
              <a:rPr lang="en-US" altLang="zh-CN" sz="1600" dirty="0">
                <a:solidFill>
                  <a:srgbClr val="000000"/>
                </a:solidFill>
                <a:latin typeface="Calibri" panose="020F0502020204030204" pitchFamily="34" charset="0"/>
              </a:rPr>
              <a:t>Hello Chris and Lijie,</a:t>
            </a:r>
            <a:br>
              <a:rPr lang="en-US" altLang="zh-CN" sz="1600" dirty="0">
                <a:solidFill>
                  <a:srgbClr val="000000"/>
                </a:solidFill>
                <a:latin typeface="Calibri" panose="020F0502020204030204" pitchFamily="34" charset="0"/>
              </a:rPr>
            </a:br>
            <a:br>
              <a:rPr lang="en-US" altLang="zh-CN" sz="1600" dirty="0">
                <a:solidFill>
                  <a:srgbClr val="000000"/>
                </a:solidFill>
                <a:latin typeface="Calibri" panose="020F0502020204030204" pitchFamily="34" charset="0"/>
              </a:rPr>
            </a:br>
            <a:r>
              <a:rPr lang="en-US" altLang="zh-CN" sz="1600" dirty="0">
                <a:solidFill>
                  <a:srgbClr val="000000"/>
                </a:solidFill>
                <a:latin typeface="Calibri" panose="020F0502020204030204" pitchFamily="34" charset="0"/>
              </a:rPr>
              <a:t>Fred </a:t>
            </a:r>
            <a:r>
              <a:rPr lang="en-US" altLang="zh-CN" sz="1600" dirty="0" err="1">
                <a:solidFill>
                  <a:srgbClr val="000000"/>
                </a:solidFill>
                <a:latin typeface="Calibri" panose="020F0502020204030204" pitchFamily="34" charset="0"/>
              </a:rPr>
              <a:t>Sarazin</a:t>
            </a:r>
            <a:r>
              <a:rPr lang="en-US" altLang="zh-CN" sz="1600" dirty="0">
                <a:solidFill>
                  <a:srgbClr val="000000"/>
                </a:solidFill>
                <a:latin typeface="Calibri" panose="020F0502020204030204" pitchFamily="34" charset="0"/>
              </a:rPr>
              <a:t> and Greg Hackman led the 11Li study with the 8pi before I was at TRIUMF. My understanding from them when I have asked about heavier systems (even Be) is that the measureable effect goes away very quickly in the case of neutron emission and the increasing mass of the recoil. In the case of proton emission you have the </a:t>
            </a:r>
            <a:r>
              <a:rPr lang="en-US" altLang="zh-CN" sz="1600" b="1" dirty="0">
                <a:solidFill>
                  <a:srgbClr val="000000"/>
                </a:solidFill>
                <a:latin typeface="Calibri" panose="020F0502020204030204" pitchFamily="34" charset="0"/>
              </a:rPr>
              <a:t>additional electromagnetic kick </a:t>
            </a:r>
            <a:r>
              <a:rPr lang="en-US" altLang="zh-CN" sz="1600" dirty="0">
                <a:solidFill>
                  <a:srgbClr val="000000"/>
                </a:solidFill>
                <a:latin typeface="Calibri" panose="020F0502020204030204" pitchFamily="34" charset="0"/>
              </a:rPr>
              <a:t>which I think helped enable your 26P and 20Mg cases. So I do not think what you propose is possible. If you conclude differently from simulations then I would be interested to see that.</a:t>
            </a:r>
            <a:br>
              <a:rPr lang="en-US" altLang="zh-CN" sz="1600" dirty="0">
                <a:solidFill>
                  <a:srgbClr val="000000"/>
                </a:solidFill>
                <a:latin typeface="Calibri" panose="020F0502020204030204" pitchFamily="34" charset="0"/>
              </a:rPr>
            </a:br>
            <a:br>
              <a:rPr lang="en-US" altLang="zh-CN" sz="1600" dirty="0">
                <a:solidFill>
                  <a:srgbClr val="000000"/>
                </a:solidFill>
                <a:latin typeface="Calibri" panose="020F0502020204030204" pitchFamily="34" charset="0"/>
              </a:rPr>
            </a:br>
            <a:r>
              <a:rPr lang="en-US" altLang="zh-CN" sz="1600" dirty="0">
                <a:solidFill>
                  <a:srgbClr val="000000"/>
                </a:solidFill>
                <a:latin typeface="Calibri" panose="020F0502020204030204" pitchFamily="34" charset="0"/>
              </a:rPr>
              <a:t>To answer your specific questions:</a:t>
            </a:r>
            <a:br>
              <a:rPr lang="en-US" altLang="zh-CN" sz="1600" dirty="0">
                <a:solidFill>
                  <a:srgbClr val="000000"/>
                </a:solidFill>
                <a:latin typeface="Calibri" panose="020F0502020204030204" pitchFamily="34" charset="0"/>
              </a:rPr>
            </a:br>
            <a:r>
              <a:rPr lang="en-US" altLang="zh-CN" sz="1600" dirty="0">
                <a:solidFill>
                  <a:srgbClr val="000000"/>
                </a:solidFill>
                <a:latin typeface="Calibri" panose="020F0502020204030204" pitchFamily="34" charset="0"/>
              </a:rPr>
              <a:t>1) -While the yield database reports high yields of 32Na up to 130pps, we have never seen more than about 15pps at GRIFFIN. Target variations were the excuse.</a:t>
            </a:r>
            <a:br>
              <a:rPr lang="en-US" altLang="zh-CN" sz="1600" dirty="0">
                <a:solidFill>
                  <a:srgbClr val="000000"/>
                </a:solidFill>
                <a:latin typeface="Calibri" panose="020F0502020204030204" pitchFamily="34" charset="0"/>
              </a:rPr>
            </a:br>
            <a:r>
              <a:rPr lang="en-US" altLang="zh-CN" sz="1600" dirty="0">
                <a:solidFill>
                  <a:srgbClr val="000000"/>
                </a:solidFill>
                <a:latin typeface="Calibri" panose="020F0502020204030204" pitchFamily="34" charset="0"/>
              </a:rPr>
              <a:t>-GRIFFIN can comfortably handle up to 20kHz per </a:t>
            </a:r>
            <a:r>
              <a:rPr lang="en-US" altLang="zh-CN" sz="1600" dirty="0" err="1">
                <a:solidFill>
                  <a:srgbClr val="000000"/>
                </a:solidFill>
                <a:latin typeface="Calibri" panose="020F0502020204030204" pitchFamily="34" charset="0"/>
              </a:rPr>
              <a:t>HPGe</a:t>
            </a:r>
            <a:r>
              <a:rPr lang="en-US" altLang="zh-CN" sz="1600" dirty="0">
                <a:solidFill>
                  <a:srgbClr val="000000"/>
                </a:solidFill>
                <a:latin typeface="Calibri" panose="020F0502020204030204" pitchFamily="34" charset="0"/>
              </a:rPr>
              <a:t> crystal counting rates (See </a:t>
            </a:r>
            <a:r>
              <a:rPr lang="en-US" altLang="zh-CN" sz="1600" u="sng" dirty="0">
                <a:solidFill>
                  <a:srgbClr val="000000"/>
                </a:solidFill>
                <a:latin typeface="Calibri" panose="020F0502020204030204" pitchFamily="34" charset="0"/>
                <a:hlinkClick r:id="rId2"/>
              </a:rPr>
              <a:t>https://doi.org/10.1016/j.nima.2017.02.040</a:t>
            </a:r>
            <a:r>
              <a:rPr lang="en-US" altLang="zh-CN" sz="1600" dirty="0">
                <a:solidFill>
                  <a:srgbClr val="000000"/>
                </a:solidFill>
                <a:latin typeface="Calibri" panose="020F0502020204030204" pitchFamily="34" charset="0"/>
              </a:rPr>
              <a:t>). This is source dependent in terms of what activity this translates to but a rough 5x10^6pps to 1x10^7pps is a typical maximum.</a:t>
            </a:r>
            <a:br>
              <a:rPr lang="en-US" altLang="zh-CN" sz="1600" dirty="0">
                <a:solidFill>
                  <a:srgbClr val="000000"/>
                </a:solidFill>
                <a:latin typeface="Calibri" panose="020F0502020204030204" pitchFamily="34" charset="0"/>
              </a:rPr>
            </a:br>
            <a:r>
              <a:rPr lang="en-US" altLang="zh-CN" sz="1600" dirty="0">
                <a:solidFill>
                  <a:srgbClr val="000000"/>
                </a:solidFill>
                <a:latin typeface="Calibri" panose="020F0502020204030204" pitchFamily="34" charset="0"/>
              </a:rPr>
              <a:t>-</a:t>
            </a:r>
            <a:r>
              <a:rPr lang="en-US" altLang="zh-CN" sz="1600" dirty="0" err="1">
                <a:solidFill>
                  <a:srgbClr val="000000"/>
                </a:solidFill>
                <a:latin typeface="Calibri" panose="020F0502020204030204" pitchFamily="34" charset="0"/>
              </a:rPr>
              <a:t>HPGe</a:t>
            </a:r>
            <a:r>
              <a:rPr lang="en-US" altLang="zh-CN" sz="1600" dirty="0">
                <a:solidFill>
                  <a:srgbClr val="000000"/>
                </a:solidFill>
                <a:latin typeface="Calibri" panose="020F0502020204030204" pitchFamily="34" charset="0"/>
              </a:rPr>
              <a:t> can take a neutron dose up to ~10^10 neutrons per square cm. We will never approach this with beta-delayed neutron emission sources.</a:t>
            </a:r>
            <a:br>
              <a:rPr lang="en-US" altLang="zh-CN" sz="1600" dirty="0">
                <a:solidFill>
                  <a:srgbClr val="000000"/>
                </a:solidFill>
                <a:latin typeface="Calibri" panose="020F0502020204030204" pitchFamily="34" charset="0"/>
              </a:rPr>
            </a:br>
            <a:br>
              <a:rPr lang="en-US" altLang="zh-CN" sz="1600" dirty="0">
                <a:solidFill>
                  <a:srgbClr val="000000"/>
                </a:solidFill>
                <a:latin typeface="Calibri" panose="020F0502020204030204" pitchFamily="34" charset="0"/>
              </a:rPr>
            </a:br>
            <a:r>
              <a:rPr lang="en-US" altLang="zh-CN" sz="1600" dirty="0">
                <a:solidFill>
                  <a:srgbClr val="000000"/>
                </a:solidFill>
                <a:latin typeface="Calibri" panose="020F0502020204030204" pitchFamily="34" charset="0"/>
              </a:rPr>
              <a:t>2) -See Sections 3.4, 3.6 and 4.2 of our accepted NIMA paper attached. Also here: </a:t>
            </a:r>
            <a:r>
              <a:rPr lang="en-US" altLang="zh-CN" sz="1600" u="sng" dirty="0">
                <a:solidFill>
                  <a:srgbClr val="000000"/>
                </a:solidFill>
                <a:latin typeface="Calibri" panose="020F0502020204030204" pitchFamily="34" charset="0"/>
                <a:hlinkClick r:id="rId3"/>
              </a:rPr>
              <a:t>https://arxiv.org/abs/1809.07183</a:t>
            </a:r>
            <a:r>
              <a:rPr lang="en-US" altLang="zh-CN" sz="1600" dirty="0">
                <a:solidFill>
                  <a:srgbClr val="000000"/>
                </a:solidFill>
                <a:latin typeface="Calibri" panose="020F0502020204030204" pitchFamily="34" charset="0"/>
              </a:rPr>
              <a:t>.</a:t>
            </a:r>
            <a:br>
              <a:rPr lang="en-US" altLang="zh-CN" sz="1600" dirty="0">
                <a:solidFill>
                  <a:srgbClr val="000000"/>
                </a:solidFill>
                <a:latin typeface="Calibri" panose="020F0502020204030204" pitchFamily="34" charset="0"/>
              </a:rPr>
            </a:br>
            <a:br>
              <a:rPr lang="en-US" altLang="zh-CN" sz="1600" dirty="0">
                <a:solidFill>
                  <a:srgbClr val="000000"/>
                </a:solidFill>
                <a:latin typeface="Calibri" panose="020F0502020204030204" pitchFamily="34" charset="0"/>
              </a:rPr>
            </a:br>
            <a:r>
              <a:rPr lang="en-US" altLang="zh-CN" sz="1600" dirty="0">
                <a:solidFill>
                  <a:srgbClr val="000000"/>
                </a:solidFill>
                <a:latin typeface="Calibri" panose="020F0502020204030204" pitchFamily="34" charset="0"/>
              </a:rPr>
              <a:t>3)-See Sections 2.1 and 3.1 of our accepted NIMA paper attached.</a:t>
            </a:r>
            <a:br>
              <a:rPr lang="en-US" altLang="zh-CN" sz="1600" dirty="0">
                <a:solidFill>
                  <a:srgbClr val="000000"/>
                </a:solidFill>
                <a:latin typeface="Calibri" panose="020F0502020204030204" pitchFamily="34" charset="0"/>
              </a:rPr>
            </a:br>
            <a:br>
              <a:rPr lang="en-US" altLang="zh-CN" sz="1600" dirty="0">
                <a:solidFill>
                  <a:srgbClr val="000000"/>
                </a:solidFill>
                <a:latin typeface="Calibri" panose="020F0502020204030204" pitchFamily="34" charset="0"/>
              </a:rPr>
            </a:br>
            <a:r>
              <a:rPr lang="en-US" altLang="zh-CN" sz="1600" dirty="0">
                <a:solidFill>
                  <a:srgbClr val="000000"/>
                </a:solidFill>
                <a:latin typeface="Calibri" panose="020F0502020204030204" pitchFamily="34" charset="0"/>
              </a:rPr>
              <a:t>Best regards</a:t>
            </a:r>
            <a:br>
              <a:rPr lang="en-US" altLang="zh-CN" sz="1600" dirty="0">
                <a:solidFill>
                  <a:srgbClr val="000000"/>
                </a:solidFill>
                <a:latin typeface="Calibri" panose="020F0502020204030204" pitchFamily="34" charset="0"/>
              </a:rPr>
            </a:br>
            <a:r>
              <a:rPr lang="en-US" altLang="zh-CN" sz="1600" dirty="0">
                <a:solidFill>
                  <a:srgbClr val="000000"/>
                </a:solidFill>
                <a:latin typeface="Calibri" panose="020F0502020204030204" pitchFamily="34" charset="0"/>
              </a:rPr>
              <a:t>Adam</a:t>
            </a:r>
            <a:endParaRPr lang="zh-CN" altLang="zh-CN" sz="160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204322175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50897" cy="6001643"/>
          </a:xfrm>
          <a:prstGeom prst="rect">
            <a:avLst/>
          </a:prstGeom>
        </p:spPr>
        <p:txBody>
          <a:bodyPr wrap="square" anchor="ctr">
            <a:spAutoFit/>
          </a:bodyPr>
          <a:lstStyle/>
          <a:p>
            <a:r>
              <a:rPr lang="en-US" altLang="zh-CN" sz="1600" dirty="0">
                <a:solidFill>
                  <a:srgbClr val="1F497D"/>
                </a:solidFill>
                <a:latin typeface="Calibri" panose="020F0502020204030204" pitchFamily="34" charset="0"/>
              </a:rPr>
              <a:t>2018/12/7</a:t>
            </a:r>
          </a:p>
          <a:p>
            <a:r>
              <a:rPr lang="en-US" altLang="zh-CN" sz="1600" dirty="0">
                <a:solidFill>
                  <a:srgbClr val="1F497D"/>
                </a:solidFill>
                <a:latin typeface="Calibri" panose="020F0502020204030204" pitchFamily="34" charset="0"/>
              </a:rPr>
              <a:t>Hi Adam,</a:t>
            </a:r>
            <a:endParaRPr lang="zh-CN" altLang="zh-CN" sz="1600" dirty="0">
              <a:solidFill>
                <a:srgbClr val="000000"/>
              </a:solidFill>
              <a:latin typeface="Calibri" panose="020F0502020204030204" pitchFamily="34" charset="0"/>
            </a:endParaRPr>
          </a:p>
          <a:p>
            <a:r>
              <a:rPr lang="en-US" altLang="zh-CN" sz="1600" dirty="0">
                <a:solidFill>
                  <a:srgbClr val="1F497D"/>
                </a:solidFill>
                <a:latin typeface="Calibri" panose="020F0502020204030204" pitchFamily="34" charset="0"/>
              </a:rPr>
              <a:t>Thanks for your prompt and detailed response. </a:t>
            </a:r>
            <a:endParaRPr lang="zh-CN" altLang="zh-CN" sz="1600" dirty="0">
              <a:solidFill>
                <a:srgbClr val="000000"/>
              </a:solidFill>
              <a:latin typeface="Calibri" panose="020F0502020204030204" pitchFamily="34" charset="0"/>
            </a:endParaRPr>
          </a:p>
          <a:p>
            <a:r>
              <a:rPr lang="en-US" altLang="zh-CN" sz="1600" dirty="0">
                <a:solidFill>
                  <a:srgbClr val="1F497D"/>
                </a:solidFill>
                <a:latin typeface="Calibri" panose="020F0502020204030204" pitchFamily="34" charset="0"/>
              </a:rPr>
              <a:t>Sensitivity to the Doppler broadening at this mass is not an issue. 29Na decay is known to emit neutrons up to and beyond 3 MeV in energy. Lijie did a simulation (attached) of how much broadening one expects for different neutron energies and one particular known gamma transition. It should be evident from the simulation that the broadening can be quite substantial.</a:t>
            </a:r>
            <a:endParaRPr lang="zh-CN" altLang="zh-CN" sz="1600" dirty="0">
              <a:solidFill>
                <a:srgbClr val="000000"/>
              </a:solidFill>
              <a:latin typeface="Calibri" panose="020F0502020204030204" pitchFamily="34" charset="0"/>
            </a:endParaRPr>
          </a:p>
          <a:p>
            <a:r>
              <a:rPr lang="en-US" altLang="zh-CN" sz="1600" dirty="0">
                <a:solidFill>
                  <a:srgbClr val="1F497D"/>
                </a:solidFill>
                <a:latin typeface="Calibri" panose="020F0502020204030204" pitchFamily="34" charset="0"/>
              </a:rPr>
              <a:t>There is no electromagnetic kick for the proton emission (the kinematics are identical for proton and neutron emission). The only difference electromagnetically for protons is that the emission of low-energy protons is suppressed by the Coulomb barrier. So the lowest-energy neutrons have lower energies than the lowest-energy protons. Those low-energy neutrons don’t produce significant broadening, but that is fine. </a:t>
            </a:r>
            <a:endParaRPr lang="zh-CN" altLang="zh-CN" sz="1600" dirty="0">
              <a:solidFill>
                <a:srgbClr val="000000"/>
              </a:solidFill>
              <a:latin typeface="Calibri" panose="020F0502020204030204" pitchFamily="34" charset="0"/>
            </a:endParaRPr>
          </a:p>
          <a:p>
            <a:r>
              <a:rPr lang="en-US" altLang="zh-CN" sz="1600" dirty="0">
                <a:solidFill>
                  <a:srgbClr val="1F497D"/>
                </a:solidFill>
                <a:latin typeface="Calibri" panose="020F0502020204030204" pitchFamily="34" charset="0"/>
              </a:rPr>
              <a:t>We are not interested in 32Na, but I guess you mention that isotope as an example of the beam-transmission efficiency. We can easily handle a loss of an order of magnitude if we are starting at 2x10^5 </a:t>
            </a:r>
            <a:r>
              <a:rPr lang="en-US" altLang="zh-CN" sz="1600" dirty="0" err="1">
                <a:solidFill>
                  <a:srgbClr val="1F497D"/>
                </a:solidFill>
                <a:latin typeface="Calibri" panose="020F0502020204030204" pitchFamily="34" charset="0"/>
              </a:rPr>
              <a:t>pps</a:t>
            </a:r>
            <a:r>
              <a:rPr lang="en-US" altLang="zh-CN" sz="1600" dirty="0">
                <a:solidFill>
                  <a:srgbClr val="1F497D"/>
                </a:solidFill>
                <a:latin typeface="Calibri" panose="020F0502020204030204" pitchFamily="34" charset="0"/>
              </a:rPr>
              <a:t> (we estimated that the minimum possible intensity to see the Doppler broadening at all is about 1 </a:t>
            </a:r>
            <a:r>
              <a:rPr lang="en-US" altLang="zh-CN" sz="1600" dirty="0" err="1">
                <a:solidFill>
                  <a:srgbClr val="1F497D"/>
                </a:solidFill>
                <a:latin typeface="Calibri" panose="020F0502020204030204" pitchFamily="34" charset="0"/>
              </a:rPr>
              <a:t>pps</a:t>
            </a:r>
            <a:r>
              <a:rPr lang="en-US" altLang="zh-CN" sz="1600" dirty="0">
                <a:solidFill>
                  <a:srgbClr val="1F497D"/>
                </a:solidFill>
                <a:latin typeface="Calibri" panose="020F0502020204030204" pitchFamily="34" charset="0"/>
              </a:rPr>
              <a:t>). More statistics are always better, though. </a:t>
            </a:r>
            <a:endParaRPr lang="zh-CN" altLang="zh-CN" sz="1600" dirty="0">
              <a:solidFill>
                <a:srgbClr val="000000"/>
              </a:solidFill>
              <a:latin typeface="Calibri" panose="020F0502020204030204" pitchFamily="34" charset="0"/>
            </a:endParaRPr>
          </a:p>
          <a:p>
            <a:r>
              <a:rPr lang="en-US" altLang="zh-CN" sz="1600" dirty="0">
                <a:solidFill>
                  <a:srgbClr val="1F497D"/>
                </a:solidFill>
                <a:latin typeface="Calibri" panose="020F0502020204030204" pitchFamily="34" charset="0"/>
              </a:rPr>
              <a:t>Great to hear that there are no problems with </a:t>
            </a:r>
            <a:r>
              <a:rPr lang="en-US" altLang="zh-CN" sz="1600" b="1" dirty="0">
                <a:solidFill>
                  <a:srgbClr val="1F497D"/>
                </a:solidFill>
                <a:latin typeface="Calibri" panose="020F0502020204030204" pitchFamily="34" charset="0"/>
              </a:rPr>
              <a:t>counting rates or neutrons</a:t>
            </a:r>
            <a:r>
              <a:rPr lang="en-US" altLang="zh-CN" sz="1600" dirty="0">
                <a:solidFill>
                  <a:srgbClr val="1F497D"/>
                </a:solidFill>
                <a:latin typeface="Calibri" panose="020F0502020204030204" pitchFamily="34" charset="0"/>
              </a:rPr>
              <a:t>. </a:t>
            </a:r>
            <a:endParaRPr lang="zh-CN" altLang="zh-CN" sz="1600" dirty="0">
              <a:solidFill>
                <a:srgbClr val="000000"/>
              </a:solidFill>
              <a:latin typeface="Calibri" panose="020F0502020204030204" pitchFamily="34" charset="0"/>
            </a:endParaRPr>
          </a:p>
          <a:p>
            <a:r>
              <a:rPr lang="en-US" altLang="zh-CN" sz="1600" dirty="0">
                <a:solidFill>
                  <a:srgbClr val="1F497D"/>
                </a:solidFill>
                <a:latin typeface="Calibri" panose="020F0502020204030204" pitchFamily="34" charset="0"/>
              </a:rPr>
              <a:t>Using </a:t>
            </a:r>
            <a:r>
              <a:rPr lang="en-US" altLang="zh-CN" sz="1600" b="1" dirty="0">
                <a:solidFill>
                  <a:srgbClr val="1F497D"/>
                </a:solidFill>
                <a:latin typeface="Calibri" panose="020F0502020204030204" pitchFamily="34" charset="0"/>
              </a:rPr>
              <a:t>SCEPTAR</a:t>
            </a:r>
            <a:r>
              <a:rPr lang="en-US" altLang="zh-CN" sz="1600" dirty="0">
                <a:solidFill>
                  <a:srgbClr val="1F497D"/>
                </a:solidFill>
                <a:latin typeface="Calibri" panose="020F0502020204030204" pitchFamily="34" charset="0"/>
              </a:rPr>
              <a:t> and the </a:t>
            </a:r>
            <a:r>
              <a:rPr lang="en-US" altLang="zh-CN" sz="1600" b="1" dirty="0" err="1">
                <a:solidFill>
                  <a:srgbClr val="1F497D"/>
                </a:solidFill>
                <a:latin typeface="Calibri" panose="020F0502020204030204" pitchFamily="34" charset="0"/>
              </a:rPr>
              <a:t>Delrin</a:t>
            </a:r>
            <a:r>
              <a:rPr lang="en-US" altLang="zh-CN" sz="1600" dirty="0">
                <a:solidFill>
                  <a:srgbClr val="1F497D"/>
                </a:solidFill>
                <a:latin typeface="Calibri" panose="020F0502020204030204" pitchFamily="34" charset="0"/>
              </a:rPr>
              <a:t> shell sounds ideal. </a:t>
            </a:r>
            <a:endParaRPr lang="zh-CN" altLang="zh-CN" sz="1600" dirty="0">
              <a:solidFill>
                <a:srgbClr val="000000"/>
              </a:solidFill>
              <a:latin typeface="Calibri" panose="020F0502020204030204" pitchFamily="34" charset="0"/>
            </a:endParaRPr>
          </a:p>
          <a:p>
            <a:r>
              <a:rPr lang="en-US" altLang="zh-CN" sz="1600" dirty="0">
                <a:solidFill>
                  <a:srgbClr val="1F497D"/>
                </a:solidFill>
                <a:latin typeface="Calibri" panose="020F0502020204030204" pitchFamily="34" charset="0"/>
              </a:rPr>
              <a:t>The issue we are working on addressing at the moment is </a:t>
            </a:r>
            <a:r>
              <a:rPr lang="en-US" altLang="zh-CN" sz="1600" b="1" dirty="0">
                <a:solidFill>
                  <a:srgbClr val="1F497D"/>
                </a:solidFill>
                <a:latin typeface="Calibri" panose="020F0502020204030204" pitchFamily="34" charset="0"/>
              </a:rPr>
              <a:t>implantation depth</a:t>
            </a:r>
            <a:r>
              <a:rPr lang="en-US" altLang="zh-CN" sz="1600" dirty="0">
                <a:solidFill>
                  <a:srgbClr val="1F497D"/>
                </a:solidFill>
                <a:latin typeface="Calibri" panose="020F0502020204030204" pitchFamily="34" charset="0"/>
              </a:rPr>
              <a:t>. Essentially, we’d prefer the range of beam implantation to be larger than the maximum range of the recoils from nucleon emission in order to keep the recoils in the medium. This is not an issue at NSCL because we use fast beams. Your NIM paper implied a maximum LEBT energy of 40 keV – is that the absolute maximum? Do you ever do GRIFFIN decay experiments using accelerated beams?</a:t>
            </a:r>
          </a:p>
          <a:p>
            <a:r>
              <a:rPr lang="en-US" altLang="zh-CN" sz="1600" dirty="0">
                <a:solidFill>
                  <a:srgbClr val="000000"/>
                </a:solidFill>
                <a:latin typeface="Calibri" panose="020F0502020204030204" pitchFamily="34" charset="0"/>
              </a:rPr>
              <a:t>Thanks again,</a:t>
            </a:r>
          </a:p>
          <a:p>
            <a:r>
              <a:rPr lang="en-US" altLang="zh-CN" sz="1600" dirty="0">
                <a:solidFill>
                  <a:srgbClr val="000000"/>
                </a:solidFill>
                <a:latin typeface="Calibri" panose="020F0502020204030204" pitchFamily="34" charset="0"/>
              </a:rPr>
              <a:t>Chris</a:t>
            </a:r>
          </a:p>
        </p:txBody>
      </p:sp>
    </p:spTree>
    <p:extLst>
      <p:ext uri="{BB962C8B-B14F-4D97-AF65-F5344CB8AC3E}">
        <p14:creationId xmlns:p14="http://schemas.microsoft.com/office/powerpoint/2010/main" val="67659415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9144000" cy="6494085"/>
          </a:xfrm>
          <a:prstGeom prst="rect">
            <a:avLst/>
          </a:prstGeom>
        </p:spPr>
        <p:txBody>
          <a:bodyPr wrap="square">
            <a:spAutoFit/>
          </a:bodyPr>
          <a:lstStyle/>
          <a:p>
            <a:r>
              <a:rPr lang="en-US" altLang="zh-CN" sz="1600" dirty="0"/>
              <a:t>2018/12/11</a:t>
            </a:r>
          </a:p>
          <a:p>
            <a:r>
              <a:rPr lang="en-US" altLang="zh-CN" sz="1600" dirty="0"/>
              <a:t>Thanks, Lijie. This is a nice collection of useful information. </a:t>
            </a:r>
          </a:p>
          <a:p>
            <a:endParaRPr lang="en-US" altLang="zh-CN" sz="1600" dirty="0"/>
          </a:p>
          <a:p>
            <a:r>
              <a:rPr lang="en-US" altLang="zh-CN" sz="1600" dirty="0"/>
              <a:t>I think we will need to </a:t>
            </a:r>
            <a:r>
              <a:rPr lang="en-US" altLang="zh-CN" sz="1600" b="1" dirty="0"/>
              <a:t>consolidate the most important points </a:t>
            </a:r>
            <a:r>
              <a:rPr lang="en-US" altLang="zh-CN" sz="1600" dirty="0"/>
              <a:t>into a shorter format for the final proposal. </a:t>
            </a:r>
          </a:p>
          <a:p>
            <a:endParaRPr lang="en-US" altLang="zh-CN" sz="1600" dirty="0"/>
          </a:p>
          <a:p>
            <a:r>
              <a:rPr lang="en-US" altLang="zh-CN" sz="1600" dirty="0"/>
              <a:t>We will also need to think about how many hours of running time we need based on the expected counting statistics in the gamma-ray peaks of interest. Ultimately, our request for beam time will have to depend on some </a:t>
            </a:r>
            <a:r>
              <a:rPr lang="en-US" altLang="zh-CN" sz="1600" b="1" dirty="0"/>
              <a:t>quantitative arguments </a:t>
            </a:r>
            <a:r>
              <a:rPr lang="en-US" altLang="zh-CN" sz="1600" dirty="0"/>
              <a:t>about how our sensitivity depends on running time. </a:t>
            </a:r>
          </a:p>
          <a:p>
            <a:endParaRPr lang="en-US" altLang="zh-CN" sz="1600" dirty="0"/>
          </a:p>
          <a:p>
            <a:r>
              <a:rPr lang="en-US" altLang="zh-CN" sz="1600" dirty="0"/>
              <a:t>Lastly, I still have not heard back from Adam about collaborating on these measurements. It is probably the case that he is busy working on a lot of proposals right now and ours is not taking priority for him. </a:t>
            </a:r>
          </a:p>
          <a:p>
            <a:endParaRPr lang="en-US" altLang="zh-CN" sz="1600" dirty="0"/>
          </a:p>
          <a:p>
            <a:r>
              <a:rPr lang="en-US" altLang="zh-CN" sz="1600" dirty="0"/>
              <a:t>I think you have done some nice work to get us started on this proposal and you have contributed some good ideas I hadn’t thought of. But, I think we need to put more work into the proposal than we can realistically do in 12 hours and we can’t submit the proposal without Adam’s agreement, so we should wait until the next deadline.</a:t>
            </a:r>
          </a:p>
          <a:p>
            <a:endParaRPr lang="en-US" altLang="zh-CN" sz="1600" dirty="0"/>
          </a:p>
          <a:p>
            <a:r>
              <a:rPr lang="en-US" altLang="zh-CN" sz="1600" dirty="0"/>
              <a:t>For now, you might as well continue working on the proposal. </a:t>
            </a:r>
          </a:p>
          <a:p>
            <a:endParaRPr lang="en-US" altLang="zh-CN" sz="1600" dirty="0"/>
          </a:p>
          <a:p>
            <a:r>
              <a:rPr lang="en-US" altLang="zh-CN" sz="1600" dirty="0"/>
              <a:t>Also, I will soon need to start preparing an NSCL PAC proposal for the PXCT measurements. I am planning to write that proposal, but I may ask for your help with some of the </a:t>
            </a:r>
            <a:r>
              <a:rPr lang="en-US" altLang="zh-CN" sz="1600" b="1" dirty="0"/>
              <a:t>technical details</a:t>
            </a:r>
            <a:r>
              <a:rPr lang="en-US" altLang="zh-CN" sz="1600" dirty="0"/>
              <a:t>. I think you could be the back-up spokesperson if you want.</a:t>
            </a:r>
          </a:p>
          <a:p>
            <a:endParaRPr lang="en-US" altLang="zh-CN" sz="1600" dirty="0"/>
          </a:p>
          <a:p>
            <a:r>
              <a:rPr lang="en-US" altLang="zh-CN" sz="1600" dirty="0"/>
              <a:t>Thanks again,</a:t>
            </a:r>
          </a:p>
          <a:p>
            <a:endParaRPr lang="en-US" altLang="zh-CN" sz="1600" dirty="0"/>
          </a:p>
          <a:p>
            <a:r>
              <a:rPr lang="en-US" altLang="zh-CN" sz="1600" dirty="0"/>
              <a:t>Chris</a:t>
            </a:r>
          </a:p>
        </p:txBody>
      </p:sp>
    </p:spTree>
    <p:extLst>
      <p:ext uri="{BB962C8B-B14F-4D97-AF65-F5344CB8AC3E}">
        <p14:creationId xmlns:p14="http://schemas.microsoft.com/office/powerpoint/2010/main" val="70615705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 y="4079"/>
            <a:ext cx="9144000" cy="1200329"/>
          </a:xfrm>
          <a:prstGeom prst="rect">
            <a:avLst/>
          </a:prstGeom>
          <a:noFill/>
        </p:spPr>
        <p:txBody>
          <a:bodyPr wrap="square" rtlCol="0">
            <a:spAutoFit/>
          </a:bodyPr>
          <a:lstStyle/>
          <a:p>
            <a:r>
              <a:rPr lang="zh-CN" altLang="en-US" dirty="0"/>
              <a:t>发射质子、发射中子，反冲并无不同，离子在介质中减速，电荷一直在改变，</a:t>
            </a:r>
            <a:r>
              <a:rPr lang="en-US" altLang="zh-CN" dirty="0"/>
              <a:t>Coulomb repulsive force </a:t>
            </a:r>
            <a:r>
              <a:rPr lang="zh-CN" altLang="en-US" dirty="0"/>
              <a:t>影响不大。</a:t>
            </a:r>
            <a:endParaRPr lang="en-US" altLang="zh-CN" dirty="0"/>
          </a:p>
          <a:p>
            <a:r>
              <a:rPr lang="en-US" altLang="zh-CN" dirty="0"/>
              <a:t>Script </a:t>
            </a:r>
            <a:r>
              <a:rPr lang="zh-CN" altLang="en-US" dirty="0"/>
              <a:t>生成的</a:t>
            </a:r>
            <a:r>
              <a:rPr lang="en-US" altLang="zh-CN" dirty="0"/>
              <a:t>broadened peak</a:t>
            </a:r>
            <a:r>
              <a:rPr lang="zh-CN" altLang="en-US" dirty="0"/>
              <a:t>可以作为输入进入</a:t>
            </a:r>
            <a:r>
              <a:rPr lang="en-US" altLang="zh-CN" dirty="0"/>
              <a:t>Geant4</a:t>
            </a:r>
            <a:r>
              <a:rPr lang="zh-CN" altLang="en-US" dirty="0"/>
              <a:t>，这样就有他们造成的实际本底。</a:t>
            </a:r>
            <a:endParaRPr lang="en-US" altLang="zh-CN" dirty="0"/>
          </a:p>
          <a:p>
            <a:r>
              <a:rPr lang="en-US" altLang="zh-CN" dirty="0"/>
              <a:t>Implantation depth </a:t>
            </a:r>
            <a:r>
              <a:rPr lang="zh-CN" altLang="en-US" dirty="0"/>
              <a:t>越深越好</a:t>
            </a:r>
          </a:p>
        </p:txBody>
      </p:sp>
      <p:sp>
        <p:nvSpPr>
          <p:cNvPr id="3" name="矩形 2"/>
          <p:cNvSpPr/>
          <p:nvPr/>
        </p:nvSpPr>
        <p:spPr>
          <a:xfrm>
            <a:off x="0" y="1107559"/>
            <a:ext cx="9144000" cy="5909310"/>
          </a:xfrm>
          <a:prstGeom prst="rect">
            <a:avLst/>
          </a:prstGeom>
        </p:spPr>
        <p:txBody>
          <a:bodyPr wrap="square">
            <a:spAutoFit/>
          </a:bodyPr>
          <a:lstStyle/>
          <a:p>
            <a:pPr algn="just"/>
            <a:r>
              <a:rPr lang="en-US" altLang="zh-CN" dirty="0">
                <a:latin typeface="Times New Roman" panose="02020603050405020304" pitchFamily="18" charset="0"/>
                <a:cs typeface="Times New Roman" panose="02020603050405020304" pitchFamily="18" charset="0"/>
              </a:rPr>
              <a:t>With this knowledge, we can more accurately measure the intensity of the gamma ray in question and employ this information in determining the threat potential of a given explosives. Neutron-induced gamma-ray reactions are the primary means used in the nondestructive analysis of materials. Since 9/11, there is an expanded interest in using these reactions to detect explosives.</a:t>
            </a:r>
          </a:p>
          <a:p>
            <a:r>
              <a:rPr lang="en-US" altLang="zh-CN" b="1" dirty="0">
                <a:latin typeface="Times New Roman" panose="02020603050405020304" pitchFamily="18" charset="0"/>
                <a:cs typeface="Times New Roman" panose="02020603050405020304" pitchFamily="18" charset="0"/>
              </a:rPr>
              <a:t>Beta-delayed neutrons for the safe control of reactor power</a:t>
            </a:r>
          </a:p>
          <a:p>
            <a:pPr algn="just"/>
            <a:r>
              <a:rPr lang="en-US" altLang="zh-CN" dirty="0">
                <a:latin typeface="Times New Roman" panose="02020603050405020304" pitchFamily="18" charset="0"/>
                <a:cs typeface="Times New Roman" panose="02020603050405020304" pitchFamily="18" charset="0"/>
              </a:rPr>
              <a:t>Nuclear reactors rely on the very small fraction of beta-delayed neutrons for safe power control operations. Beta delayed neutrons allow a nuclear reactor to respond several orders of magnitude more slowly than just prompt neutrons would alone. Without delayed neutrons, changes in reaction rates in nuclear reactors would occur at speeds that are too fast for humans to control. Less than one percent of the neutrons present in the reactor are emitted in the decay of fission fragments with their characteristic time dependence. They provide a “damping” mechanism on the effect of sudden changes of the prompt fission neutron fraction, avoiding power excursions.</a:t>
            </a:r>
          </a:p>
          <a:p>
            <a:pPr algn="just"/>
            <a:r>
              <a:rPr lang="en-US" altLang="zh-CN" dirty="0">
                <a:latin typeface="Times New Roman" panose="02020603050405020304" pitchFamily="18" charset="0"/>
                <a:cs typeface="Times New Roman" panose="02020603050405020304" pitchFamily="18" charset="0"/>
              </a:rPr>
              <a:t>The problem with the microscopic approach is the lack of accurate information on the relevant nuclear data. The largest uncertainties are found in the available fission yields, which are generally speaking difficult to measure. </a:t>
            </a:r>
            <a:r>
              <a:rPr lang="en-US" altLang="zh-CN" i="1" dirty="0" err="1">
                <a:latin typeface="Times New Roman" panose="02020603050405020304" pitchFamily="18" charset="0"/>
                <a:cs typeface="Times New Roman" panose="02020603050405020304" pitchFamily="18" charset="0"/>
              </a:rPr>
              <a:t>P</a:t>
            </a:r>
            <a:r>
              <a:rPr lang="en-US" altLang="zh-CN" i="1" baseline="-25000" dirty="0" err="1">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data are believed to be on much better foot. However, a detailed investigation reveals that the data for several important contributors do not reach the necessary accuracy or their evaluated uncertainty is questionable.</a:t>
            </a:r>
          </a:p>
          <a:p>
            <a:pPr algn="just"/>
            <a:r>
              <a:rPr lang="zh-CN" altLang="en-US" dirty="0">
                <a:latin typeface="Times New Roman" panose="02020603050405020304" pitchFamily="18" charset="0"/>
                <a:cs typeface="Times New Roman" panose="02020603050405020304" pitchFamily="18" charset="0"/>
              </a:rPr>
              <a:t>虽然缓发中子份额不大，但因延发时间较长，比瞬发中子的平均寿命</a:t>
            </a:r>
            <a:r>
              <a:rPr lang="en-US" altLang="zh-CN" dirty="0">
                <a:latin typeface="Times New Roman" panose="02020603050405020304" pitchFamily="18" charset="0"/>
                <a:cs typeface="Times New Roman" panose="02020603050405020304" pitchFamily="18" charset="0"/>
              </a:rPr>
              <a:t>10^-4s</a:t>
            </a:r>
            <a:r>
              <a:rPr lang="zh-CN" altLang="en-US" dirty="0">
                <a:latin typeface="Times New Roman" panose="02020603050405020304" pitchFamily="18" charset="0"/>
                <a:cs typeface="Times New Roman" panose="02020603050405020304" pitchFamily="18" charset="0"/>
              </a:rPr>
              <a:t>大了许多，对反应堆动态特征有重要影响，缓发效应大大增加了两代中子之间的平均时间间隔，从而延迟了中子密度的变化率。所以缓发中子效应在研究瞬态过程和反应堆控制时不可忽略。反应堆控制正是利用缓发中子的“阻尼”作用才得以实现的。</a:t>
            </a:r>
          </a:p>
        </p:txBody>
      </p:sp>
    </p:spTree>
    <p:extLst>
      <p:ext uri="{BB962C8B-B14F-4D97-AF65-F5344CB8AC3E}">
        <p14:creationId xmlns:p14="http://schemas.microsoft.com/office/powerpoint/2010/main" val="12493305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54925" y="5772030"/>
            <a:ext cx="2055756" cy="369332"/>
          </a:xfrm>
          <a:prstGeom prst="rect">
            <a:avLst/>
          </a:prstGeom>
        </p:spPr>
        <p:txBody>
          <a:bodyPr wrap="none">
            <a:spAutoFit/>
          </a:bodyPr>
          <a:lstStyle/>
          <a:p>
            <a:r>
              <a:rPr lang="en-US" altLang="zh-CN" dirty="0"/>
              <a:t>E.C. </a:t>
            </a:r>
            <a:r>
              <a:rPr lang="en-US" altLang="zh-CN" dirty="0" err="1"/>
              <a:t>Pollacco</a:t>
            </a:r>
            <a:r>
              <a:rPr lang="en-US" altLang="zh-CN" dirty="0"/>
              <a:t> = </a:t>
            </a:r>
            <a:r>
              <a:rPr lang="en-US" altLang="zh-CN" dirty="0" err="1"/>
              <a:t>Lolly</a:t>
            </a:r>
            <a:r>
              <a:rPr lang="en-US" altLang="zh-CN" dirty="0"/>
              <a:t> </a:t>
            </a:r>
            <a:endParaRPr lang="zh-CN" altLang="en-US" dirty="0"/>
          </a:p>
        </p:txBody>
      </p:sp>
      <p:pic>
        <p:nvPicPr>
          <p:cNvPr id="3" name="图片 2"/>
          <p:cNvPicPr>
            <a:picLocks noChangeAspect="1"/>
          </p:cNvPicPr>
          <p:nvPr/>
        </p:nvPicPr>
        <p:blipFill>
          <a:blip r:embed="rId2"/>
          <a:stretch>
            <a:fillRect/>
          </a:stretch>
        </p:blipFill>
        <p:spPr>
          <a:xfrm>
            <a:off x="2202" y="3742316"/>
            <a:ext cx="3309658" cy="2399045"/>
          </a:xfrm>
          <a:prstGeom prst="rect">
            <a:avLst/>
          </a:prstGeom>
        </p:spPr>
      </p:pic>
      <p:sp>
        <p:nvSpPr>
          <p:cNvPr id="4" name="文本框 3"/>
          <p:cNvSpPr txBox="1"/>
          <p:nvPr/>
        </p:nvSpPr>
        <p:spPr>
          <a:xfrm>
            <a:off x="1947595" y="4018509"/>
            <a:ext cx="1442126"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Ionized </a:t>
            </a:r>
            <a:r>
              <a:rPr lang="en-US" altLang="zh-CN" baseline="30000" dirty="0">
                <a:latin typeface="Times New Roman" panose="02020603050405020304" pitchFamily="18" charset="0"/>
                <a:cs typeface="Times New Roman" panose="02020603050405020304" pitchFamily="18" charset="0"/>
              </a:rPr>
              <a:t>11</a:t>
            </a:r>
            <a:r>
              <a:rPr lang="en-US" altLang="zh-CN" dirty="0">
                <a:latin typeface="Times New Roman" panose="02020603050405020304" pitchFamily="18" charset="0"/>
                <a:cs typeface="Times New Roman" panose="02020603050405020304" pitchFamily="18" charset="0"/>
              </a:rPr>
              <a:t>Be?</a:t>
            </a:r>
            <a:endParaRPr lang="zh-CN" altLang="en-US"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431540" y="5402698"/>
            <a:ext cx="1826847"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Neutralized </a:t>
            </a:r>
            <a:r>
              <a:rPr lang="en-US" altLang="zh-CN" baseline="30000" dirty="0">
                <a:latin typeface="Times New Roman" panose="02020603050405020304" pitchFamily="18" charset="0"/>
                <a:cs typeface="Times New Roman" panose="02020603050405020304" pitchFamily="18" charset="0"/>
              </a:rPr>
              <a:t>11</a:t>
            </a:r>
            <a:r>
              <a:rPr lang="en-US" altLang="zh-CN" dirty="0">
                <a:latin typeface="Times New Roman" panose="02020603050405020304" pitchFamily="18" charset="0"/>
                <a:cs typeface="Times New Roman" panose="02020603050405020304" pitchFamily="18" charset="0"/>
              </a:rPr>
              <a:t>Be?</a:t>
            </a:r>
            <a:endParaRPr lang="zh-CN" altLang="en-US"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0" y="6198180"/>
            <a:ext cx="9144000" cy="646331"/>
          </a:xfrm>
          <a:prstGeom prst="rect">
            <a:avLst/>
          </a:prstGeom>
          <a:noFill/>
        </p:spPr>
        <p:txBody>
          <a:bodyPr wrap="square" rtlCol="0">
            <a:spAutoFit/>
          </a:bodyPr>
          <a:lstStyle/>
          <a:p>
            <a:r>
              <a:rPr lang="en-US" altLang="zh-CN" baseline="30000" dirty="0">
                <a:latin typeface="Times New Roman" panose="02020603050405020304" pitchFamily="18" charset="0"/>
                <a:cs typeface="Times New Roman" panose="02020603050405020304" pitchFamily="18" charset="0"/>
              </a:rPr>
              <a:t>11</a:t>
            </a:r>
            <a:r>
              <a:rPr lang="en-US" altLang="zh-CN" dirty="0">
                <a:latin typeface="Times New Roman" panose="02020603050405020304" pitchFamily="18" charset="0"/>
                <a:cs typeface="Times New Roman" panose="02020603050405020304" pitchFamily="18" charset="0"/>
              </a:rPr>
              <a:t>Be should be ionized, when a 11Be stopped in the gas, it may diffuse to anywhere before decays. It may drift to cathode, </a:t>
            </a:r>
            <a:r>
              <a:rPr lang="en-US" altLang="zh-CN" dirty="0" err="1">
                <a:latin typeface="Times New Roman" panose="02020603050405020304" pitchFamily="18" charset="0"/>
                <a:cs typeface="Times New Roman" panose="02020603050405020304" pitchFamily="18" charset="0"/>
              </a:rPr>
              <a:t>micromegas</a:t>
            </a:r>
            <a:r>
              <a:rPr lang="en-US" altLang="zh-CN" dirty="0">
                <a:latin typeface="Times New Roman" panose="02020603050405020304" pitchFamily="18" charset="0"/>
                <a:cs typeface="Times New Roman" panose="02020603050405020304" pitchFamily="18" charset="0"/>
              </a:rPr>
              <a:t>, or else.</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7940360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0" y="12700"/>
          <a:ext cx="8564245" cy="2408555"/>
        </p:xfrm>
        <a:graphic>
          <a:graphicData uri="http://schemas.openxmlformats.org/drawingml/2006/table">
            <a:tbl>
              <a:tblPr firstRow="1" bandRow="1">
                <a:tableStyleId>{5940675A-B579-460E-94D1-54222C63F5DA}</a:tableStyleId>
              </a:tblPr>
              <a:tblGrid>
                <a:gridCol w="3890645">
                  <a:extLst>
                    <a:ext uri="{9D8B030D-6E8A-4147-A177-3AD203B41FA5}">
                      <a16:colId xmlns:a16="http://schemas.microsoft.com/office/drawing/2014/main" val="20000"/>
                    </a:ext>
                  </a:extLst>
                </a:gridCol>
                <a:gridCol w="4673600">
                  <a:extLst>
                    <a:ext uri="{9D8B030D-6E8A-4147-A177-3AD203B41FA5}">
                      <a16:colId xmlns:a16="http://schemas.microsoft.com/office/drawing/2014/main" val="20001"/>
                    </a:ext>
                  </a:extLst>
                </a:gridCol>
              </a:tblGrid>
              <a:tr h="0">
                <a:tc>
                  <a:txBody>
                    <a:bodyPr/>
                    <a:lstStyle/>
                    <a:p>
                      <a:pPr algn="ctr"/>
                      <a:r>
                        <a:rPr lang="en-US" altLang="zh-CN" sz="1400" i="0" baseline="0" dirty="0">
                          <a:latin typeface="Times New Roman" panose="02020603050405020304" pitchFamily="18" charset="0"/>
                          <a:cs typeface="Times New Roman" panose="02020603050405020304" pitchFamily="18" charset="0"/>
                        </a:rPr>
                        <a:t>Silicon detector</a:t>
                      </a:r>
                      <a:endParaRPr lang="zh-CN" altLang="en-US" sz="1400" i="0" baseline="-2500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400" i="0" dirty="0">
                          <a:latin typeface="Times New Roman" panose="02020603050405020304" pitchFamily="18" charset="0"/>
                          <a:cs typeface="Times New Roman" panose="02020603050405020304" pitchFamily="18" charset="0"/>
                        </a:rPr>
                        <a:t>Gas detector</a:t>
                      </a:r>
                      <a:endParaRPr lang="zh-CN" altLang="en-US" sz="1400" i="0" baseline="-250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0"/>
                  </a:ext>
                </a:extLst>
              </a:tr>
              <a:tr h="0">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High energy</a:t>
                      </a:r>
                      <a:r>
                        <a:rPr lang="en-US" altLang="zh-CN" sz="1400" b="0" i="0" u="none" strike="noStrike" baseline="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resolution</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Reasonable</a:t>
                      </a:r>
                      <a:r>
                        <a:rPr lang="en-US" altLang="zh-CN" sz="1400" b="0" i="0" u="none" strike="noStrike" baseline="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energy resolution</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extLst>
                  <a:ext uri="{0D108BD9-81ED-4DB2-BD59-A6C34878D82A}">
                    <a16:rowId xmlns:a16="http://schemas.microsoft.com/office/drawing/2014/main" val="10001"/>
                  </a:ext>
                </a:extLst>
              </a:tr>
              <a:tr h="0">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Time resolution</a:t>
                      </a:r>
                    </a:p>
                  </a:txBody>
                  <a:tcPr marL="9525" marR="9525" marT="9525" marB="0" anchor="ctr">
                    <a:no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Time</a:t>
                      </a:r>
                      <a:r>
                        <a:rPr lang="en-US" altLang="zh-CN" sz="1400" b="0" i="0" u="none" strike="noStrike" baseline="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resolution</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extLst>
                  <a:ext uri="{0D108BD9-81ED-4DB2-BD59-A6C34878D82A}">
                    <a16:rowId xmlns:a16="http://schemas.microsoft.com/office/drawing/2014/main" val="10002"/>
                  </a:ext>
                </a:extLst>
              </a:tr>
              <a:tr h="0">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Position</a:t>
                      </a:r>
                      <a:r>
                        <a:rPr lang="en-US" altLang="zh-CN" sz="1400" b="0" i="0" u="none" strike="noStrike" baseline="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can be measure by segmented silicon strips</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Position</a:t>
                      </a:r>
                    </a:p>
                  </a:txBody>
                  <a:tcPr marL="9525" marR="9525" marT="9525" marB="0" anchor="ctr">
                    <a:noFill/>
                  </a:tcPr>
                </a:tc>
                <a:extLst>
                  <a:ext uri="{0D108BD9-81ED-4DB2-BD59-A6C34878D82A}">
                    <a16:rowId xmlns:a16="http://schemas.microsoft.com/office/drawing/2014/main" val="10003"/>
                  </a:ext>
                </a:extLst>
              </a:tr>
              <a:tr h="0">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Surrounding</a:t>
                      </a:r>
                      <a:r>
                        <a:rPr lang="en-US" altLang="zh-CN" sz="1400" b="0" i="0" u="none" strike="noStrike" baseline="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Ge detectors measure γ rays</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0" i="0" u="none" strike="noStrike" dirty="0">
                          <a:solidFill>
                            <a:srgbClr val="000000"/>
                          </a:solidFill>
                          <a:effectLst/>
                          <a:latin typeface="Times New Roman" panose="02020603050405020304" pitchFamily="18" charset="0"/>
                          <a:ea typeface="+mn-ea"/>
                          <a:cs typeface="Times New Roman" panose="02020603050405020304" pitchFamily="18" charset="0"/>
                        </a:rPr>
                        <a:t>Surrounding</a:t>
                      </a:r>
                      <a:r>
                        <a:rPr lang="en-US" altLang="zh-CN" sz="1400" b="0" i="0" u="none" strike="noStrike" baseline="0" dirty="0">
                          <a:solidFill>
                            <a:srgbClr val="000000"/>
                          </a:solidFill>
                          <a:effectLst/>
                          <a:latin typeface="Times New Roman" panose="02020603050405020304" pitchFamily="18" charset="0"/>
                          <a:ea typeface="+mn-ea"/>
                          <a:cs typeface="Times New Roman" panose="02020603050405020304" pitchFamily="18" charset="0"/>
                        </a:rPr>
                        <a:t> Ge detectors measure γ rays</a:t>
                      </a:r>
                      <a:endParaRPr lang="en-US" altLang="zh-CN" sz="14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noFill/>
                  </a:tcPr>
                </a:tc>
                <a:extLst>
                  <a:ext uri="{0D108BD9-81ED-4DB2-BD59-A6C34878D82A}">
                    <a16:rowId xmlns:a16="http://schemas.microsoft.com/office/drawing/2014/main" val="10004"/>
                  </a:ext>
                </a:extLst>
              </a:tr>
              <a:tr h="0">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Leakage current, temperature should be constantly monitored</a:t>
                      </a:r>
                    </a:p>
                  </a:txBody>
                  <a:tcPr marL="9525" marR="9525" marT="9525" marB="0" anchor="ctr">
                    <a:no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mn-ea"/>
                          <a:cs typeface="Times New Roman" panose="02020603050405020304" pitchFamily="18" charset="0"/>
                        </a:rPr>
                        <a:t>Pressure, temperature should be constantly monitored</a:t>
                      </a:r>
                    </a:p>
                  </a:txBody>
                  <a:tcPr marL="9525" marR="9525" marT="9525" marB="0" anchor="ctr">
                    <a:noFill/>
                  </a:tcPr>
                </a:tc>
                <a:extLst>
                  <a:ext uri="{0D108BD9-81ED-4DB2-BD59-A6C34878D82A}">
                    <a16:rowId xmlns:a16="http://schemas.microsoft.com/office/drawing/2014/main" val="10005"/>
                  </a:ext>
                </a:extLst>
              </a:tr>
              <a:tr h="330200">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Easy</a:t>
                      </a:r>
                      <a:r>
                        <a:rPr lang="en-US" altLang="zh-CN" sz="1400" b="0" i="0" u="none" strike="noStrike" baseline="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to measure high-energy proton</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High-energy proton can be measured with high pressure.</a:t>
                      </a:r>
                    </a:p>
                  </a:txBody>
                  <a:tcPr marL="9525" marR="9525" marT="9525" marB="0" anchor="ctr">
                    <a:noFill/>
                  </a:tcPr>
                </a:tc>
                <a:extLst>
                  <a:ext uri="{0D108BD9-81ED-4DB2-BD59-A6C34878D82A}">
                    <a16:rowId xmlns:a16="http://schemas.microsoft.com/office/drawing/2014/main" val="10006"/>
                  </a:ext>
                </a:extLst>
              </a:tr>
              <a:tr h="0">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Very</a:t>
                      </a:r>
                      <a:r>
                        <a:rPr lang="en-US" altLang="zh-CN" sz="1400" b="0" i="0" u="none" strike="noStrike" baseline="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low β background with thin silicon</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Very low β background</a:t>
                      </a:r>
                    </a:p>
                  </a:txBody>
                  <a:tcPr marL="9525" marR="9525" marT="9525" marB="0" anchor="ctr">
                    <a:noFill/>
                  </a:tcPr>
                </a:tc>
                <a:extLst>
                  <a:ext uri="{0D108BD9-81ED-4DB2-BD59-A6C34878D82A}">
                    <a16:rowId xmlns:a16="http://schemas.microsoft.com/office/drawing/2014/main" val="10007"/>
                  </a:ext>
                </a:extLst>
              </a:tr>
              <a:tr h="0">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Suffer to radiation damage</a:t>
                      </a:r>
                      <a:r>
                        <a:rPr lang="en-US" altLang="zh-CN" sz="1400" b="0" i="0" u="none" strike="noStrike" baseline="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under high-intensity beam</a:t>
                      </a:r>
                      <a:endPar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525" marR="9525" marT="9525" marB="0" anchor="ctr">
                    <a:noFill/>
                  </a:tcPr>
                </a:tc>
                <a:tc>
                  <a:txBody>
                    <a:bodyPr/>
                    <a:lstStyle/>
                    <a:p>
                      <a:pPr algn="ctr" fontAlgn="ctr"/>
                      <a:r>
                        <a:rPr lang="en-US" alt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Do not suffer to radiation damage</a:t>
                      </a:r>
                    </a:p>
                  </a:txBody>
                  <a:tcPr marL="9525" marR="9525" marT="9525" marB="0" anchor="ctr">
                    <a:noFill/>
                  </a:tcPr>
                </a:tc>
                <a:extLst>
                  <a:ext uri="{0D108BD9-81ED-4DB2-BD59-A6C34878D82A}">
                    <a16:rowId xmlns:a16="http://schemas.microsoft.com/office/drawing/2014/main" val="10008"/>
                  </a:ext>
                </a:extLst>
              </a:tr>
            </a:tbl>
          </a:graphicData>
        </a:graphic>
      </p:graphicFrame>
      <p:sp>
        <p:nvSpPr>
          <p:cNvPr id="4" name="矩形 3"/>
          <p:cNvSpPr/>
          <p:nvPr/>
        </p:nvSpPr>
        <p:spPr>
          <a:xfrm>
            <a:off x="0" y="3032036"/>
            <a:ext cx="9144000" cy="2585323"/>
          </a:xfrm>
          <a:prstGeom prst="rect">
            <a:avLst/>
          </a:prstGeom>
        </p:spPr>
        <p:txBody>
          <a:bodyPr wrap="square">
            <a:spAutoFit/>
          </a:bodyPr>
          <a:lstStyle/>
          <a:p>
            <a:pPr algn="just"/>
            <a:r>
              <a:rPr lang="en-US" altLang="zh-CN" dirty="0">
                <a:latin typeface="Times New Roman" panose="02020603050405020304" pitchFamily="18" charset="0"/>
                <a:cs typeface="Times New Roman" panose="02020603050405020304" pitchFamily="18" charset="0"/>
              </a:rPr>
              <a:t>With the advent of more innovative new techniques and solutions, the traditional disadvantages of silicon detectors have been greatly improved and is no longer a problem, and for gas detectors is the same.</a:t>
            </a:r>
          </a:p>
          <a:p>
            <a:pPr algn="just"/>
            <a:r>
              <a:rPr lang="en-US" altLang="zh-CN" dirty="0">
                <a:latin typeface="Times New Roman" panose="02020603050405020304" pitchFamily="18" charset="0"/>
                <a:cs typeface="Times New Roman" panose="02020603050405020304" pitchFamily="18" charset="0"/>
              </a:rPr>
              <a:t>So, it would be great to perform independent experiments with silicon or gas detectors on the same nuclei. In order to reliably extract information about the very rare decay events from disturbances, the most advantageous research approach should combine and cross-check the results provided by both complementary techniques.</a:t>
            </a:r>
          </a:p>
          <a:p>
            <a:pPr algn="just"/>
            <a:r>
              <a:rPr lang="en-US" altLang="zh-CN" dirty="0">
                <a:latin typeface="Times New Roman" panose="02020603050405020304" pitchFamily="18" charset="0"/>
                <a:cs typeface="Times New Roman" panose="02020603050405020304" pitchFamily="18" charset="0"/>
              </a:rPr>
              <a:t>Without properly cooled, grounded and shielded, the silicon detectors cannot not function at their full potential.</a:t>
            </a:r>
          </a:p>
        </p:txBody>
      </p:sp>
    </p:spTree>
    <p:extLst>
      <p:ext uri="{BB962C8B-B14F-4D97-AF65-F5344CB8AC3E}">
        <p14:creationId xmlns:p14="http://schemas.microsoft.com/office/powerpoint/2010/main" val="34880989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900" y="66756"/>
            <a:ext cx="8964000" cy="6716617"/>
          </a:xfrm>
          <a:prstGeom prst="rect">
            <a:avLst/>
          </a:prstGeom>
        </p:spPr>
      </p:pic>
    </p:spTree>
    <p:extLst>
      <p:ext uri="{BB962C8B-B14F-4D97-AF65-F5344CB8AC3E}">
        <p14:creationId xmlns:p14="http://schemas.microsoft.com/office/powerpoint/2010/main" val="240430461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4680000" y="1430534"/>
            <a:ext cx="4464000" cy="702322"/>
          </a:xfrm>
          <a:prstGeom prst="rect">
            <a:avLst/>
          </a:prstGeom>
        </p:spPr>
      </p:pic>
      <p:pic>
        <p:nvPicPr>
          <p:cNvPr id="8" name="图片 7"/>
          <p:cNvPicPr>
            <a:picLocks noChangeAspect="1"/>
          </p:cNvPicPr>
          <p:nvPr/>
        </p:nvPicPr>
        <p:blipFill>
          <a:blip r:embed="rId3"/>
          <a:stretch>
            <a:fillRect/>
          </a:stretch>
        </p:blipFill>
        <p:spPr>
          <a:xfrm>
            <a:off x="0" y="-3"/>
            <a:ext cx="4572000" cy="3023959"/>
          </a:xfrm>
          <a:prstGeom prst="rect">
            <a:avLst/>
          </a:prstGeom>
        </p:spPr>
      </p:pic>
      <p:pic>
        <p:nvPicPr>
          <p:cNvPr id="9" name="图片 8"/>
          <p:cNvPicPr>
            <a:picLocks noChangeAspect="1"/>
          </p:cNvPicPr>
          <p:nvPr/>
        </p:nvPicPr>
        <p:blipFill>
          <a:blip r:embed="rId4"/>
          <a:stretch>
            <a:fillRect/>
          </a:stretch>
        </p:blipFill>
        <p:spPr>
          <a:xfrm>
            <a:off x="14678" y="3392997"/>
            <a:ext cx="4572000" cy="2318586"/>
          </a:xfrm>
          <a:prstGeom prst="rect">
            <a:avLst/>
          </a:prstGeom>
        </p:spPr>
      </p:pic>
      <p:pic>
        <p:nvPicPr>
          <p:cNvPr id="10" name="图片 9"/>
          <p:cNvPicPr>
            <a:picLocks noChangeAspect="1"/>
          </p:cNvPicPr>
          <p:nvPr/>
        </p:nvPicPr>
        <p:blipFill>
          <a:blip r:embed="rId5"/>
          <a:stretch>
            <a:fillRect/>
          </a:stretch>
        </p:blipFill>
        <p:spPr>
          <a:xfrm>
            <a:off x="0" y="5711583"/>
            <a:ext cx="4572000" cy="827315"/>
          </a:xfrm>
          <a:prstGeom prst="rect">
            <a:avLst/>
          </a:prstGeom>
        </p:spPr>
      </p:pic>
      <p:sp>
        <p:nvSpPr>
          <p:cNvPr id="11" name="矩形 10"/>
          <p:cNvSpPr/>
          <p:nvPr/>
        </p:nvSpPr>
        <p:spPr>
          <a:xfrm>
            <a:off x="-15213" y="6538898"/>
            <a:ext cx="4133952" cy="338554"/>
          </a:xfrm>
          <a:prstGeom prst="rect">
            <a:avLst/>
          </a:prstGeom>
        </p:spPr>
        <p:txBody>
          <a:bodyPr wrap="none">
            <a:spAutoFit/>
          </a:bodyPr>
          <a:lstStyle/>
          <a:p>
            <a:r>
              <a:rPr lang="zh-CN" altLang="en-US" sz="1600" dirty="0">
                <a:solidFill>
                  <a:srgbClr val="0000FF"/>
                </a:solidFill>
                <a:latin typeface="Times New Roman" panose="02020603050405020304" pitchFamily="18" charset="0"/>
                <a:cs typeface="Times New Roman" panose="02020603050405020304" pitchFamily="18" charset="0"/>
              </a:rPr>
              <a:t>K. Kura et al., Phys. Rev. C 85, 034310 (2012). </a:t>
            </a:r>
          </a:p>
        </p:txBody>
      </p:sp>
      <p:sp>
        <p:nvSpPr>
          <p:cNvPr id="12" name="矩形 11"/>
          <p:cNvSpPr/>
          <p:nvPr/>
        </p:nvSpPr>
        <p:spPr>
          <a:xfrm>
            <a:off x="4380" y="3023956"/>
            <a:ext cx="4261103" cy="338554"/>
          </a:xfrm>
          <a:prstGeom prst="rect">
            <a:avLst/>
          </a:prstGeom>
        </p:spPr>
        <p:txBody>
          <a:bodyPr wrap="none">
            <a:spAutoFit/>
          </a:bodyPr>
          <a:lstStyle/>
          <a:p>
            <a:r>
              <a:rPr lang="zh-CN" altLang="en-US" sz="1600" dirty="0">
                <a:solidFill>
                  <a:srgbClr val="0000FF"/>
                </a:solidFill>
                <a:latin typeface="Times New Roman" panose="02020603050405020304" pitchFamily="18" charset="0"/>
                <a:cs typeface="Times New Roman" panose="02020603050405020304" pitchFamily="18" charset="0"/>
              </a:rPr>
              <a:t>H. Nishibata et al., Phys. Lett. B 767, 81 (2017).</a:t>
            </a:r>
          </a:p>
        </p:txBody>
      </p:sp>
      <p:pic>
        <p:nvPicPr>
          <p:cNvPr id="13" name="图片 12"/>
          <p:cNvPicPr>
            <a:picLocks noChangeAspect="1"/>
          </p:cNvPicPr>
          <p:nvPr/>
        </p:nvPicPr>
        <p:blipFill>
          <a:blip r:embed="rId6"/>
          <a:stretch>
            <a:fillRect/>
          </a:stretch>
        </p:blipFill>
        <p:spPr>
          <a:xfrm>
            <a:off x="4678947" y="-3"/>
            <a:ext cx="4464000" cy="861353"/>
          </a:xfrm>
          <a:prstGeom prst="rect">
            <a:avLst/>
          </a:prstGeom>
        </p:spPr>
      </p:pic>
      <p:sp>
        <p:nvSpPr>
          <p:cNvPr id="14" name="矩形 13"/>
          <p:cNvSpPr/>
          <p:nvPr/>
        </p:nvSpPr>
        <p:spPr>
          <a:xfrm>
            <a:off x="4678947" y="836712"/>
            <a:ext cx="4454155" cy="584775"/>
          </a:xfrm>
          <a:prstGeom prst="rect">
            <a:avLst/>
          </a:prstGeom>
        </p:spPr>
        <p:txBody>
          <a:bodyPr wrap="square">
            <a:spAutoFit/>
          </a:bodyPr>
          <a:lstStyle/>
          <a:p>
            <a:r>
              <a:rPr lang="zh-CN" altLang="en-US" sz="1600" dirty="0">
                <a:solidFill>
                  <a:srgbClr val="0000FF"/>
                </a:solidFill>
                <a:latin typeface="Times New Roman" panose="02020603050405020304" pitchFamily="18" charset="0"/>
                <a:cs typeface="Times New Roman" panose="02020603050405020304" pitchFamily="18" charset="0"/>
              </a:rPr>
              <a:t>G. C. Ball </a:t>
            </a:r>
            <a:r>
              <a:rPr lang="en-US" altLang="zh-CN" sz="1600" dirty="0">
                <a:solidFill>
                  <a:srgbClr val="0000FF"/>
                </a:solidFill>
                <a:latin typeface="Times New Roman" panose="02020603050405020304" pitchFamily="18" charset="0"/>
                <a:cs typeface="Times New Roman" panose="02020603050405020304" pitchFamily="18" charset="0"/>
              </a:rPr>
              <a:t>et al.</a:t>
            </a:r>
            <a:r>
              <a:rPr lang="zh-CN" altLang="en-US" sz="1600" dirty="0">
                <a:solidFill>
                  <a:srgbClr val="0000FF"/>
                </a:solidFill>
                <a:latin typeface="Times New Roman" panose="02020603050405020304" pitchFamily="18" charset="0"/>
                <a:cs typeface="Times New Roman" panose="02020603050405020304" pitchFamily="18" charset="0"/>
              </a:rPr>
              <a:t>, Phys. Scr. 91, 093002 (2016).</a:t>
            </a:r>
            <a:endParaRPr lang="en-US" altLang="zh-CN" sz="1600" dirty="0">
              <a:solidFill>
                <a:srgbClr val="0000FF"/>
              </a:solidFill>
              <a:latin typeface="Times New Roman" panose="02020603050405020304" pitchFamily="18" charset="0"/>
              <a:cs typeface="Times New Roman" panose="02020603050405020304" pitchFamily="18" charset="0"/>
            </a:endParaRPr>
          </a:p>
          <a:p>
            <a:r>
              <a:rPr lang="en-US" altLang="zh-CN" sz="1600" dirty="0">
                <a:solidFill>
                  <a:srgbClr val="0000FF"/>
                </a:solidFill>
                <a:latin typeface="Times New Roman" panose="02020603050405020304" pitchFamily="18" charset="0"/>
                <a:cs typeface="Times New Roman" panose="02020603050405020304" pitchFamily="18" charset="0"/>
              </a:rPr>
              <a:t>J. </a:t>
            </a:r>
            <a:r>
              <a:rPr lang="en-US" altLang="zh-CN" sz="1600" dirty="0" err="1">
                <a:solidFill>
                  <a:srgbClr val="0000FF"/>
                </a:solidFill>
                <a:latin typeface="Times New Roman" panose="02020603050405020304" pitchFamily="18" charset="0"/>
                <a:cs typeface="Times New Roman" panose="02020603050405020304" pitchFamily="18" charset="0"/>
              </a:rPr>
              <a:t>Dilling</a:t>
            </a:r>
            <a:r>
              <a:rPr lang="en-US" altLang="zh-CN" sz="1600" dirty="0">
                <a:solidFill>
                  <a:srgbClr val="0000FF"/>
                </a:solidFill>
                <a:latin typeface="Times New Roman" panose="02020603050405020304" pitchFamily="18" charset="0"/>
                <a:cs typeface="Times New Roman" panose="02020603050405020304" pitchFamily="18" charset="0"/>
              </a:rPr>
              <a:t> et al., Hyperfine Interact. 225, 1 (2014).</a:t>
            </a:r>
            <a:endParaRPr lang="zh-CN" altLang="en-US" sz="1600" dirty="0">
              <a:solidFill>
                <a:srgbClr val="0000FF"/>
              </a:solidFill>
              <a:latin typeface="Times New Roman" panose="02020603050405020304" pitchFamily="18" charset="0"/>
              <a:cs typeface="Times New Roman" panose="02020603050405020304" pitchFamily="18" charset="0"/>
            </a:endParaRPr>
          </a:p>
        </p:txBody>
      </p:sp>
      <p:cxnSp>
        <p:nvCxnSpPr>
          <p:cNvPr id="3" name="直接连接符 2"/>
          <p:cNvCxnSpPr/>
          <p:nvPr/>
        </p:nvCxnSpPr>
        <p:spPr>
          <a:xfrm>
            <a:off x="5652120" y="656692"/>
            <a:ext cx="792088"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239852" y="1088740"/>
            <a:ext cx="684076"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691680" y="4869160"/>
            <a:ext cx="684076"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739183" y="2132856"/>
            <a:ext cx="4393919" cy="584775"/>
          </a:xfrm>
          <a:prstGeom prst="rect">
            <a:avLst/>
          </a:prstGeom>
        </p:spPr>
        <p:txBody>
          <a:bodyPr wrap="square">
            <a:spAutoFit/>
          </a:bodyPr>
          <a:lstStyle/>
          <a:p>
            <a:r>
              <a:rPr lang="zh-CN" altLang="en-US" sz="1600" dirty="0">
                <a:solidFill>
                  <a:srgbClr val="0000FF"/>
                </a:solidFill>
                <a:latin typeface="Times New Roman" panose="02020603050405020304" pitchFamily="18" charset="0"/>
                <a:cs typeface="Times New Roman" panose="02020603050405020304" pitchFamily="18" charset="0"/>
              </a:rPr>
              <a:t>A. B. Garnsworthy </a:t>
            </a:r>
            <a:r>
              <a:rPr lang="en-US" altLang="zh-CN" sz="1600" dirty="0">
                <a:solidFill>
                  <a:srgbClr val="0000FF"/>
                </a:solidFill>
                <a:latin typeface="Times New Roman" panose="02020603050405020304" pitchFamily="18" charset="0"/>
                <a:cs typeface="Times New Roman" panose="02020603050405020304" pitchFamily="18" charset="0"/>
              </a:rPr>
              <a:t>et al., Nucl. </a:t>
            </a:r>
            <a:r>
              <a:rPr lang="en-US" altLang="zh-CN" sz="1600" dirty="0" err="1">
                <a:solidFill>
                  <a:srgbClr val="0000FF"/>
                </a:solidFill>
                <a:latin typeface="Times New Roman" panose="02020603050405020304" pitchFamily="18" charset="0"/>
                <a:cs typeface="Times New Roman" panose="02020603050405020304" pitchFamily="18" charset="0"/>
              </a:rPr>
              <a:t>Instrum</a:t>
            </a:r>
            <a:r>
              <a:rPr lang="en-US" altLang="zh-CN" sz="1600" dirty="0">
                <a:solidFill>
                  <a:srgbClr val="0000FF"/>
                </a:solidFill>
                <a:latin typeface="Times New Roman" panose="02020603050405020304" pitchFamily="18" charset="0"/>
                <a:cs typeface="Times New Roman" panose="02020603050405020304" pitchFamily="18" charset="0"/>
              </a:rPr>
              <a:t>. Methods Phys. Res. A 918, 9 (2019).</a:t>
            </a:r>
            <a:endParaRPr lang="zh-CN" altLang="en-US" sz="1600" dirty="0">
              <a:solidFill>
                <a:srgbClr val="0000FF"/>
              </a:solidFill>
              <a:latin typeface="Times New Roman" panose="02020603050405020304" pitchFamily="18" charset="0"/>
              <a:cs typeface="Times New Roman" panose="02020603050405020304" pitchFamily="18" charset="0"/>
            </a:endParaRPr>
          </a:p>
        </p:txBody>
      </p:sp>
      <p:pic>
        <p:nvPicPr>
          <p:cNvPr id="7" name="图片 6"/>
          <p:cNvPicPr>
            <a:picLocks noChangeAspect="1"/>
          </p:cNvPicPr>
          <p:nvPr/>
        </p:nvPicPr>
        <p:blipFill>
          <a:blip r:embed="rId7"/>
          <a:stretch>
            <a:fillRect/>
          </a:stretch>
        </p:blipFill>
        <p:spPr>
          <a:xfrm>
            <a:off x="4690623" y="2723630"/>
            <a:ext cx="4464000" cy="2970559"/>
          </a:xfrm>
          <a:prstGeom prst="rect">
            <a:avLst/>
          </a:prstGeom>
        </p:spPr>
      </p:pic>
      <p:sp>
        <p:nvSpPr>
          <p:cNvPr id="17" name="矩形 16"/>
          <p:cNvSpPr/>
          <p:nvPr/>
        </p:nvSpPr>
        <p:spPr>
          <a:xfrm>
            <a:off x="4521514" y="5639954"/>
            <a:ext cx="4633110" cy="338554"/>
          </a:xfrm>
          <a:prstGeom prst="rect">
            <a:avLst/>
          </a:prstGeom>
        </p:spPr>
        <p:txBody>
          <a:bodyPr wrap="square">
            <a:spAutoFit/>
          </a:bodyPr>
          <a:lstStyle/>
          <a:p>
            <a:r>
              <a:rPr lang="en-US" altLang="zh-CN" sz="1600" dirty="0">
                <a:solidFill>
                  <a:srgbClr val="0000FF"/>
                </a:solidFill>
                <a:latin typeface="Times New Roman" panose="02020603050405020304" pitchFamily="18" charset="0"/>
                <a:cs typeface="Times New Roman" panose="02020603050405020304" pitchFamily="18" charset="0"/>
              </a:rPr>
              <a:t>C. M. Mattoon et al., </a:t>
            </a:r>
            <a:r>
              <a:rPr lang="zh-CN" altLang="en-US" sz="1600" dirty="0">
                <a:solidFill>
                  <a:srgbClr val="0000FF"/>
                </a:solidFill>
                <a:latin typeface="Times New Roman" panose="02020603050405020304" pitchFamily="18" charset="0"/>
                <a:cs typeface="Times New Roman" panose="02020603050405020304" pitchFamily="18" charset="0"/>
              </a:rPr>
              <a:t>Phys. Rev. C </a:t>
            </a:r>
            <a:r>
              <a:rPr lang="en-US" altLang="zh-CN" sz="1600" dirty="0">
                <a:solidFill>
                  <a:srgbClr val="0000FF"/>
                </a:solidFill>
                <a:latin typeface="Times New Roman" panose="02020603050405020304" pitchFamily="18" charset="0"/>
                <a:cs typeface="Times New Roman" panose="02020603050405020304" pitchFamily="18" charset="0"/>
              </a:rPr>
              <a:t>75</a:t>
            </a:r>
            <a:r>
              <a:rPr lang="zh-CN" altLang="en-US" sz="1600" dirty="0">
                <a:solidFill>
                  <a:srgbClr val="0000FF"/>
                </a:solidFill>
                <a:latin typeface="Times New Roman" panose="02020603050405020304" pitchFamily="18" charset="0"/>
                <a:cs typeface="Times New Roman" panose="02020603050405020304" pitchFamily="18" charset="0"/>
              </a:rPr>
              <a:t>, 0</a:t>
            </a:r>
            <a:r>
              <a:rPr lang="en-US" altLang="zh-CN" sz="1600" dirty="0">
                <a:solidFill>
                  <a:srgbClr val="0000FF"/>
                </a:solidFill>
                <a:latin typeface="Times New Roman" panose="02020603050405020304" pitchFamily="18" charset="0"/>
                <a:cs typeface="Times New Roman" panose="02020603050405020304" pitchFamily="18" charset="0"/>
              </a:rPr>
              <a:t>17302</a:t>
            </a:r>
            <a:r>
              <a:rPr lang="zh-CN" altLang="en-US" sz="1600" dirty="0">
                <a:solidFill>
                  <a:srgbClr val="0000FF"/>
                </a:solidFill>
                <a:latin typeface="Times New Roman" panose="02020603050405020304" pitchFamily="18" charset="0"/>
                <a:cs typeface="Times New Roman" panose="02020603050405020304" pitchFamily="18" charset="0"/>
              </a:rPr>
              <a:t> (20</a:t>
            </a:r>
            <a:r>
              <a:rPr lang="en-US" altLang="zh-CN" sz="1600" dirty="0">
                <a:solidFill>
                  <a:srgbClr val="0000FF"/>
                </a:solidFill>
                <a:latin typeface="Times New Roman" panose="02020603050405020304" pitchFamily="18" charset="0"/>
                <a:cs typeface="Times New Roman" panose="02020603050405020304" pitchFamily="18" charset="0"/>
              </a:rPr>
              <a:t>07</a:t>
            </a:r>
            <a:r>
              <a:rPr lang="zh-CN" altLang="en-US" sz="1600" dirty="0">
                <a:solidFill>
                  <a:srgbClr val="0000FF"/>
                </a:solidFill>
                <a:latin typeface="Times New Roman" panose="02020603050405020304" pitchFamily="18" charset="0"/>
                <a:cs typeface="Times New Roman" panose="02020603050405020304" pitchFamily="18" charset="0"/>
              </a:rPr>
              <a:t>). </a:t>
            </a:r>
          </a:p>
        </p:txBody>
      </p:sp>
      <p:cxnSp>
        <p:nvCxnSpPr>
          <p:cNvPr id="18" name="直接连接符 17"/>
          <p:cNvCxnSpPr/>
          <p:nvPr/>
        </p:nvCxnSpPr>
        <p:spPr>
          <a:xfrm>
            <a:off x="8091884" y="1942232"/>
            <a:ext cx="792088"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328907" y="3333564"/>
            <a:ext cx="792088"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4668113" y="5878270"/>
            <a:ext cx="4464000" cy="738664"/>
          </a:xfrm>
          <a:prstGeom prst="rect">
            <a:avLst/>
          </a:prstGeom>
        </p:spPr>
        <p:txBody>
          <a:bodyPr wrap="square">
            <a:spAutoFit/>
          </a:bodyPr>
          <a:lstStyle/>
          <a:p>
            <a:pPr algn="just"/>
            <a:r>
              <a:rPr lang="en-US" altLang="zh-CN" sz="1400" dirty="0">
                <a:latin typeface="Times New Roman" panose="02020603050405020304" pitchFamily="18" charset="0"/>
                <a:cs typeface="Times New Roman" panose="02020603050405020304" pitchFamily="18" charset="0"/>
              </a:rPr>
              <a:t>While the yield database reports high yields of </a:t>
            </a:r>
            <a:r>
              <a:rPr lang="en-US" altLang="zh-CN" sz="1400" baseline="30000" dirty="0">
                <a:latin typeface="Times New Roman" panose="02020603050405020304" pitchFamily="18" charset="0"/>
                <a:cs typeface="Times New Roman" panose="02020603050405020304" pitchFamily="18" charset="0"/>
              </a:rPr>
              <a:t>32</a:t>
            </a:r>
            <a:r>
              <a:rPr lang="en-US" altLang="zh-CN" sz="1400" dirty="0">
                <a:latin typeface="Times New Roman" panose="02020603050405020304" pitchFamily="18" charset="0"/>
                <a:cs typeface="Times New Roman" panose="02020603050405020304" pitchFamily="18" charset="0"/>
              </a:rPr>
              <a:t>Na up to 130 </a:t>
            </a:r>
            <a:r>
              <a:rPr lang="en-US" altLang="zh-CN" sz="1400" dirty="0" err="1">
                <a:latin typeface="Times New Roman" panose="02020603050405020304" pitchFamily="18" charset="0"/>
                <a:cs typeface="Times New Roman" panose="02020603050405020304" pitchFamily="18" charset="0"/>
              </a:rPr>
              <a:t>pps</a:t>
            </a:r>
            <a:r>
              <a:rPr lang="en-US" altLang="zh-CN" sz="1400" dirty="0">
                <a:latin typeface="Times New Roman" panose="02020603050405020304" pitchFamily="18" charset="0"/>
                <a:cs typeface="Times New Roman" panose="02020603050405020304" pitchFamily="18" charset="0"/>
              </a:rPr>
              <a:t>, we have never seen more than about 15 </a:t>
            </a:r>
            <a:r>
              <a:rPr lang="en-US" altLang="zh-CN" sz="1400" dirty="0" err="1">
                <a:latin typeface="Times New Roman" panose="02020603050405020304" pitchFamily="18" charset="0"/>
                <a:cs typeface="Times New Roman" panose="02020603050405020304" pitchFamily="18" charset="0"/>
              </a:rPr>
              <a:t>pps</a:t>
            </a:r>
            <a:r>
              <a:rPr lang="en-US" altLang="zh-CN" sz="1400" dirty="0">
                <a:latin typeface="Times New Roman" panose="02020603050405020304" pitchFamily="18" charset="0"/>
                <a:cs typeface="Times New Roman" panose="02020603050405020304" pitchFamily="18" charset="0"/>
              </a:rPr>
              <a:t> at GRIFFIN.</a:t>
            </a:r>
            <a:endParaRPr lang="zh-CN" altLang="en-US" sz="1400" dirty="0">
              <a:latin typeface="Times New Roman" panose="02020603050405020304" pitchFamily="18" charset="0"/>
              <a:cs typeface="Times New Roman" panose="02020603050405020304" pitchFamily="18" charset="0"/>
            </a:endParaRPr>
          </a:p>
        </p:txBody>
      </p:sp>
      <p:sp>
        <p:nvSpPr>
          <p:cNvPr id="22" name="矩形 21"/>
          <p:cNvSpPr/>
          <p:nvPr/>
        </p:nvSpPr>
        <p:spPr>
          <a:xfrm>
            <a:off x="4650278" y="6516695"/>
            <a:ext cx="2255746" cy="338554"/>
          </a:xfrm>
          <a:prstGeom prst="rect">
            <a:avLst/>
          </a:prstGeom>
        </p:spPr>
        <p:txBody>
          <a:bodyPr wrap="none">
            <a:spAutoFit/>
          </a:bodyPr>
          <a:lstStyle/>
          <a:p>
            <a:r>
              <a:rPr lang="zh-CN" altLang="en-US" sz="1600" dirty="0">
                <a:solidFill>
                  <a:srgbClr val="0000FF"/>
                </a:solidFill>
                <a:latin typeface="Times New Roman" panose="02020603050405020304" pitchFamily="18" charset="0"/>
                <a:cs typeface="Times New Roman" panose="02020603050405020304" pitchFamily="18" charset="0"/>
              </a:rPr>
              <a:t>A. B. Garnsworthy </a:t>
            </a:r>
            <a:r>
              <a:rPr lang="en-US" altLang="zh-CN" sz="1600" dirty="0">
                <a:solidFill>
                  <a:srgbClr val="0000FF"/>
                </a:solidFill>
                <a:latin typeface="Times New Roman" panose="02020603050405020304" pitchFamily="18" charset="0"/>
                <a:cs typeface="Times New Roman" panose="02020603050405020304" pitchFamily="18" charset="0"/>
              </a:rPr>
              <a:t>email</a:t>
            </a:r>
            <a:endParaRPr lang="zh-CN" altLang="en-US" sz="1600" dirty="0">
              <a:solidFill>
                <a:srgbClr val="0000FF"/>
              </a:solidFill>
              <a:latin typeface="Times New Roman" panose="02020603050405020304" pitchFamily="18" charset="0"/>
              <a:cs typeface="Times New Roman" panose="02020603050405020304" pitchFamily="18" charset="0"/>
            </a:endParaRPr>
          </a:p>
        </p:txBody>
      </p:sp>
      <p:cxnSp>
        <p:nvCxnSpPr>
          <p:cNvPr id="23" name="直接连接符 22"/>
          <p:cNvCxnSpPr/>
          <p:nvPr/>
        </p:nvCxnSpPr>
        <p:spPr>
          <a:xfrm>
            <a:off x="8244408" y="6366408"/>
            <a:ext cx="684076"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8"/>
          <a:stretch>
            <a:fillRect/>
          </a:stretch>
        </p:blipFill>
        <p:spPr>
          <a:xfrm>
            <a:off x="0" y="2067074"/>
            <a:ext cx="4572000" cy="389818"/>
          </a:xfrm>
          <a:prstGeom prst="rect">
            <a:avLst/>
          </a:prstGeom>
        </p:spPr>
      </p:pic>
      <p:cxnSp>
        <p:nvCxnSpPr>
          <p:cNvPr id="24" name="直接连接符 23"/>
          <p:cNvCxnSpPr/>
          <p:nvPr/>
        </p:nvCxnSpPr>
        <p:spPr>
          <a:xfrm>
            <a:off x="3887924" y="2240868"/>
            <a:ext cx="684076"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pic>
        <p:nvPicPr>
          <p:cNvPr id="26" name="图片 25"/>
          <p:cNvPicPr>
            <a:picLocks noChangeAspect="1"/>
          </p:cNvPicPr>
          <p:nvPr/>
        </p:nvPicPr>
        <p:blipFill>
          <a:blip r:embed="rId9"/>
          <a:stretch>
            <a:fillRect/>
          </a:stretch>
        </p:blipFill>
        <p:spPr>
          <a:xfrm>
            <a:off x="2600" y="6129055"/>
            <a:ext cx="4608000" cy="387640"/>
          </a:xfrm>
          <a:prstGeom prst="rect">
            <a:avLst/>
          </a:prstGeom>
        </p:spPr>
      </p:pic>
      <p:cxnSp>
        <p:nvCxnSpPr>
          <p:cNvPr id="27" name="直接连接符 26"/>
          <p:cNvCxnSpPr/>
          <p:nvPr/>
        </p:nvCxnSpPr>
        <p:spPr>
          <a:xfrm>
            <a:off x="3347864" y="6534898"/>
            <a:ext cx="684076"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182879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10041"/>
            <a:ext cx="5603966" cy="1986446"/>
          </a:xfrm>
          <a:prstGeom prst="rect">
            <a:avLst/>
          </a:prstGeom>
        </p:spPr>
      </p:pic>
      <p:pic>
        <p:nvPicPr>
          <p:cNvPr id="3" name="图片 2"/>
          <p:cNvPicPr>
            <a:picLocks noChangeAspect="1"/>
          </p:cNvPicPr>
          <p:nvPr/>
        </p:nvPicPr>
        <p:blipFill>
          <a:blip r:embed="rId3"/>
          <a:stretch>
            <a:fillRect/>
          </a:stretch>
        </p:blipFill>
        <p:spPr>
          <a:xfrm>
            <a:off x="0" y="1996487"/>
            <a:ext cx="5603967" cy="1946833"/>
          </a:xfrm>
          <a:prstGeom prst="rect">
            <a:avLst/>
          </a:prstGeom>
        </p:spPr>
      </p:pic>
      <p:pic>
        <p:nvPicPr>
          <p:cNvPr id="7" name="图片 6"/>
          <p:cNvPicPr>
            <a:picLocks noChangeAspect="1"/>
          </p:cNvPicPr>
          <p:nvPr/>
        </p:nvPicPr>
        <p:blipFill>
          <a:blip r:embed="rId4"/>
          <a:stretch>
            <a:fillRect/>
          </a:stretch>
        </p:blipFill>
        <p:spPr>
          <a:xfrm>
            <a:off x="0" y="3943320"/>
            <a:ext cx="7302001" cy="2808462"/>
          </a:xfrm>
          <a:prstGeom prst="rect">
            <a:avLst/>
          </a:prstGeom>
        </p:spPr>
      </p:pic>
      <p:cxnSp>
        <p:nvCxnSpPr>
          <p:cNvPr id="10" name="直接箭头连接符 9"/>
          <p:cNvCxnSpPr/>
          <p:nvPr/>
        </p:nvCxnSpPr>
        <p:spPr>
          <a:xfrm flipH="1">
            <a:off x="6361612" y="4598125"/>
            <a:ext cx="561702"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H="1">
            <a:off x="7062516" y="6096000"/>
            <a:ext cx="561702"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7340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9900" y="520700"/>
            <a:ext cx="184731" cy="369332"/>
          </a:xfrm>
          <a:prstGeom prst="rect">
            <a:avLst/>
          </a:prstGeom>
          <a:noFill/>
        </p:spPr>
        <p:txBody>
          <a:bodyPr wrap="none" rtlCol="0">
            <a:spAutoFit/>
          </a:bodyPr>
          <a:lstStyle/>
          <a:p>
            <a:endParaRPr lang="zh-CN" altLang="en-US" dirty="0"/>
          </a:p>
        </p:txBody>
      </p:sp>
      <p:graphicFrame>
        <p:nvGraphicFramePr>
          <p:cNvPr id="3" name="表格 2"/>
          <p:cNvGraphicFramePr>
            <a:graphicFrameLocks noGrp="1"/>
          </p:cNvGraphicFramePr>
          <p:nvPr>
            <p:extLst>
              <p:ext uri="{D42A27DB-BD31-4B8C-83A1-F6EECF244321}">
                <p14:modId xmlns:p14="http://schemas.microsoft.com/office/powerpoint/2010/main" val="3489026382"/>
              </p:ext>
            </p:extLst>
          </p:nvPr>
        </p:nvGraphicFramePr>
        <p:xfrm>
          <a:off x="0" y="97972"/>
          <a:ext cx="9122646" cy="3352800"/>
        </p:xfrm>
        <a:graphic>
          <a:graphicData uri="http://schemas.openxmlformats.org/drawingml/2006/table">
            <a:tbl>
              <a:tblPr firstRow="1" bandRow="1">
                <a:tableStyleId>{2D5ABB26-0587-4C30-8999-92F81FD0307C}</a:tableStyleId>
              </a:tblPr>
              <a:tblGrid>
                <a:gridCol w="1167493">
                  <a:extLst>
                    <a:ext uri="{9D8B030D-6E8A-4147-A177-3AD203B41FA5}">
                      <a16:colId xmlns:a16="http://schemas.microsoft.com/office/drawing/2014/main" val="20000"/>
                    </a:ext>
                  </a:extLst>
                </a:gridCol>
                <a:gridCol w="1398905">
                  <a:extLst>
                    <a:ext uri="{9D8B030D-6E8A-4147-A177-3AD203B41FA5}">
                      <a16:colId xmlns:a16="http://schemas.microsoft.com/office/drawing/2014/main" val="20001"/>
                    </a:ext>
                  </a:extLst>
                </a:gridCol>
                <a:gridCol w="798576">
                  <a:extLst>
                    <a:ext uri="{9D8B030D-6E8A-4147-A177-3AD203B41FA5}">
                      <a16:colId xmlns:a16="http://schemas.microsoft.com/office/drawing/2014/main" val="20002"/>
                    </a:ext>
                  </a:extLst>
                </a:gridCol>
                <a:gridCol w="5757672">
                  <a:extLst>
                    <a:ext uri="{9D8B030D-6E8A-4147-A177-3AD203B41FA5}">
                      <a16:colId xmlns:a16="http://schemas.microsoft.com/office/drawing/2014/main" val="20003"/>
                    </a:ext>
                  </a:extLst>
                </a:gridCol>
              </a:tblGrid>
              <a:tr h="0">
                <a:tc>
                  <a:txBody>
                    <a:bodyPr/>
                    <a:lstStyle/>
                    <a:p>
                      <a:pPr algn="ct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Energy</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Ions</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Literature</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rowSpan="6">
                  <a:txBody>
                    <a:bodyPr/>
                    <a:lstStyle/>
                    <a:p>
                      <a:pPr algn="ctr"/>
                      <a:r>
                        <a:rPr lang="en-US" altLang="zh-CN" sz="1400" dirty="0">
                          <a:latin typeface="Times New Roman" panose="02020603050405020304" pitchFamily="18" charset="0"/>
                          <a:cs typeface="Times New Roman" panose="02020603050405020304" pitchFamily="18" charset="0"/>
                        </a:rPr>
                        <a:t>low energy area in ISAC-I</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20–40 keV</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A. B. </a:t>
                      </a:r>
                      <a:r>
                        <a:rPr lang="en-US" altLang="zh-CN" sz="1400" dirty="0" err="1">
                          <a:latin typeface="Times New Roman" panose="02020603050405020304" pitchFamily="18" charset="0"/>
                          <a:cs typeface="Times New Roman" panose="02020603050405020304" pitchFamily="18" charset="0"/>
                        </a:rPr>
                        <a:t>Garnsworthy</a:t>
                      </a:r>
                      <a:r>
                        <a:rPr lang="en-US" altLang="zh-CN" sz="1400" dirty="0">
                          <a:latin typeface="Times New Roman" panose="02020603050405020304" pitchFamily="18" charset="0"/>
                          <a:cs typeface="Times New Roman" panose="02020603050405020304" pitchFamily="18" charset="0"/>
                        </a:rPr>
                        <a:t> et al., Nucl. </a:t>
                      </a:r>
                      <a:r>
                        <a:rPr lang="en-US" altLang="zh-CN" sz="1400" dirty="0" err="1">
                          <a:latin typeface="Times New Roman" panose="02020603050405020304" pitchFamily="18" charset="0"/>
                          <a:cs typeface="Times New Roman" panose="02020603050405020304" pitchFamily="18" charset="0"/>
                        </a:rPr>
                        <a:t>Instrum</a:t>
                      </a:r>
                      <a:r>
                        <a:rPr lang="en-US" altLang="zh-CN" sz="1400" dirty="0">
                          <a:latin typeface="Times New Roman" panose="02020603050405020304" pitchFamily="18" charset="0"/>
                          <a:cs typeface="Times New Roman" panose="02020603050405020304" pitchFamily="18" charset="0"/>
                        </a:rPr>
                        <a:t>. Methods Phys. Res. A 918, 9 (2019).</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0">
                <a:tc vMerge="1">
                  <a:txBody>
                    <a:bodyPr/>
                    <a:lstStyle/>
                    <a:p>
                      <a:pPr algn="ctr"/>
                      <a:endParaRPr lang="zh-CN" altLang="en-US" sz="14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400" dirty="0">
                          <a:latin typeface="Times New Roman" panose="02020603050405020304" pitchFamily="18" charset="0"/>
                          <a:cs typeface="Times New Roman" panose="02020603050405020304" pitchFamily="18" charset="0"/>
                        </a:rPr>
                        <a:t>20–60 keV</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A </a:t>
                      </a:r>
                      <a:r>
                        <a:rPr lang="zh-CN" altLang="en-US" sz="1400" dirty="0">
                          <a:latin typeface="Times New Roman" panose="02020603050405020304" pitchFamily="18" charset="0"/>
                          <a:cs typeface="Times New Roman" panose="02020603050405020304" pitchFamily="18" charset="0"/>
                        </a:rPr>
                        <a:t>≤</a:t>
                      </a:r>
                      <a:r>
                        <a:rPr lang="en-US" altLang="zh-CN" sz="1400" dirty="0">
                          <a:latin typeface="Times New Roman" panose="02020603050405020304" pitchFamily="18" charset="0"/>
                          <a:cs typeface="Times New Roman" panose="02020603050405020304" pitchFamily="18" charset="0"/>
                        </a:rPr>
                        <a:t> 238</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A. B. </a:t>
                      </a:r>
                      <a:r>
                        <a:rPr lang="en-US" altLang="zh-CN" sz="1400" dirty="0" err="1">
                          <a:latin typeface="Times New Roman" panose="02020603050405020304" pitchFamily="18" charset="0"/>
                          <a:cs typeface="Times New Roman" panose="02020603050405020304" pitchFamily="18" charset="0"/>
                        </a:rPr>
                        <a:t>Garnsworthy</a:t>
                      </a:r>
                      <a:r>
                        <a:rPr lang="en-US" altLang="zh-CN" sz="1400" dirty="0">
                          <a:latin typeface="Times New Roman" panose="02020603050405020304" pitchFamily="18" charset="0"/>
                          <a:cs typeface="Times New Roman" panose="02020603050405020304" pitchFamily="18" charset="0"/>
                        </a:rPr>
                        <a:t>, </a:t>
                      </a:r>
                      <a:r>
                        <a:rPr lang="en-US" altLang="zh-CN" sz="1400" dirty="0" err="1">
                          <a:latin typeface="Times New Roman" panose="02020603050405020304" pitchFamily="18" charset="0"/>
                          <a:cs typeface="Times New Roman" panose="02020603050405020304" pitchFamily="18" charset="0"/>
                        </a:rPr>
                        <a:t>Acta</a:t>
                      </a:r>
                      <a:r>
                        <a:rPr lang="en-US" altLang="zh-CN" sz="1400" dirty="0">
                          <a:latin typeface="Times New Roman" panose="02020603050405020304" pitchFamily="18" charset="0"/>
                          <a:cs typeface="Times New Roman" panose="02020603050405020304" pitchFamily="18" charset="0"/>
                        </a:rPr>
                        <a:t> Phys. Pol. B 47, 713 (2016).</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0">
                <a:tc vMerge="1">
                  <a:txBody>
                    <a:bodyPr/>
                    <a:lstStyle/>
                    <a:p>
                      <a:pPr algn="ctr"/>
                      <a:endParaRPr lang="zh-CN" altLang="en-US" sz="14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400" dirty="0">
                          <a:latin typeface="Times New Roman" panose="02020603050405020304" pitchFamily="18" charset="0"/>
                          <a:cs typeface="Times New Roman" panose="02020603050405020304" pitchFamily="18" charset="0"/>
                        </a:rPr>
                        <a:t>&lt;60</a:t>
                      </a:r>
                      <a:r>
                        <a:rPr lang="en-US" altLang="zh-CN" sz="1400" baseline="0" dirty="0">
                          <a:latin typeface="Times New Roman" panose="02020603050405020304" pitchFamily="18" charset="0"/>
                          <a:cs typeface="Times New Roman" panose="02020603050405020304" pitchFamily="18" charset="0"/>
                        </a:rPr>
                        <a:t> keV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G. C. Ball et al., Phys. Scr. 91, 093002 (2016).</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0">
                <a:tc vMerge="1">
                  <a:txBody>
                    <a:bodyPr/>
                    <a:lstStyle/>
                    <a:p>
                      <a:pPr algn="ct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&lt;60</a:t>
                      </a:r>
                      <a:r>
                        <a:rPr lang="en-US" altLang="zh-CN" sz="1400" baseline="0" dirty="0">
                          <a:latin typeface="Times New Roman" panose="02020603050405020304" pitchFamily="18" charset="0"/>
                          <a:cs typeface="Times New Roman" panose="02020603050405020304" pitchFamily="18" charset="0"/>
                        </a:rPr>
                        <a:t> keV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a-DK" altLang="zh-CN" sz="1400" dirty="0">
                          <a:latin typeface="Times New Roman" panose="02020603050405020304" pitchFamily="18" charset="0"/>
                          <a:cs typeface="Times New Roman" panose="02020603050405020304" pitchFamily="18" charset="0"/>
                        </a:rPr>
                        <a:t>J. Dilling et al., Hyperfine Interact. 225, 1 (2014). </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0">
                <a:tc vMerge="1">
                  <a:txBody>
                    <a:bodyPr/>
                    <a:lstStyle/>
                    <a:p>
                      <a:pPr algn="ct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~30 keV</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A </a:t>
                      </a:r>
                      <a:r>
                        <a:rPr lang="zh-CN" altLang="en-US" sz="1400" dirty="0">
                          <a:latin typeface="Times New Roman" panose="02020603050405020304" pitchFamily="18" charset="0"/>
                          <a:cs typeface="Times New Roman" panose="02020603050405020304" pitchFamily="18" charset="0"/>
                        </a:rPr>
                        <a:t>≤</a:t>
                      </a:r>
                      <a:r>
                        <a:rPr lang="en-US" altLang="zh-CN" sz="1400" dirty="0">
                          <a:latin typeface="Times New Roman" panose="02020603050405020304" pitchFamily="18" charset="0"/>
                          <a:cs typeface="Times New Roman" panose="02020603050405020304" pitchFamily="18" charset="0"/>
                        </a:rPr>
                        <a:t> 238</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C. E. </a:t>
                      </a:r>
                      <a:r>
                        <a:rPr lang="en-US" altLang="zh-CN" sz="1400" dirty="0" err="1">
                          <a:latin typeface="Times New Roman" panose="02020603050405020304" pitchFamily="18" charset="0"/>
                          <a:cs typeface="Times New Roman" panose="02020603050405020304" pitchFamily="18" charset="0"/>
                        </a:rPr>
                        <a:t>Svensson</a:t>
                      </a:r>
                      <a:r>
                        <a:rPr lang="en-US" altLang="zh-CN" sz="1400" dirty="0">
                          <a:latin typeface="Times New Roman" panose="02020603050405020304" pitchFamily="18" charset="0"/>
                          <a:cs typeface="Times New Roman" panose="02020603050405020304" pitchFamily="18" charset="0"/>
                        </a:rPr>
                        <a:t> et al., Hyperfine Interact. 225, 127 (2014).</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0">
                <a:tc vMerge="1">
                  <a:txBody>
                    <a:bodyPr/>
                    <a:lstStyle/>
                    <a:p>
                      <a:pPr algn="ctr"/>
                      <a:endParaRPr lang="zh-CN" altLang="en-US" sz="14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400" dirty="0">
                          <a:latin typeface="Times New Roman" panose="02020603050405020304" pitchFamily="18" charset="0"/>
                          <a:cs typeface="Times New Roman" panose="02020603050405020304" pitchFamily="18" charset="0"/>
                        </a:rPr>
                        <a:t>30–60 keV</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C. E. </a:t>
                      </a:r>
                      <a:r>
                        <a:rPr lang="en-US" altLang="zh-CN" sz="1400" dirty="0" err="1">
                          <a:latin typeface="Times New Roman" panose="02020603050405020304" pitchFamily="18" charset="0"/>
                          <a:cs typeface="Times New Roman" panose="02020603050405020304" pitchFamily="18" charset="0"/>
                        </a:rPr>
                        <a:t>Svensson</a:t>
                      </a:r>
                      <a:r>
                        <a:rPr lang="en-US" altLang="zh-CN" sz="1400" dirty="0">
                          <a:latin typeface="Times New Roman" panose="02020603050405020304" pitchFamily="18" charset="0"/>
                          <a:cs typeface="Times New Roman" panose="02020603050405020304" pitchFamily="18" charset="0"/>
                        </a:rPr>
                        <a:t> et al., J. Phys. G Nucl. Part. Phys. 31 S1663 (2005).</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0">
                <a:tc row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medium</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energy area in ISAC-I</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0.15–1.5 MeV/u</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A &lt; 30</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r-FR" altLang="zh-CN" sz="1400" dirty="0">
                          <a:latin typeface="Times New Roman" panose="02020603050405020304" pitchFamily="18" charset="0"/>
                          <a:cs typeface="Times New Roman" panose="02020603050405020304" pitchFamily="18" charset="0"/>
                        </a:rPr>
                        <a:t>G. C. Ball et al., Phys. Scr. 91, 093002 (2016).</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0">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0.15–1.8 MeV/u</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A &lt; 30</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a-DK" altLang="zh-CN" sz="1400" dirty="0">
                          <a:latin typeface="Times New Roman" panose="02020603050405020304" pitchFamily="18" charset="0"/>
                          <a:cs typeface="Times New Roman" panose="02020603050405020304" pitchFamily="18" charset="0"/>
                        </a:rPr>
                        <a:t>J. Dilling et al., Hyperfine Interact. 225, 1 (2014). </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0">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0.15–1.5 MeV/u</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A ≤ 30</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R. E. </a:t>
                      </a:r>
                      <a:r>
                        <a:rPr lang="en-US" altLang="zh-CN" sz="1400" dirty="0" err="1">
                          <a:latin typeface="Times New Roman" panose="02020603050405020304" pitchFamily="18" charset="0"/>
                          <a:cs typeface="Times New Roman" panose="02020603050405020304" pitchFamily="18" charset="0"/>
                        </a:rPr>
                        <a:t>Laxdal</a:t>
                      </a:r>
                      <a:r>
                        <a:rPr lang="en-US" altLang="zh-CN" sz="1400" dirty="0">
                          <a:latin typeface="Times New Roman" panose="02020603050405020304" pitchFamily="18" charset="0"/>
                          <a:cs typeface="Times New Roman" panose="02020603050405020304" pitchFamily="18" charset="0"/>
                        </a:rPr>
                        <a:t> et al., Hyperfine Interact. 225, 79 (2014).</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0">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0.15–1.8 MeV/u</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A &lt; 30</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C. E. </a:t>
                      </a:r>
                      <a:r>
                        <a:rPr lang="en-US" altLang="zh-CN" sz="1400" dirty="0" err="1">
                          <a:latin typeface="Times New Roman" panose="02020603050405020304" pitchFamily="18" charset="0"/>
                          <a:cs typeface="Times New Roman" panose="02020603050405020304" pitchFamily="18" charset="0"/>
                        </a:rPr>
                        <a:t>Svensson</a:t>
                      </a:r>
                      <a:r>
                        <a:rPr lang="en-US" altLang="zh-CN" sz="1400" dirty="0">
                          <a:latin typeface="Times New Roman" panose="02020603050405020304" pitchFamily="18" charset="0"/>
                          <a:cs typeface="Times New Roman" panose="02020603050405020304" pitchFamily="18" charset="0"/>
                        </a:rPr>
                        <a:t> et al., J. Phys. G Nucl. Part. Phys. 31 S1663 (2005).</a:t>
                      </a:r>
                      <a:endParaRPr lang="zh-CN" altLang="en-US" sz="14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
        <p:nvSpPr>
          <p:cNvPr id="5" name="矩形 4"/>
          <p:cNvSpPr/>
          <p:nvPr/>
        </p:nvSpPr>
        <p:spPr>
          <a:xfrm>
            <a:off x="0" y="3537110"/>
            <a:ext cx="9144000" cy="2846420"/>
          </a:xfrm>
          <a:prstGeom prst="rect">
            <a:avLst/>
          </a:prstGeom>
        </p:spPr>
        <p:txBody>
          <a:bodyPr wrap="square">
            <a:spAutoFit/>
          </a:bodyPr>
          <a:lstStyle/>
          <a:p>
            <a:pPr>
              <a:lnSpc>
                <a:spcPct val="105000"/>
              </a:lnSpc>
              <a:spcAft>
                <a:spcPts val="800"/>
              </a:spcAft>
            </a:pPr>
            <a:r>
              <a:rPr lang="en-US" altLang="zh-CN" sz="1400" dirty="0">
                <a:solidFill>
                  <a:srgbClr val="000000"/>
                </a:solidFill>
                <a:latin typeface="Times New Roman" panose="02020603050405020304" pitchFamily="18" charset="0"/>
              </a:rPr>
              <a:t>According to the available beam energies,</a:t>
            </a:r>
            <a:endParaRPr lang="zh-CN" altLang="zh-CN" sz="1400" dirty="0">
              <a:solidFill>
                <a:srgbClr val="000000"/>
              </a:solidFill>
              <a:latin typeface="Calibri" panose="020F0502020204030204" pitchFamily="34" charset="0"/>
            </a:endParaRPr>
          </a:p>
          <a:p>
            <a:pPr>
              <a:lnSpc>
                <a:spcPct val="105000"/>
              </a:lnSpc>
              <a:spcAft>
                <a:spcPts val="800"/>
              </a:spcAft>
            </a:pPr>
            <a:r>
              <a:rPr lang="en-US" altLang="zh-CN" sz="1400" baseline="30000" dirty="0">
                <a:solidFill>
                  <a:srgbClr val="000000"/>
                </a:solidFill>
                <a:latin typeface="Times New Roman" panose="02020603050405020304" pitchFamily="18" charset="0"/>
              </a:rPr>
              <a:t>29</a:t>
            </a:r>
            <a:r>
              <a:rPr lang="en-US" altLang="zh-CN" sz="1400" dirty="0">
                <a:solidFill>
                  <a:srgbClr val="000000"/>
                </a:solidFill>
                <a:latin typeface="Times New Roman" panose="02020603050405020304" pitchFamily="18" charset="0"/>
              </a:rPr>
              <a:t>Na beam energy → Range of </a:t>
            </a:r>
            <a:r>
              <a:rPr lang="en-US" altLang="zh-CN" sz="1400" baseline="30000" dirty="0">
                <a:solidFill>
                  <a:srgbClr val="000000"/>
                </a:solidFill>
                <a:latin typeface="Times New Roman" panose="02020603050405020304" pitchFamily="18" charset="0"/>
              </a:rPr>
              <a:t>29</a:t>
            </a:r>
            <a:r>
              <a:rPr lang="en-US" altLang="zh-CN" sz="1400" dirty="0">
                <a:solidFill>
                  <a:srgbClr val="000000"/>
                </a:solidFill>
                <a:latin typeface="Times New Roman" panose="02020603050405020304" pitchFamily="18" charset="0"/>
              </a:rPr>
              <a:t>Na in Mylar → Energy of </a:t>
            </a:r>
            <a:r>
              <a:rPr lang="en-US" altLang="zh-CN" sz="1400" baseline="30000" dirty="0">
                <a:solidFill>
                  <a:srgbClr val="000000"/>
                </a:solidFill>
                <a:latin typeface="Times New Roman" panose="02020603050405020304" pitchFamily="18" charset="0"/>
              </a:rPr>
              <a:t>28</a:t>
            </a:r>
            <a:r>
              <a:rPr lang="en-US" altLang="zh-CN" sz="1400" dirty="0">
                <a:solidFill>
                  <a:srgbClr val="000000"/>
                </a:solidFill>
                <a:latin typeface="Times New Roman" panose="02020603050405020304" pitchFamily="18" charset="0"/>
              </a:rPr>
              <a:t>Mg recoils that can be fully stopped in Mylar → Neutron energy</a:t>
            </a:r>
            <a:endParaRPr lang="zh-CN" altLang="zh-CN" sz="1400" dirty="0">
              <a:solidFill>
                <a:srgbClr val="000000"/>
              </a:solidFill>
              <a:latin typeface="Calibri" panose="020F0502020204030204" pitchFamily="34" charset="0"/>
            </a:endParaRPr>
          </a:p>
          <a:p>
            <a:pPr>
              <a:lnSpc>
                <a:spcPct val="105000"/>
              </a:lnSpc>
              <a:spcAft>
                <a:spcPts val="800"/>
              </a:spcAft>
            </a:pPr>
            <a:r>
              <a:rPr lang="en-US" altLang="zh-CN" sz="1400" dirty="0">
                <a:solidFill>
                  <a:srgbClr val="000000"/>
                </a:solidFill>
                <a:latin typeface="Times New Roman" panose="02020603050405020304" pitchFamily="18" charset="0"/>
              </a:rPr>
              <a:t>40 keV </a:t>
            </a:r>
            <a:r>
              <a:rPr lang="en-US" altLang="zh-CN" sz="1400" baseline="30000" dirty="0">
                <a:solidFill>
                  <a:srgbClr val="000000"/>
                </a:solidFill>
                <a:latin typeface="Times New Roman" panose="02020603050405020304" pitchFamily="18" charset="0"/>
              </a:rPr>
              <a:t>29</a:t>
            </a:r>
            <a:r>
              <a:rPr lang="en-US" altLang="zh-CN" sz="1400" dirty="0">
                <a:solidFill>
                  <a:srgbClr val="000000"/>
                </a:solidFill>
                <a:latin typeface="Times New Roman" panose="02020603050405020304" pitchFamily="18" charset="0"/>
              </a:rPr>
              <a:t>Na → 98.1 nm in Mylar → 41.9 keV </a:t>
            </a:r>
            <a:r>
              <a:rPr lang="en-US" altLang="zh-CN" sz="1400" baseline="30000" dirty="0">
                <a:solidFill>
                  <a:srgbClr val="000000"/>
                </a:solidFill>
                <a:latin typeface="Times New Roman" panose="02020603050405020304" pitchFamily="18" charset="0"/>
              </a:rPr>
              <a:t>28</a:t>
            </a:r>
            <a:r>
              <a:rPr lang="en-US" altLang="zh-CN" sz="1400" dirty="0">
                <a:solidFill>
                  <a:srgbClr val="000000"/>
                </a:solidFill>
                <a:latin typeface="Times New Roman" panose="02020603050405020304" pitchFamily="18" charset="0"/>
              </a:rPr>
              <a:t>Mg → </a:t>
            </a:r>
            <a:r>
              <a:rPr lang="en-US" altLang="zh-CN" sz="1400" i="1" dirty="0" err="1">
                <a:solidFill>
                  <a:srgbClr val="000000"/>
                </a:solidFill>
                <a:latin typeface="Times New Roman" panose="02020603050405020304" pitchFamily="18" charset="0"/>
              </a:rPr>
              <a:t>E</a:t>
            </a:r>
            <a:r>
              <a:rPr lang="en-US" altLang="zh-CN" sz="1400" baseline="-25000" dirty="0" err="1">
                <a:solidFill>
                  <a:srgbClr val="000000"/>
                </a:solidFill>
                <a:latin typeface="Times New Roman" panose="02020603050405020304" pitchFamily="18" charset="0"/>
              </a:rPr>
              <a:t>cm</a:t>
            </a:r>
            <a:r>
              <a:rPr lang="en-US" altLang="zh-CN" sz="1400" dirty="0">
                <a:solidFill>
                  <a:srgbClr val="000000"/>
                </a:solidFill>
                <a:latin typeface="Times New Roman" panose="02020603050405020304" pitchFamily="18" charset="0"/>
              </a:rPr>
              <a:t> = 1216 keV → </a:t>
            </a:r>
            <a:r>
              <a:rPr lang="en-US" altLang="zh-CN" sz="1400" i="1" dirty="0">
                <a:solidFill>
                  <a:srgbClr val="000000"/>
                </a:solidFill>
                <a:latin typeface="Times New Roman" panose="02020603050405020304" pitchFamily="18" charset="0"/>
              </a:rPr>
              <a:t>E</a:t>
            </a:r>
            <a:r>
              <a:rPr lang="en-US" altLang="zh-CN" sz="1400" i="1" baseline="-25000" dirty="0">
                <a:solidFill>
                  <a:srgbClr val="000000"/>
                </a:solidFill>
                <a:latin typeface="Times New Roman" panose="02020603050405020304" pitchFamily="18" charset="0"/>
              </a:rPr>
              <a:t>n</a:t>
            </a:r>
            <a:r>
              <a:rPr lang="en-US" altLang="zh-CN" sz="1400" dirty="0">
                <a:solidFill>
                  <a:srgbClr val="000000"/>
                </a:solidFill>
                <a:latin typeface="Times New Roman" panose="02020603050405020304" pitchFamily="18" charset="0"/>
              </a:rPr>
              <a:t> = 1174 keV (LEBT)</a:t>
            </a:r>
            <a:endParaRPr lang="zh-CN" altLang="zh-CN" sz="1400" dirty="0">
              <a:solidFill>
                <a:srgbClr val="000000"/>
              </a:solidFill>
              <a:latin typeface="Calibri" panose="020F0502020204030204" pitchFamily="34" charset="0"/>
            </a:endParaRPr>
          </a:p>
          <a:p>
            <a:pPr>
              <a:lnSpc>
                <a:spcPct val="105000"/>
              </a:lnSpc>
              <a:spcAft>
                <a:spcPts val="800"/>
              </a:spcAft>
            </a:pPr>
            <a:r>
              <a:rPr lang="en-US" altLang="zh-CN" sz="1400" dirty="0">
                <a:solidFill>
                  <a:srgbClr val="000000"/>
                </a:solidFill>
                <a:latin typeface="Times New Roman" panose="02020603050405020304" pitchFamily="18" charset="0"/>
              </a:rPr>
              <a:t>60 keV </a:t>
            </a:r>
            <a:r>
              <a:rPr lang="en-US" altLang="zh-CN" sz="1400" baseline="30000" dirty="0">
                <a:solidFill>
                  <a:srgbClr val="000000"/>
                </a:solidFill>
                <a:latin typeface="Times New Roman" panose="02020603050405020304" pitchFamily="18" charset="0"/>
              </a:rPr>
              <a:t>29</a:t>
            </a:r>
            <a:r>
              <a:rPr lang="en-US" altLang="zh-CN" sz="1400" dirty="0">
                <a:solidFill>
                  <a:srgbClr val="000000"/>
                </a:solidFill>
                <a:latin typeface="Times New Roman" panose="02020603050405020304" pitchFamily="18" charset="0"/>
              </a:rPr>
              <a:t>Na → 148.9 nm in Mylar → 62.5 keV </a:t>
            </a:r>
            <a:r>
              <a:rPr lang="en-US" altLang="zh-CN" sz="1400" baseline="30000" dirty="0">
                <a:solidFill>
                  <a:srgbClr val="000000"/>
                </a:solidFill>
                <a:latin typeface="Times New Roman" panose="02020603050405020304" pitchFamily="18" charset="0"/>
              </a:rPr>
              <a:t>28</a:t>
            </a:r>
            <a:r>
              <a:rPr lang="en-US" altLang="zh-CN" sz="1400" dirty="0">
                <a:solidFill>
                  <a:srgbClr val="000000"/>
                </a:solidFill>
                <a:latin typeface="Times New Roman" panose="02020603050405020304" pitchFamily="18" charset="0"/>
              </a:rPr>
              <a:t>Mg → </a:t>
            </a:r>
            <a:r>
              <a:rPr lang="en-US" altLang="zh-CN" sz="1400" i="1" dirty="0" err="1">
                <a:solidFill>
                  <a:srgbClr val="000000"/>
                </a:solidFill>
                <a:latin typeface="Times New Roman" panose="02020603050405020304" pitchFamily="18" charset="0"/>
              </a:rPr>
              <a:t>E</a:t>
            </a:r>
            <a:r>
              <a:rPr lang="en-US" altLang="zh-CN" sz="1400" baseline="-25000" dirty="0" err="1">
                <a:solidFill>
                  <a:srgbClr val="000000"/>
                </a:solidFill>
                <a:latin typeface="Times New Roman" panose="02020603050405020304" pitchFamily="18" charset="0"/>
              </a:rPr>
              <a:t>cm</a:t>
            </a:r>
            <a:r>
              <a:rPr lang="en-US" altLang="zh-CN" sz="1400" dirty="0">
                <a:solidFill>
                  <a:srgbClr val="000000"/>
                </a:solidFill>
                <a:latin typeface="Times New Roman" panose="02020603050405020304" pitchFamily="18" charset="0"/>
              </a:rPr>
              <a:t> = 1813 keV → </a:t>
            </a:r>
            <a:r>
              <a:rPr lang="en-US" altLang="zh-CN" sz="1400" i="1" dirty="0">
                <a:solidFill>
                  <a:srgbClr val="000000"/>
                </a:solidFill>
                <a:latin typeface="Times New Roman" panose="02020603050405020304" pitchFamily="18" charset="0"/>
              </a:rPr>
              <a:t>E</a:t>
            </a:r>
            <a:r>
              <a:rPr lang="en-US" altLang="zh-CN" sz="1400" i="1" baseline="-25000" dirty="0">
                <a:solidFill>
                  <a:srgbClr val="000000"/>
                </a:solidFill>
                <a:latin typeface="Times New Roman" panose="02020603050405020304" pitchFamily="18" charset="0"/>
              </a:rPr>
              <a:t>n</a:t>
            </a:r>
            <a:r>
              <a:rPr lang="en-US" altLang="zh-CN" sz="1400" dirty="0">
                <a:solidFill>
                  <a:srgbClr val="000000"/>
                </a:solidFill>
                <a:latin typeface="Times New Roman" panose="02020603050405020304" pitchFamily="18" charset="0"/>
              </a:rPr>
              <a:t> = 1751 keV (LEBT)</a:t>
            </a:r>
            <a:endParaRPr lang="zh-CN" altLang="zh-CN" sz="1400" dirty="0">
              <a:solidFill>
                <a:srgbClr val="000000"/>
              </a:solidFill>
              <a:latin typeface="Calibri" panose="020F0502020204030204" pitchFamily="34" charset="0"/>
            </a:endParaRPr>
          </a:p>
          <a:p>
            <a:pPr>
              <a:lnSpc>
                <a:spcPct val="105000"/>
              </a:lnSpc>
              <a:spcAft>
                <a:spcPts val="800"/>
              </a:spcAft>
            </a:pPr>
            <a:r>
              <a:rPr lang="en-US" altLang="zh-CN" sz="1400" b="1" dirty="0">
                <a:solidFill>
                  <a:srgbClr val="000000"/>
                </a:solidFill>
                <a:latin typeface="Times New Roman" panose="02020603050405020304" pitchFamily="18" charset="0"/>
              </a:rPr>
              <a:t>193</a:t>
            </a:r>
            <a:r>
              <a:rPr lang="en-US" altLang="zh-CN" sz="1400" dirty="0">
                <a:solidFill>
                  <a:srgbClr val="000000"/>
                </a:solidFill>
                <a:latin typeface="Times New Roman" panose="02020603050405020304" pitchFamily="18" charset="0"/>
              </a:rPr>
              <a:t> keV </a:t>
            </a:r>
            <a:r>
              <a:rPr lang="en-US" altLang="zh-CN" sz="1400" baseline="30000" dirty="0">
                <a:solidFill>
                  <a:srgbClr val="000000"/>
                </a:solidFill>
                <a:latin typeface="Times New Roman" panose="02020603050405020304" pitchFamily="18" charset="0"/>
              </a:rPr>
              <a:t>29</a:t>
            </a:r>
            <a:r>
              <a:rPr lang="en-US" altLang="zh-CN" sz="1400" dirty="0">
                <a:solidFill>
                  <a:srgbClr val="000000"/>
                </a:solidFill>
                <a:latin typeface="Times New Roman" panose="02020603050405020304" pitchFamily="18" charset="0"/>
              </a:rPr>
              <a:t>Na → 0.510 μm in Mylar → 199.4 keV </a:t>
            </a:r>
            <a:r>
              <a:rPr lang="en-US" altLang="zh-CN" sz="1400" baseline="30000" dirty="0">
                <a:solidFill>
                  <a:srgbClr val="000000"/>
                </a:solidFill>
                <a:latin typeface="Times New Roman" panose="02020603050405020304" pitchFamily="18" charset="0"/>
              </a:rPr>
              <a:t>28</a:t>
            </a:r>
            <a:r>
              <a:rPr lang="en-US" altLang="zh-CN" sz="1400" dirty="0">
                <a:solidFill>
                  <a:srgbClr val="000000"/>
                </a:solidFill>
                <a:latin typeface="Times New Roman" panose="02020603050405020304" pitchFamily="18" charset="0"/>
              </a:rPr>
              <a:t>Mg → </a:t>
            </a:r>
            <a:r>
              <a:rPr lang="en-US" altLang="zh-CN" sz="1400" i="1" dirty="0" err="1">
                <a:solidFill>
                  <a:srgbClr val="000000"/>
                </a:solidFill>
                <a:latin typeface="Times New Roman" panose="02020603050405020304" pitchFamily="18" charset="0"/>
              </a:rPr>
              <a:t>E</a:t>
            </a:r>
            <a:r>
              <a:rPr lang="en-US" altLang="zh-CN" sz="1400" baseline="-25000" dirty="0" err="1">
                <a:solidFill>
                  <a:srgbClr val="000000"/>
                </a:solidFill>
                <a:latin typeface="Times New Roman" panose="02020603050405020304" pitchFamily="18" charset="0"/>
              </a:rPr>
              <a:t>cm</a:t>
            </a:r>
            <a:r>
              <a:rPr lang="en-US" altLang="zh-CN" sz="1400" dirty="0">
                <a:solidFill>
                  <a:srgbClr val="000000"/>
                </a:solidFill>
                <a:latin typeface="Times New Roman" panose="02020603050405020304" pitchFamily="18" charset="0"/>
              </a:rPr>
              <a:t> = 5783 keV → </a:t>
            </a:r>
            <a:r>
              <a:rPr lang="en-US" altLang="zh-CN" sz="1400" i="1" dirty="0">
                <a:solidFill>
                  <a:srgbClr val="000000"/>
                </a:solidFill>
                <a:latin typeface="Times New Roman" panose="02020603050405020304" pitchFamily="18" charset="0"/>
              </a:rPr>
              <a:t>E</a:t>
            </a:r>
            <a:r>
              <a:rPr lang="en-US" altLang="zh-CN" sz="1400" i="1" baseline="-25000" dirty="0">
                <a:solidFill>
                  <a:srgbClr val="000000"/>
                </a:solidFill>
                <a:latin typeface="Times New Roman" panose="02020603050405020304" pitchFamily="18" charset="0"/>
              </a:rPr>
              <a:t>n</a:t>
            </a:r>
            <a:r>
              <a:rPr lang="en-US" altLang="zh-CN" sz="1400" dirty="0">
                <a:solidFill>
                  <a:srgbClr val="000000"/>
                </a:solidFill>
                <a:latin typeface="Times New Roman" panose="02020603050405020304" pitchFamily="18" charset="0"/>
              </a:rPr>
              <a:t> = 5584 keV (maximum known neutron energy)</a:t>
            </a:r>
            <a:endParaRPr lang="zh-CN" altLang="zh-CN" sz="1400" dirty="0">
              <a:solidFill>
                <a:srgbClr val="000000"/>
              </a:solidFill>
              <a:latin typeface="Calibri" panose="020F0502020204030204" pitchFamily="34" charset="0"/>
            </a:endParaRPr>
          </a:p>
          <a:p>
            <a:pPr>
              <a:lnSpc>
                <a:spcPct val="105000"/>
              </a:lnSpc>
              <a:spcAft>
                <a:spcPts val="800"/>
              </a:spcAft>
            </a:pPr>
            <a:r>
              <a:rPr lang="en-US" altLang="zh-CN" sz="1400" dirty="0">
                <a:solidFill>
                  <a:srgbClr val="000000"/>
                </a:solidFill>
                <a:latin typeface="Times New Roman" panose="02020603050405020304" pitchFamily="18" charset="0"/>
              </a:rPr>
              <a:t>0.15 MeV/u </a:t>
            </a:r>
            <a:r>
              <a:rPr lang="en-US" altLang="zh-CN" sz="1400" baseline="30000" dirty="0">
                <a:solidFill>
                  <a:srgbClr val="000000"/>
                </a:solidFill>
                <a:latin typeface="Times New Roman" panose="02020603050405020304" pitchFamily="18" charset="0"/>
              </a:rPr>
              <a:t>29</a:t>
            </a:r>
            <a:r>
              <a:rPr lang="en-US" altLang="zh-CN" sz="1400" dirty="0">
                <a:solidFill>
                  <a:srgbClr val="000000"/>
                </a:solidFill>
                <a:latin typeface="Times New Roman" panose="02020603050405020304" pitchFamily="18" charset="0"/>
              </a:rPr>
              <a:t>Na → </a:t>
            </a:r>
            <a:r>
              <a:rPr lang="en-US" altLang="zh-CN" sz="1400" b="1" dirty="0">
                <a:solidFill>
                  <a:srgbClr val="000000"/>
                </a:solidFill>
                <a:latin typeface="Times New Roman" panose="02020603050405020304" pitchFamily="18" charset="0"/>
              </a:rPr>
              <a:t>5.34</a:t>
            </a:r>
            <a:r>
              <a:rPr lang="en-US" altLang="zh-CN" sz="1400" dirty="0">
                <a:solidFill>
                  <a:srgbClr val="000000"/>
                </a:solidFill>
                <a:latin typeface="Times New Roman" panose="02020603050405020304" pitchFamily="18" charset="0"/>
              </a:rPr>
              <a:t> μm in Mylar → 4.97 MeV </a:t>
            </a:r>
            <a:r>
              <a:rPr lang="en-US" altLang="zh-CN" sz="1400" baseline="30000" dirty="0">
                <a:solidFill>
                  <a:srgbClr val="000000"/>
                </a:solidFill>
                <a:latin typeface="Times New Roman" panose="02020603050405020304" pitchFamily="18" charset="0"/>
              </a:rPr>
              <a:t>28</a:t>
            </a:r>
            <a:r>
              <a:rPr lang="en-US" altLang="zh-CN" sz="1400" dirty="0">
                <a:solidFill>
                  <a:srgbClr val="000000"/>
                </a:solidFill>
                <a:latin typeface="Times New Roman" panose="02020603050405020304" pitchFamily="18" charset="0"/>
              </a:rPr>
              <a:t>Mg → </a:t>
            </a:r>
            <a:r>
              <a:rPr lang="en-US" altLang="zh-CN" sz="1400" i="1" dirty="0" err="1">
                <a:solidFill>
                  <a:srgbClr val="000000"/>
                </a:solidFill>
                <a:latin typeface="Times New Roman" panose="02020603050405020304" pitchFamily="18" charset="0"/>
              </a:rPr>
              <a:t>E</a:t>
            </a:r>
            <a:r>
              <a:rPr lang="en-US" altLang="zh-CN" sz="1400" baseline="-25000" dirty="0" err="1">
                <a:solidFill>
                  <a:srgbClr val="000000"/>
                </a:solidFill>
                <a:latin typeface="Times New Roman" panose="02020603050405020304" pitchFamily="18" charset="0"/>
              </a:rPr>
              <a:t>cm</a:t>
            </a:r>
            <a:r>
              <a:rPr lang="en-US" altLang="zh-CN" sz="1400" dirty="0">
                <a:solidFill>
                  <a:srgbClr val="000000"/>
                </a:solidFill>
                <a:latin typeface="Times New Roman" panose="02020603050405020304" pitchFamily="18" charset="0"/>
              </a:rPr>
              <a:t> = 144 MeV → </a:t>
            </a:r>
            <a:r>
              <a:rPr lang="en-US" altLang="zh-CN" sz="1400" i="1" dirty="0">
                <a:solidFill>
                  <a:srgbClr val="000000"/>
                </a:solidFill>
                <a:latin typeface="Times New Roman" panose="02020603050405020304" pitchFamily="18" charset="0"/>
              </a:rPr>
              <a:t>E</a:t>
            </a:r>
            <a:r>
              <a:rPr lang="en-US" altLang="zh-CN" sz="1400" i="1" baseline="-25000" dirty="0">
                <a:solidFill>
                  <a:srgbClr val="000000"/>
                </a:solidFill>
                <a:latin typeface="Times New Roman" panose="02020603050405020304" pitchFamily="18" charset="0"/>
              </a:rPr>
              <a:t>n</a:t>
            </a:r>
            <a:r>
              <a:rPr lang="en-US" altLang="zh-CN" sz="1400" dirty="0">
                <a:solidFill>
                  <a:srgbClr val="000000"/>
                </a:solidFill>
                <a:latin typeface="Times New Roman" panose="02020603050405020304" pitchFamily="18" charset="0"/>
              </a:rPr>
              <a:t> = 139 MeV (HEBT)</a:t>
            </a:r>
            <a:endParaRPr lang="zh-CN" altLang="zh-CN" sz="1400" dirty="0">
              <a:solidFill>
                <a:srgbClr val="000000"/>
              </a:solidFill>
              <a:latin typeface="Calibri" panose="020F0502020204030204" pitchFamily="34" charset="0"/>
            </a:endParaRPr>
          </a:p>
          <a:p>
            <a:pPr>
              <a:lnSpc>
                <a:spcPct val="105000"/>
              </a:lnSpc>
              <a:spcAft>
                <a:spcPts val="800"/>
              </a:spcAft>
            </a:pPr>
            <a:r>
              <a:rPr lang="en-US" altLang="zh-CN" sz="1400" dirty="0">
                <a:solidFill>
                  <a:srgbClr val="000000"/>
                </a:solidFill>
                <a:latin typeface="Times New Roman" panose="02020603050405020304" pitchFamily="18" charset="0"/>
              </a:rPr>
              <a:t>1.5 MeV/u </a:t>
            </a:r>
            <a:r>
              <a:rPr lang="en-US" altLang="zh-CN" sz="1400" baseline="30000" dirty="0">
                <a:solidFill>
                  <a:srgbClr val="000000"/>
                </a:solidFill>
                <a:latin typeface="Times New Roman" panose="02020603050405020304" pitchFamily="18" charset="0"/>
              </a:rPr>
              <a:t>29</a:t>
            </a:r>
            <a:r>
              <a:rPr lang="en-US" altLang="zh-CN" sz="1400" dirty="0">
                <a:solidFill>
                  <a:srgbClr val="000000"/>
                </a:solidFill>
                <a:latin typeface="Times New Roman" panose="02020603050405020304" pitchFamily="18" charset="0"/>
              </a:rPr>
              <a:t>Na → </a:t>
            </a:r>
            <a:r>
              <a:rPr lang="en-US" altLang="zh-CN" sz="1400" b="1" dirty="0">
                <a:solidFill>
                  <a:srgbClr val="000000"/>
                </a:solidFill>
                <a:latin typeface="Times New Roman" panose="02020603050405020304" pitchFamily="18" charset="0"/>
              </a:rPr>
              <a:t>24.2</a:t>
            </a:r>
            <a:r>
              <a:rPr lang="en-US" altLang="zh-CN" sz="1400" dirty="0">
                <a:solidFill>
                  <a:srgbClr val="000000"/>
                </a:solidFill>
                <a:latin typeface="Times New Roman" panose="02020603050405020304" pitchFamily="18" charset="0"/>
              </a:rPr>
              <a:t> μm in Mylar → 48.2 MeV </a:t>
            </a:r>
            <a:r>
              <a:rPr lang="en-US" altLang="zh-CN" sz="1400" baseline="30000" dirty="0">
                <a:solidFill>
                  <a:srgbClr val="000000"/>
                </a:solidFill>
                <a:latin typeface="Times New Roman" panose="02020603050405020304" pitchFamily="18" charset="0"/>
              </a:rPr>
              <a:t>28</a:t>
            </a:r>
            <a:r>
              <a:rPr lang="en-US" altLang="zh-CN" sz="1400" dirty="0">
                <a:solidFill>
                  <a:srgbClr val="000000"/>
                </a:solidFill>
                <a:latin typeface="Times New Roman" panose="02020603050405020304" pitchFamily="18" charset="0"/>
              </a:rPr>
              <a:t>Mg → </a:t>
            </a:r>
            <a:r>
              <a:rPr lang="en-US" altLang="zh-CN" sz="1400" i="1" dirty="0" err="1">
                <a:solidFill>
                  <a:srgbClr val="000000"/>
                </a:solidFill>
                <a:latin typeface="Times New Roman" panose="02020603050405020304" pitchFamily="18" charset="0"/>
              </a:rPr>
              <a:t>E</a:t>
            </a:r>
            <a:r>
              <a:rPr lang="en-US" altLang="zh-CN" sz="1400" baseline="-25000" dirty="0" err="1">
                <a:solidFill>
                  <a:srgbClr val="000000"/>
                </a:solidFill>
                <a:latin typeface="Times New Roman" panose="02020603050405020304" pitchFamily="18" charset="0"/>
              </a:rPr>
              <a:t>cm</a:t>
            </a:r>
            <a:r>
              <a:rPr lang="en-US" altLang="zh-CN" sz="1400" dirty="0">
                <a:solidFill>
                  <a:srgbClr val="000000"/>
                </a:solidFill>
                <a:latin typeface="Times New Roman" panose="02020603050405020304" pitchFamily="18" charset="0"/>
              </a:rPr>
              <a:t> = 1396 MeV → </a:t>
            </a:r>
            <a:r>
              <a:rPr lang="en-US" altLang="zh-CN" sz="1400" i="1" dirty="0">
                <a:solidFill>
                  <a:srgbClr val="000000"/>
                </a:solidFill>
                <a:latin typeface="Times New Roman" panose="02020603050405020304" pitchFamily="18" charset="0"/>
              </a:rPr>
              <a:t>E</a:t>
            </a:r>
            <a:r>
              <a:rPr lang="en-US" altLang="zh-CN" sz="1400" i="1" baseline="-25000" dirty="0">
                <a:solidFill>
                  <a:srgbClr val="000000"/>
                </a:solidFill>
                <a:latin typeface="Times New Roman" panose="02020603050405020304" pitchFamily="18" charset="0"/>
              </a:rPr>
              <a:t>n</a:t>
            </a:r>
            <a:r>
              <a:rPr lang="en-US" altLang="zh-CN" sz="1400" dirty="0">
                <a:solidFill>
                  <a:srgbClr val="000000"/>
                </a:solidFill>
                <a:latin typeface="Times New Roman" panose="02020603050405020304" pitchFamily="18" charset="0"/>
              </a:rPr>
              <a:t> = 1348 MeV (HEBT)</a:t>
            </a:r>
            <a:endParaRPr lang="zh-CN" altLang="zh-CN" sz="1400" dirty="0">
              <a:solidFill>
                <a:srgbClr val="000000"/>
              </a:solidFill>
              <a:latin typeface="Calibri" panose="020F0502020204030204" pitchFamily="34" charset="0"/>
            </a:endParaRPr>
          </a:p>
          <a:p>
            <a:pPr>
              <a:lnSpc>
                <a:spcPct val="105000"/>
              </a:lnSpc>
              <a:spcAft>
                <a:spcPts val="800"/>
              </a:spcAft>
            </a:pPr>
            <a:r>
              <a:rPr lang="en-US" altLang="zh-CN" sz="1400" dirty="0">
                <a:solidFill>
                  <a:srgbClr val="000000"/>
                </a:solidFill>
                <a:latin typeface="Times New Roman" panose="02020603050405020304" pitchFamily="18" charset="0"/>
              </a:rPr>
              <a:t>1.8 MeV/u </a:t>
            </a:r>
            <a:r>
              <a:rPr lang="en-US" altLang="zh-CN" sz="1400" baseline="30000" dirty="0">
                <a:solidFill>
                  <a:srgbClr val="000000"/>
                </a:solidFill>
                <a:latin typeface="Times New Roman" panose="02020603050405020304" pitchFamily="18" charset="0"/>
              </a:rPr>
              <a:t>29</a:t>
            </a:r>
            <a:r>
              <a:rPr lang="en-US" altLang="zh-CN" sz="1400" dirty="0">
                <a:solidFill>
                  <a:srgbClr val="000000"/>
                </a:solidFill>
                <a:latin typeface="Times New Roman" panose="02020603050405020304" pitchFamily="18" charset="0"/>
              </a:rPr>
              <a:t>Na → 29.1 μm in Mylar → 57.6 MeV </a:t>
            </a:r>
            <a:r>
              <a:rPr lang="en-US" altLang="zh-CN" sz="1400" baseline="30000" dirty="0">
                <a:solidFill>
                  <a:srgbClr val="000000"/>
                </a:solidFill>
                <a:latin typeface="Times New Roman" panose="02020603050405020304" pitchFamily="18" charset="0"/>
              </a:rPr>
              <a:t>28</a:t>
            </a:r>
            <a:r>
              <a:rPr lang="en-US" altLang="zh-CN" sz="1400" dirty="0">
                <a:solidFill>
                  <a:srgbClr val="000000"/>
                </a:solidFill>
                <a:latin typeface="Times New Roman" panose="02020603050405020304" pitchFamily="18" charset="0"/>
              </a:rPr>
              <a:t>Mg → </a:t>
            </a:r>
            <a:r>
              <a:rPr lang="en-US" altLang="zh-CN" sz="1400" i="1" dirty="0" err="1">
                <a:solidFill>
                  <a:srgbClr val="000000"/>
                </a:solidFill>
                <a:latin typeface="Times New Roman" panose="02020603050405020304" pitchFamily="18" charset="0"/>
              </a:rPr>
              <a:t>E</a:t>
            </a:r>
            <a:r>
              <a:rPr lang="en-US" altLang="zh-CN" sz="1400" baseline="-25000" dirty="0" err="1">
                <a:solidFill>
                  <a:srgbClr val="000000"/>
                </a:solidFill>
                <a:latin typeface="Times New Roman" panose="02020603050405020304" pitchFamily="18" charset="0"/>
              </a:rPr>
              <a:t>cm</a:t>
            </a:r>
            <a:r>
              <a:rPr lang="en-US" altLang="zh-CN" sz="1400" dirty="0">
                <a:solidFill>
                  <a:srgbClr val="000000"/>
                </a:solidFill>
                <a:latin typeface="Times New Roman" panose="02020603050405020304" pitchFamily="18" charset="0"/>
              </a:rPr>
              <a:t> = 1671 MeV → </a:t>
            </a:r>
            <a:r>
              <a:rPr lang="en-US" altLang="zh-CN" sz="1400" i="1" dirty="0">
                <a:solidFill>
                  <a:srgbClr val="000000"/>
                </a:solidFill>
                <a:latin typeface="Times New Roman" panose="02020603050405020304" pitchFamily="18" charset="0"/>
              </a:rPr>
              <a:t>E</a:t>
            </a:r>
            <a:r>
              <a:rPr lang="en-US" altLang="zh-CN" sz="1400" i="1" baseline="-25000" dirty="0">
                <a:solidFill>
                  <a:srgbClr val="000000"/>
                </a:solidFill>
                <a:latin typeface="Times New Roman" panose="02020603050405020304" pitchFamily="18" charset="0"/>
              </a:rPr>
              <a:t>n</a:t>
            </a:r>
            <a:r>
              <a:rPr lang="en-US" altLang="zh-CN" sz="1400" dirty="0">
                <a:solidFill>
                  <a:srgbClr val="000000"/>
                </a:solidFill>
                <a:latin typeface="Times New Roman" panose="02020603050405020304" pitchFamily="18" charset="0"/>
              </a:rPr>
              <a:t> = 1613 MeV (HEBT)</a:t>
            </a:r>
            <a:endParaRPr lang="zh-CN" altLang="zh-CN" sz="140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210600893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67304003"/>
              </p:ext>
            </p:extLst>
          </p:nvPr>
        </p:nvGraphicFramePr>
        <p:xfrm>
          <a:off x="0" y="76914"/>
          <a:ext cx="9131300" cy="4663440"/>
        </p:xfrm>
        <a:graphic>
          <a:graphicData uri="http://schemas.openxmlformats.org/drawingml/2006/table">
            <a:tbl>
              <a:tblPr firstRow="1" bandRow="1">
                <a:tableStyleId>{2D5ABB26-0587-4C30-8999-92F81FD0307C}</a:tableStyleId>
              </a:tblPr>
              <a:tblGrid>
                <a:gridCol w="889000">
                  <a:extLst>
                    <a:ext uri="{9D8B030D-6E8A-4147-A177-3AD203B41FA5}">
                      <a16:colId xmlns:a16="http://schemas.microsoft.com/office/drawing/2014/main" val="20000"/>
                    </a:ext>
                  </a:extLst>
                </a:gridCol>
                <a:gridCol w="812800">
                  <a:extLst>
                    <a:ext uri="{9D8B030D-6E8A-4147-A177-3AD203B41FA5}">
                      <a16:colId xmlns:a16="http://schemas.microsoft.com/office/drawing/2014/main" val="20001"/>
                    </a:ext>
                  </a:extLst>
                </a:gridCol>
                <a:gridCol w="965200">
                  <a:extLst>
                    <a:ext uri="{9D8B030D-6E8A-4147-A177-3AD203B41FA5}">
                      <a16:colId xmlns:a16="http://schemas.microsoft.com/office/drawing/2014/main" val="20002"/>
                    </a:ext>
                  </a:extLst>
                </a:gridCol>
                <a:gridCol w="2959100">
                  <a:extLst>
                    <a:ext uri="{9D8B030D-6E8A-4147-A177-3AD203B41FA5}">
                      <a16:colId xmlns:a16="http://schemas.microsoft.com/office/drawing/2014/main" val="20003"/>
                    </a:ext>
                  </a:extLst>
                </a:gridCol>
                <a:gridCol w="3505200">
                  <a:extLst>
                    <a:ext uri="{9D8B030D-6E8A-4147-A177-3AD203B41FA5}">
                      <a16:colId xmlns:a16="http://schemas.microsoft.com/office/drawing/2014/main" val="20004"/>
                    </a:ext>
                  </a:extLst>
                </a:gridCol>
              </a:tblGrid>
              <a:tr h="0">
                <a:tc>
                  <a:txBody>
                    <a:bodyPr/>
                    <a:lstStyle/>
                    <a:p>
                      <a:pPr algn="ctr"/>
                      <a:r>
                        <a:rPr lang="en-US" altLang="zh-CN" sz="1400" dirty="0">
                          <a:latin typeface="Times New Roman" panose="02020603050405020304" pitchFamily="18" charset="0"/>
                          <a:cs typeface="Times New Roman" panose="02020603050405020304" pitchFamily="18" charset="0"/>
                        </a:rPr>
                        <a:t>Beam</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Energy</a:t>
                      </a:r>
                    </a:p>
                    <a:p>
                      <a:pPr algn="ctr"/>
                      <a:r>
                        <a:rPr lang="en-US" altLang="zh-CN" sz="1400" dirty="0">
                          <a:latin typeface="Times New Roman" panose="02020603050405020304" pitchFamily="18" charset="0"/>
                          <a:cs typeface="Times New Roman" panose="02020603050405020304" pitchFamily="18" charset="0"/>
                        </a:rPr>
                        <a:t>(keV)</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Intensity</a:t>
                      </a:r>
                    </a:p>
                    <a:p>
                      <a:pPr algn="ctr"/>
                      <a:r>
                        <a:rPr lang="en-US" altLang="zh-CN" sz="1400" dirty="0">
                          <a:latin typeface="Times New Roman" panose="02020603050405020304" pitchFamily="18" charset="0"/>
                          <a:cs typeface="Times New Roman" panose="02020603050405020304" pitchFamily="18" charset="0"/>
                        </a:rPr>
                        <a:t>(pps)</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Stopper</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Detection</a:t>
                      </a:r>
                      <a:r>
                        <a:rPr lang="en-US" altLang="zh-CN" sz="1400" baseline="0" dirty="0">
                          <a:latin typeface="Times New Roman" panose="02020603050405020304" pitchFamily="18" charset="0"/>
                          <a:cs typeface="Times New Roman" panose="02020603050405020304" pitchFamily="18" charset="0"/>
                        </a:rPr>
                        <a:t> setup</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28</a:t>
                      </a:r>
                      <a:r>
                        <a:rPr lang="en-US" altLang="zh-CN" sz="1400" dirty="0">
                          <a:latin typeface="Times New Roman" panose="02020603050405020304" pitchFamily="18" charset="0"/>
                          <a:cs typeface="Times New Roman" panose="02020603050405020304" pitchFamily="18" charset="0"/>
                        </a:rPr>
                        <a:t>Na</a:t>
                      </a:r>
                      <a:r>
                        <a:rPr lang="en-US" altLang="zh-CN" sz="1400" baseline="30000" dirty="0">
                          <a:latin typeface="Times New Roman" panose="02020603050405020304" pitchFamily="18" charset="0"/>
                          <a:cs typeface="Times New Roman" panose="02020603050405020304" pitchFamily="18" charset="0"/>
                        </a:rPr>
                        <a:t>+</a:t>
                      </a:r>
                    </a:p>
                    <a:p>
                      <a:pPr algn="ctr"/>
                      <a:r>
                        <a:rPr lang="en-US" altLang="zh-CN" sz="1400" kern="1200" dirty="0">
                          <a:effectLst/>
                          <a:latin typeface="Times New Roman" panose="02020603050405020304" pitchFamily="18" charset="0"/>
                          <a:cs typeface="Times New Roman" panose="02020603050405020304" pitchFamily="18" charset="0"/>
                        </a:rPr>
                        <a:t>polarized</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30.6</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450</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l-GR" altLang="zh-CN" sz="1400" kern="1200" dirty="0">
                          <a:effectLst/>
                          <a:latin typeface="Times New Roman" panose="02020603050405020304" pitchFamily="18" charset="0"/>
                          <a:cs typeface="Times New Roman" panose="02020603050405020304" pitchFamily="18" charset="0"/>
                        </a:rPr>
                        <a:t>10 μ</a:t>
                      </a:r>
                      <a:r>
                        <a:rPr lang="en-US" altLang="zh-CN" sz="1400" kern="1200" dirty="0">
                          <a:effectLst/>
                          <a:latin typeface="Times New Roman" panose="02020603050405020304" pitchFamily="18" charset="0"/>
                          <a:cs typeface="Times New Roman" panose="02020603050405020304" pitchFamily="18" charset="0"/>
                        </a:rPr>
                        <a:t>m thick</a:t>
                      </a:r>
                      <a:br>
                        <a:rPr lang="en-US" altLang="zh-CN" sz="1400" kern="1200" dirty="0">
                          <a:effectLst/>
                          <a:latin typeface="Times New Roman" panose="02020603050405020304" pitchFamily="18" charset="0"/>
                          <a:cs typeface="Times New Roman" panose="02020603050405020304" pitchFamily="18" charset="0"/>
                        </a:rPr>
                      </a:br>
                      <a:r>
                        <a:rPr lang="en-US" altLang="zh-CN" sz="1400" kern="1200" dirty="0" err="1">
                          <a:effectLst/>
                          <a:latin typeface="Times New Roman" panose="02020603050405020304" pitchFamily="18" charset="0"/>
                          <a:cs typeface="Times New Roman" panose="02020603050405020304" pitchFamily="18" charset="0"/>
                        </a:rPr>
                        <a:t>Pt</a:t>
                      </a:r>
                      <a:r>
                        <a:rPr lang="en-US" altLang="zh-CN" sz="1400" kern="1200" dirty="0">
                          <a:effectLst/>
                          <a:latin typeface="Times New Roman" panose="02020603050405020304" pitchFamily="18" charset="0"/>
                          <a:cs typeface="Times New Roman" panose="02020603050405020304" pitchFamily="18" charset="0"/>
                        </a:rPr>
                        <a:t> foil</a:t>
                      </a:r>
                      <a:r>
                        <a:rPr lang="zh-CN" altLang="en-US" sz="1400" kern="1200" baseline="0" dirty="0">
                          <a:effectLst/>
                          <a:latin typeface="Times New Roman" panose="02020603050405020304" pitchFamily="18" charset="0"/>
                          <a:cs typeface="Times New Roman" panose="02020603050405020304" pitchFamily="18" charset="0"/>
                        </a:rPr>
                        <a:t> </a:t>
                      </a:r>
                      <a:r>
                        <a:rPr lang="en-US" altLang="zh-CN" sz="1400" kern="1200" baseline="0" dirty="0">
                          <a:effectLst/>
                          <a:latin typeface="Times New Roman" panose="02020603050405020304" pitchFamily="18" charset="0"/>
                          <a:cs typeface="Times New Roman" panose="02020603050405020304" pitchFamily="18" charset="0"/>
                        </a:rPr>
                        <a:t>in vacuum</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plastic scintillators and </a:t>
                      </a:r>
                      <a:r>
                        <a:rPr lang="en-US" altLang="zh-CN" sz="1400" dirty="0" err="1">
                          <a:latin typeface="Times New Roman" panose="02020603050405020304" pitchFamily="18" charset="0"/>
                          <a:cs typeface="Times New Roman" panose="02020603050405020304" pitchFamily="18" charset="0"/>
                        </a:rPr>
                        <a:t>Ge</a:t>
                      </a:r>
                      <a:r>
                        <a:rPr lang="en-US" altLang="zh-CN" sz="1400" dirty="0">
                          <a:latin typeface="Times New Roman" panose="02020603050405020304" pitchFamily="18" charset="0"/>
                          <a:cs typeface="Times New Roman" panose="02020603050405020304" pitchFamily="18" charset="0"/>
                        </a:rPr>
                        <a:t> detectors</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29</a:t>
                      </a:r>
                      <a:r>
                        <a:rPr lang="en-US" altLang="zh-CN" sz="1400" dirty="0">
                          <a:latin typeface="Times New Roman" panose="02020603050405020304" pitchFamily="18" charset="0"/>
                          <a:cs typeface="Times New Roman" panose="02020603050405020304" pitchFamily="18" charset="0"/>
                        </a:rPr>
                        <a:t>Na</a:t>
                      </a:r>
                      <a:r>
                        <a:rPr lang="en-US" altLang="zh-CN" sz="1400" baseline="30000" dirty="0">
                          <a:latin typeface="Times New Roman" panose="02020603050405020304" pitchFamily="18" charset="0"/>
                          <a:cs typeface="Times New Roman" panose="02020603050405020304" pitchFamily="18" charset="0"/>
                        </a:rPr>
                        <a:t>+</a:t>
                      </a:r>
                    </a:p>
                    <a:p>
                      <a:pPr algn="ctr"/>
                      <a:r>
                        <a:rPr lang="en-US" altLang="zh-CN" sz="1400" kern="1200" dirty="0">
                          <a:effectLst/>
                          <a:latin typeface="Times New Roman" panose="02020603050405020304" pitchFamily="18" charset="0"/>
                          <a:cs typeface="Times New Roman" panose="02020603050405020304" pitchFamily="18" charset="0"/>
                        </a:rPr>
                        <a:t>polarized</a:t>
                      </a:r>
                      <a:br>
                        <a:rPr lang="en-US" altLang="zh-CN" sz="1400" kern="1200" dirty="0">
                          <a:effectLst/>
                          <a:latin typeface="Times New Roman" panose="02020603050405020304" pitchFamily="18" charset="0"/>
                          <a:cs typeface="Times New Roman" panose="02020603050405020304" pitchFamily="18" charset="0"/>
                        </a:rPr>
                      </a:b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30.4</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82</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l-GR" altLang="zh-CN" sz="1400" kern="1200" dirty="0">
                          <a:effectLst/>
                          <a:latin typeface="Times New Roman" panose="02020603050405020304" pitchFamily="18" charset="0"/>
                          <a:cs typeface="Times New Roman" panose="02020603050405020304" pitchFamily="18" charset="0"/>
                        </a:rPr>
                        <a:t>10 μ</a:t>
                      </a:r>
                      <a:r>
                        <a:rPr lang="en-US" altLang="zh-CN" sz="1400" kern="1200" dirty="0">
                          <a:effectLst/>
                          <a:latin typeface="Times New Roman" panose="02020603050405020304" pitchFamily="18" charset="0"/>
                          <a:cs typeface="Times New Roman" panose="02020603050405020304" pitchFamily="18" charset="0"/>
                        </a:rPr>
                        <a:t>m thick</a:t>
                      </a:r>
                      <a:br>
                        <a:rPr lang="en-US" altLang="zh-CN" sz="1400" kern="1200" dirty="0">
                          <a:effectLst/>
                          <a:latin typeface="Times New Roman" panose="02020603050405020304" pitchFamily="18" charset="0"/>
                          <a:cs typeface="Times New Roman" panose="02020603050405020304" pitchFamily="18" charset="0"/>
                        </a:rPr>
                      </a:br>
                      <a:r>
                        <a:rPr lang="en-US" altLang="zh-CN" sz="1400" kern="1200" dirty="0" err="1">
                          <a:effectLst/>
                          <a:latin typeface="Times New Roman" panose="02020603050405020304" pitchFamily="18" charset="0"/>
                          <a:cs typeface="Times New Roman" panose="02020603050405020304" pitchFamily="18" charset="0"/>
                        </a:rPr>
                        <a:t>Pt</a:t>
                      </a:r>
                      <a:r>
                        <a:rPr lang="en-US" altLang="zh-CN" sz="1400" kern="1200" dirty="0">
                          <a:effectLst/>
                          <a:latin typeface="Times New Roman" panose="02020603050405020304" pitchFamily="18" charset="0"/>
                          <a:cs typeface="Times New Roman" panose="02020603050405020304" pitchFamily="18" charset="0"/>
                        </a:rPr>
                        <a:t> foil</a:t>
                      </a:r>
                      <a:r>
                        <a:rPr lang="zh-CN" altLang="en-US" sz="1400" kern="1200" baseline="0" dirty="0">
                          <a:effectLst/>
                          <a:latin typeface="Times New Roman" panose="02020603050405020304" pitchFamily="18" charset="0"/>
                          <a:cs typeface="Times New Roman" panose="02020603050405020304" pitchFamily="18" charset="0"/>
                        </a:rPr>
                        <a:t> </a:t>
                      </a:r>
                      <a:r>
                        <a:rPr lang="en-US" altLang="zh-CN" sz="1400" kern="1200" baseline="0" dirty="0">
                          <a:effectLst/>
                          <a:latin typeface="Times New Roman" panose="02020603050405020304" pitchFamily="18" charset="0"/>
                          <a:cs typeface="Times New Roman" panose="02020603050405020304" pitchFamily="18" charset="0"/>
                        </a:rPr>
                        <a:t>in vacuum</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plastic scintillators and coaxial </a:t>
                      </a:r>
                      <a:r>
                        <a:rPr lang="en-US" altLang="zh-CN" sz="1400" dirty="0" err="1">
                          <a:latin typeface="Times New Roman" panose="02020603050405020304" pitchFamily="18" charset="0"/>
                          <a:cs typeface="Times New Roman" panose="02020603050405020304" pitchFamily="18" charset="0"/>
                        </a:rPr>
                        <a:t>Ge</a:t>
                      </a:r>
                      <a:r>
                        <a:rPr lang="en-US" altLang="zh-CN" sz="1400" dirty="0">
                          <a:latin typeface="Times New Roman" panose="02020603050405020304" pitchFamily="18" charset="0"/>
                          <a:cs typeface="Times New Roman" panose="02020603050405020304" pitchFamily="18" charset="0"/>
                        </a:rPr>
                        <a:t> detectors</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30</a:t>
                      </a:r>
                      <a:r>
                        <a:rPr lang="en-US" altLang="zh-CN" sz="1400" dirty="0">
                          <a:latin typeface="Times New Roman" panose="02020603050405020304" pitchFamily="18" charset="0"/>
                          <a:cs typeface="Times New Roman" panose="02020603050405020304" pitchFamily="18" charset="0"/>
                        </a:rPr>
                        <a:t>Na</a:t>
                      </a:r>
                      <a:r>
                        <a:rPr lang="en-US" altLang="zh-CN" sz="1400" baseline="30000" dirty="0">
                          <a:latin typeface="Times New Roman" panose="02020603050405020304" pitchFamily="18" charset="0"/>
                          <a:cs typeface="Times New Roman" panose="02020603050405020304" pitchFamily="18" charset="0"/>
                        </a:rPr>
                        <a:t>+</a:t>
                      </a:r>
                      <a:endParaRPr lang="en-US" altLang="zh-CN" sz="1400" dirty="0">
                        <a:latin typeface="Times New Roman" panose="02020603050405020304" pitchFamily="18" charset="0"/>
                        <a:cs typeface="Times New Roman" panose="02020603050405020304" pitchFamily="18" charset="0"/>
                      </a:endParaRPr>
                    </a:p>
                    <a:p>
                      <a:pPr algn="ctr"/>
                      <a:r>
                        <a:rPr lang="en-US" altLang="zh-CN" sz="1400" kern="1200" dirty="0">
                          <a:effectLst/>
                          <a:latin typeface="Times New Roman" panose="02020603050405020304" pitchFamily="18" charset="0"/>
                          <a:cs typeface="Times New Roman" panose="02020603050405020304" pitchFamily="18" charset="0"/>
                        </a:rPr>
                        <a:t>polarized</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30.4</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14</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l-GR" altLang="zh-CN" sz="1400" kern="1200" dirty="0">
                          <a:effectLst/>
                          <a:latin typeface="Times New Roman" panose="02020603050405020304" pitchFamily="18" charset="0"/>
                          <a:cs typeface="Times New Roman" panose="02020603050405020304" pitchFamily="18" charset="0"/>
                        </a:rPr>
                        <a:t>10 μ</a:t>
                      </a:r>
                      <a:r>
                        <a:rPr lang="en-US" altLang="zh-CN" sz="1400" kern="1200" dirty="0">
                          <a:effectLst/>
                          <a:latin typeface="Times New Roman" panose="02020603050405020304" pitchFamily="18" charset="0"/>
                          <a:cs typeface="Times New Roman" panose="02020603050405020304" pitchFamily="18" charset="0"/>
                        </a:rPr>
                        <a:t>m thick</a:t>
                      </a:r>
                      <a:br>
                        <a:rPr lang="en-US" altLang="zh-CN" sz="1400" kern="1200" dirty="0">
                          <a:effectLst/>
                          <a:latin typeface="Times New Roman" panose="02020603050405020304" pitchFamily="18" charset="0"/>
                          <a:cs typeface="Times New Roman" panose="02020603050405020304" pitchFamily="18" charset="0"/>
                        </a:rPr>
                      </a:br>
                      <a:r>
                        <a:rPr lang="en-US" altLang="zh-CN" sz="1400" kern="1200" dirty="0" err="1">
                          <a:effectLst/>
                          <a:latin typeface="Times New Roman" panose="02020603050405020304" pitchFamily="18" charset="0"/>
                          <a:cs typeface="Times New Roman" panose="02020603050405020304" pitchFamily="18" charset="0"/>
                        </a:rPr>
                        <a:t>Pt</a:t>
                      </a:r>
                      <a:r>
                        <a:rPr lang="en-US" altLang="zh-CN" sz="1400" kern="1200" dirty="0">
                          <a:effectLst/>
                          <a:latin typeface="Times New Roman" panose="02020603050405020304" pitchFamily="18" charset="0"/>
                          <a:cs typeface="Times New Roman" panose="02020603050405020304" pitchFamily="18" charset="0"/>
                        </a:rPr>
                        <a:t> foil in vacuum</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plastic scintillators and coaxial </a:t>
                      </a:r>
                      <a:r>
                        <a:rPr lang="en-US" altLang="zh-CN" sz="1400" dirty="0" err="1">
                          <a:latin typeface="Times New Roman" panose="02020603050405020304" pitchFamily="18" charset="0"/>
                          <a:cs typeface="Times New Roman" panose="02020603050405020304" pitchFamily="18" charset="0"/>
                        </a:rPr>
                        <a:t>Ge</a:t>
                      </a:r>
                      <a:r>
                        <a:rPr lang="en-US" altLang="zh-CN" sz="1400" dirty="0">
                          <a:latin typeface="Times New Roman" panose="02020603050405020304" pitchFamily="18" charset="0"/>
                          <a:cs typeface="Times New Roman" panose="02020603050405020304" pitchFamily="18" charset="0"/>
                        </a:rPr>
                        <a:t> detectors</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31</a:t>
                      </a:r>
                      <a:r>
                        <a:rPr lang="en-US" altLang="zh-CN" sz="1400" dirty="0">
                          <a:latin typeface="Times New Roman" panose="02020603050405020304" pitchFamily="18" charset="0"/>
                          <a:cs typeface="Times New Roman" panose="02020603050405020304" pitchFamily="18" charset="0"/>
                        </a:rPr>
                        <a:t>Na</a:t>
                      </a:r>
                      <a:r>
                        <a:rPr lang="en-US" altLang="zh-CN" sz="1400" baseline="30000" dirty="0">
                          <a:latin typeface="Times New Roman" panose="02020603050405020304" pitchFamily="18" charset="0"/>
                          <a:cs typeface="Times New Roman" panose="02020603050405020304" pitchFamily="18" charset="0"/>
                        </a:rPr>
                        <a:t>+</a:t>
                      </a:r>
                      <a:endParaRPr lang="en-US" altLang="zh-CN" sz="1400" dirty="0">
                        <a:latin typeface="Times New Roman" panose="02020603050405020304" pitchFamily="18" charset="0"/>
                        <a:cs typeface="Times New Roman" panose="02020603050405020304" pitchFamily="18" charset="0"/>
                      </a:endParaRPr>
                    </a:p>
                    <a:p>
                      <a:pPr algn="ctr"/>
                      <a:r>
                        <a:rPr lang="en-US" altLang="zh-CN" sz="1400" kern="1200" dirty="0">
                          <a:effectLst/>
                          <a:latin typeface="Times New Roman" panose="02020603050405020304" pitchFamily="18" charset="0"/>
                          <a:cs typeface="Times New Roman" panose="02020603050405020304" pitchFamily="18" charset="0"/>
                        </a:rPr>
                        <a:t>polarized</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28</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~200</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kern="1200" dirty="0">
                          <a:effectLst/>
                          <a:latin typeface="Times New Roman" panose="02020603050405020304" pitchFamily="18" charset="0"/>
                          <a:cs typeface="Times New Roman" panose="02020603050405020304" pitchFamily="18" charset="0"/>
                        </a:rPr>
                        <a:t>20</a:t>
                      </a:r>
                      <a:r>
                        <a:rPr lang="el-GR" altLang="zh-CN" sz="1400" kern="1200" dirty="0">
                          <a:effectLst/>
                          <a:latin typeface="Times New Roman" panose="02020603050405020304" pitchFamily="18" charset="0"/>
                          <a:cs typeface="Times New Roman" panose="02020603050405020304" pitchFamily="18" charset="0"/>
                        </a:rPr>
                        <a:t> μ</a:t>
                      </a:r>
                      <a:r>
                        <a:rPr lang="en-US" altLang="zh-CN" sz="1400" kern="1200" dirty="0">
                          <a:effectLst/>
                          <a:latin typeface="Times New Roman" panose="02020603050405020304" pitchFamily="18" charset="0"/>
                          <a:cs typeface="Times New Roman" panose="02020603050405020304" pitchFamily="18" charset="0"/>
                        </a:rPr>
                        <a:t>m thick</a:t>
                      </a:r>
                      <a:br>
                        <a:rPr lang="en-US" altLang="zh-CN" sz="1400" kern="1200" dirty="0">
                          <a:effectLst/>
                          <a:latin typeface="Times New Roman" panose="02020603050405020304" pitchFamily="18" charset="0"/>
                          <a:cs typeface="Times New Roman" panose="02020603050405020304" pitchFamily="18" charset="0"/>
                        </a:rPr>
                      </a:br>
                      <a:r>
                        <a:rPr lang="en-US" altLang="zh-CN" sz="1400" dirty="0">
                          <a:latin typeface="Times New Roman" panose="02020603050405020304" pitchFamily="18" charset="0"/>
                          <a:cs typeface="Times New Roman" panose="02020603050405020304" pitchFamily="18" charset="0"/>
                        </a:rPr>
                        <a:t>annealed </a:t>
                      </a:r>
                      <a:r>
                        <a:rPr lang="en-US" altLang="zh-CN" sz="1400" dirty="0" err="1">
                          <a:latin typeface="Times New Roman" panose="02020603050405020304" pitchFamily="18" charset="0"/>
                          <a:cs typeface="Times New Roman" panose="02020603050405020304" pitchFamily="18" charset="0"/>
                        </a:rPr>
                        <a:t>Pt</a:t>
                      </a:r>
                      <a:r>
                        <a:rPr lang="en-US" altLang="zh-CN" sz="1400" dirty="0">
                          <a:latin typeface="Times New Roman" panose="02020603050405020304" pitchFamily="18" charset="0"/>
                          <a:cs typeface="Times New Roman" panose="02020603050405020304" pitchFamily="18" charset="0"/>
                        </a:rPr>
                        <a:t> foil in vacuum</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plastic scintillators and coaxial </a:t>
                      </a:r>
                      <a:r>
                        <a:rPr lang="en-US" altLang="zh-CN" sz="1400" dirty="0" err="1">
                          <a:latin typeface="Times New Roman" panose="02020603050405020304" pitchFamily="18" charset="0"/>
                          <a:cs typeface="Times New Roman" panose="02020603050405020304" pitchFamily="18" charset="0"/>
                        </a:rPr>
                        <a:t>Ge</a:t>
                      </a:r>
                      <a:r>
                        <a:rPr lang="en-US" altLang="zh-CN" sz="1400" dirty="0">
                          <a:latin typeface="Times New Roman" panose="02020603050405020304" pitchFamily="18" charset="0"/>
                          <a:cs typeface="Times New Roman" panose="02020603050405020304" pitchFamily="18" charset="0"/>
                        </a:rPr>
                        <a:t> detectors</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aseline="30000" dirty="0">
                          <a:latin typeface="Times New Roman" panose="02020603050405020304" pitchFamily="18" charset="0"/>
                          <a:cs typeface="Times New Roman" panose="02020603050405020304" pitchFamily="18" charset="0"/>
                        </a:rPr>
                        <a:t>32</a:t>
                      </a:r>
                      <a:r>
                        <a:rPr lang="en-US" altLang="zh-CN" sz="1400" dirty="0">
                          <a:latin typeface="Times New Roman" panose="02020603050405020304" pitchFamily="18" charset="0"/>
                          <a:cs typeface="Times New Roman" panose="02020603050405020304" pitchFamily="18" charset="0"/>
                        </a:rPr>
                        <a:t>Na</a:t>
                      </a:r>
                      <a:endParaRPr lang="en-US" altLang="zh-CN"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solidFill>
                            <a:schemeClr val="tx1"/>
                          </a:solidFill>
                          <a:latin typeface="Times New Roman" panose="02020603050405020304" pitchFamily="18" charset="0"/>
                          <a:cs typeface="Times New Roman" panose="02020603050405020304" pitchFamily="18" charset="0"/>
                        </a:rPr>
                        <a:t>–</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2-3</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fast </a:t>
                      </a:r>
                      <a:r>
                        <a:rPr lang="en-US" altLang="zh-CN" sz="1400" dirty="0" err="1">
                          <a:latin typeface="Times New Roman" panose="02020603050405020304" pitchFamily="18" charset="0"/>
                          <a:cs typeface="Times New Roman" panose="02020603050405020304" pitchFamily="18" charset="0"/>
                        </a:rPr>
                        <a:t>mylar</a:t>
                      </a:r>
                      <a:r>
                        <a:rPr lang="en-US" altLang="zh-CN" sz="1400" dirty="0">
                          <a:latin typeface="Times New Roman" panose="02020603050405020304" pitchFamily="18" charset="0"/>
                          <a:cs typeface="Times New Roman" panose="02020603050405020304" pitchFamily="18" charset="0"/>
                        </a:rPr>
                        <a:t> tape transport system</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SCEPTAR and </a:t>
                      </a:r>
                      <a:r>
                        <a:rPr lang="el-GR" altLang="zh-CN" sz="1400" dirty="0">
                          <a:latin typeface="Times New Roman" panose="02020603050405020304" pitchFamily="18" charset="0"/>
                          <a:cs typeface="Times New Roman" panose="02020603050405020304" pitchFamily="18" charset="0"/>
                        </a:rPr>
                        <a:t>8π </a:t>
                      </a:r>
                      <a:r>
                        <a:rPr lang="en-US" altLang="zh-CN" sz="1400" dirty="0">
                          <a:latin typeface="Times New Roman" panose="02020603050405020304" pitchFamily="18" charset="0"/>
                          <a:cs typeface="Times New Roman" panose="02020603050405020304" pitchFamily="18" charset="0"/>
                        </a:rPr>
                        <a:t>spectrometer</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11</a:t>
                      </a:r>
                      <a:r>
                        <a:rPr lang="en-US" altLang="zh-CN" sz="1400" dirty="0">
                          <a:latin typeface="Times New Roman" panose="02020603050405020304" pitchFamily="18" charset="0"/>
                          <a:cs typeface="Times New Roman" panose="02020603050405020304" pitchFamily="18" charset="0"/>
                        </a:rPr>
                        <a:t>Li</a:t>
                      </a:r>
                      <a:endParaRPr lang="en-US" altLang="zh-CN"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30.4</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~1000</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a:effectLst/>
                          <a:latin typeface="Times New Roman" panose="02020603050405020304" pitchFamily="18" charset="0"/>
                          <a:cs typeface="Times New Roman" panose="02020603050405020304" pitchFamily="18" charset="0"/>
                        </a:rPr>
                        <a:t>0.2</a:t>
                      </a:r>
                      <a:r>
                        <a:rPr lang="el-GR" altLang="zh-CN" sz="1400" kern="1200" dirty="0">
                          <a:effectLst/>
                          <a:latin typeface="Times New Roman" panose="02020603050405020304" pitchFamily="18" charset="0"/>
                          <a:cs typeface="Times New Roman" panose="02020603050405020304" pitchFamily="18" charset="0"/>
                        </a:rPr>
                        <a:t> </a:t>
                      </a:r>
                      <a:r>
                        <a:rPr lang="en-US" altLang="zh-CN" sz="1400" kern="1200" dirty="0">
                          <a:effectLst/>
                          <a:latin typeface="Times New Roman" panose="02020603050405020304" pitchFamily="18" charset="0"/>
                          <a:cs typeface="Times New Roman" panose="02020603050405020304" pitchFamily="18" charset="0"/>
                        </a:rPr>
                        <a:t>mm thick</a:t>
                      </a:r>
                      <a:br>
                        <a:rPr lang="en-US" altLang="zh-CN" sz="1400" kern="1200" dirty="0">
                          <a:effectLst/>
                          <a:latin typeface="Times New Roman" panose="02020603050405020304" pitchFamily="18" charset="0"/>
                          <a:cs typeface="Times New Roman" panose="02020603050405020304" pitchFamily="18" charset="0"/>
                        </a:rPr>
                      </a:br>
                      <a:r>
                        <a:rPr lang="en-US" altLang="zh-CN" sz="1400" kern="1200" dirty="0">
                          <a:effectLst/>
                          <a:latin typeface="Times New Roman" panose="02020603050405020304" pitchFamily="18" charset="0"/>
                          <a:cs typeface="Times New Roman" panose="02020603050405020304" pitchFamily="18" charset="0"/>
                        </a:rPr>
                        <a:t>Al foil</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l-GR" altLang="zh-CN" sz="1400" dirty="0">
                          <a:latin typeface="Times New Roman" panose="02020603050405020304" pitchFamily="18" charset="0"/>
                          <a:cs typeface="Times New Roman" panose="02020603050405020304" pitchFamily="18" charset="0"/>
                        </a:rPr>
                        <a:t>8π </a:t>
                      </a:r>
                      <a:r>
                        <a:rPr lang="en-US" altLang="zh-CN" sz="1400" dirty="0">
                          <a:latin typeface="Times New Roman" panose="02020603050405020304" pitchFamily="18" charset="0"/>
                          <a:cs typeface="Times New Roman" panose="02020603050405020304" pitchFamily="18" charset="0"/>
                        </a:rPr>
                        <a:t>spectrometer</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0">
                <a:tc>
                  <a:txBody>
                    <a:bodyPr/>
                    <a:lstStyle/>
                    <a:p>
                      <a:pPr algn="ctr"/>
                      <a:r>
                        <a:rPr lang="en-US" altLang="zh-CN" sz="1400" baseline="30000" dirty="0">
                          <a:latin typeface="Times New Roman" panose="02020603050405020304" pitchFamily="18" charset="0"/>
                          <a:cs typeface="Times New Roman" panose="02020603050405020304" pitchFamily="18" charset="0"/>
                        </a:rPr>
                        <a:t>11</a:t>
                      </a:r>
                      <a:r>
                        <a:rPr lang="en-US" altLang="zh-CN" sz="1400" dirty="0">
                          <a:latin typeface="Times New Roman" panose="02020603050405020304" pitchFamily="18" charset="0"/>
                          <a:cs typeface="Times New Roman" panose="02020603050405020304" pitchFamily="18" charset="0"/>
                        </a:rPr>
                        <a:t>Li</a:t>
                      </a:r>
                    </a:p>
                    <a:p>
                      <a:pPr algn="ctr"/>
                      <a:r>
                        <a:rPr lang="en-US" altLang="zh-CN" sz="1400" kern="1200" dirty="0">
                          <a:effectLst/>
                          <a:latin typeface="Times New Roman" panose="02020603050405020304" pitchFamily="18" charset="0"/>
                          <a:cs typeface="Times New Roman" panose="02020603050405020304" pitchFamily="18" charset="0"/>
                        </a:rPr>
                        <a:t>polarized</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30.5</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400" dirty="0">
                          <a:latin typeface="Times New Roman" panose="02020603050405020304" pitchFamily="18" charset="0"/>
                          <a:cs typeface="Times New Roman" panose="02020603050405020304" pitchFamily="18" charset="0"/>
                        </a:rPr>
                        <a:t>≤</a:t>
                      </a:r>
                      <a:r>
                        <a:rPr lang="en-US" altLang="zh-CN" sz="1400" dirty="0">
                          <a:latin typeface="Times New Roman" panose="02020603050405020304" pitchFamily="18" charset="0"/>
                          <a:cs typeface="Times New Roman" panose="02020603050405020304" pitchFamily="18" charset="0"/>
                        </a:rPr>
                        <a:t>200</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l-GR" altLang="zh-CN" sz="1400" kern="1200" dirty="0">
                          <a:effectLst/>
                          <a:latin typeface="Times New Roman" panose="02020603050405020304" pitchFamily="18" charset="0"/>
                          <a:cs typeface="Times New Roman" panose="02020603050405020304" pitchFamily="18" charset="0"/>
                        </a:rPr>
                        <a:t>10 μ</a:t>
                      </a:r>
                      <a:r>
                        <a:rPr lang="en-US" altLang="zh-CN" sz="1400" kern="1200" dirty="0">
                          <a:effectLst/>
                          <a:latin typeface="Times New Roman" panose="02020603050405020304" pitchFamily="18" charset="0"/>
                          <a:cs typeface="Times New Roman" panose="02020603050405020304" pitchFamily="18" charset="0"/>
                        </a:rPr>
                        <a:t>m thick</a:t>
                      </a:r>
                      <a:br>
                        <a:rPr lang="en-US" altLang="zh-CN" sz="1400" kern="1200" dirty="0">
                          <a:effectLst/>
                          <a:latin typeface="Times New Roman" panose="02020603050405020304" pitchFamily="18" charset="0"/>
                          <a:cs typeface="Times New Roman" panose="02020603050405020304" pitchFamily="18" charset="0"/>
                        </a:rPr>
                      </a:br>
                      <a:r>
                        <a:rPr lang="en-US" altLang="zh-CN" sz="1400" kern="1200" dirty="0" err="1">
                          <a:effectLst/>
                          <a:latin typeface="Times New Roman" panose="02020603050405020304" pitchFamily="18" charset="0"/>
                          <a:cs typeface="Times New Roman" panose="02020603050405020304" pitchFamily="18" charset="0"/>
                        </a:rPr>
                        <a:t>Pt</a:t>
                      </a:r>
                      <a:r>
                        <a:rPr lang="en-US" altLang="zh-CN" sz="1400" kern="1200" dirty="0">
                          <a:effectLst/>
                          <a:latin typeface="Times New Roman" panose="02020603050405020304" pitchFamily="18" charset="0"/>
                          <a:cs typeface="Times New Roman" panose="02020603050405020304" pitchFamily="18" charset="0"/>
                        </a:rPr>
                        <a:t> foil in vacuum</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plastic scintillator telescopes and HPGe detectors in the atmosphere</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aseline="30000" dirty="0">
                          <a:latin typeface="Times New Roman" panose="02020603050405020304" pitchFamily="18" charset="0"/>
                          <a:cs typeface="Times New Roman" panose="02020603050405020304" pitchFamily="18" charset="0"/>
                        </a:rPr>
                        <a:t>11</a:t>
                      </a:r>
                      <a:r>
                        <a:rPr lang="en-US" altLang="zh-CN" sz="1400" dirty="0">
                          <a:latin typeface="Times New Roman" panose="02020603050405020304" pitchFamily="18" charset="0"/>
                          <a:cs typeface="Times New Roman" panose="02020603050405020304" pitchFamily="18" charset="0"/>
                        </a:rPr>
                        <a:t>Li</a:t>
                      </a:r>
                      <a:endParaRPr lang="en-US" altLang="zh-CN"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30.6</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Times New Roman" panose="02020603050405020304" pitchFamily="18" charset="0"/>
                          <a:cs typeface="Times New Roman" panose="02020603050405020304" pitchFamily="18" charset="0"/>
                        </a:rPr>
                        <a:t>~12000</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A thick aluminum (with respect to the implantation depth of the ions) foil</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SCEPTAR and </a:t>
                      </a:r>
                      <a:r>
                        <a:rPr lang="el-GR" altLang="zh-CN" sz="1400" dirty="0">
                          <a:latin typeface="Times New Roman" panose="02020603050405020304" pitchFamily="18" charset="0"/>
                          <a:cs typeface="Times New Roman" panose="02020603050405020304" pitchFamily="18" charset="0"/>
                        </a:rPr>
                        <a:t>8π </a:t>
                      </a:r>
                      <a:r>
                        <a:rPr lang="en-US" altLang="zh-CN" sz="1400" dirty="0">
                          <a:latin typeface="Times New Roman" panose="02020603050405020304" pitchFamily="18" charset="0"/>
                          <a:cs typeface="Times New Roman" panose="02020603050405020304" pitchFamily="18" charset="0"/>
                        </a:rPr>
                        <a:t>spectrometer</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3" name="矩形 2"/>
          <p:cNvSpPr/>
          <p:nvPr/>
        </p:nvSpPr>
        <p:spPr>
          <a:xfrm>
            <a:off x="0" y="4794697"/>
            <a:ext cx="7048500" cy="2031325"/>
          </a:xfrm>
          <a:prstGeom prst="rect">
            <a:avLst/>
          </a:prstGeom>
        </p:spPr>
        <p:txBody>
          <a:bodyPr wrap="square">
            <a:spAutoFit/>
          </a:bodyPr>
          <a:lstStyle/>
          <a:p>
            <a:r>
              <a:rPr lang="da-DK" altLang="zh-CN" dirty="0"/>
              <a:t>28Na K. Kura et al., Phys. Rev. C 85, 034310 (2012).</a:t>
            </a:r>
            <a:endParaRPr lang="en-US" altLang="zh-CN" dirty="0"/>
          </a:p>
          <a:p>
            <a:r>
              <a:rPr lang="zh-CN" altLang="en-US" dirty="0"/>
              <a:t>29,30Na T. Shimoda et al., Hyperfine Interact. 225, 183 (2014)</a:t>
            </a:r>
            <a:r>
              <a:rPr lang="en-US" altLang="zh-CN" dirty="0"/>
              <a:t>.</a:t>
            </a:r>
          </a:p>
          <a:p>
            <a:r>
              <a:rPr lang="en-US" altLang="zh-CN" dirty="0"/>
              <a:t>31Na H. </a:t>
            </a:r>
            <a:r>
              <a:rPr lang="en-US" altLang="zh-CN" dirty="0" err="1"/>
              <a:t>Nishibata</a:t>
            </a:r>
            <a:r>
              <a:rPr lang="en-US" altLang="zh-CN" dirty="0"/>
              <a:t> et al., Phys. Lett. B 767, 81 (2017).</a:t>
            </a:r>
          </a:p>
          <a:p>
            <a:r>
              <a:rPr lang="en-US" altLang="zh-CN" dirty="0"/>
              <a:t>32Na C. M. Mattoon et al., Phys. Rev. C 75, 017302 (2007).</a:t>
            </a:r>
          </a:p>
          <a:p>
            <a:r>
              <a:rPr lang="nb-NO" altLang="zh-CN" dirty="0"/>
              <a:t>11Li </a:t>
            </a:r>
            <a:r>
              <a:rPr lang="fr-FR" altLang="zh-CN" dirty="0"/>
              <a:t>F. Sarazin et al., Phys. Rev. C 70, 031302(R) (2004). </a:t>
            </a:r>
          </a:p>
          <a:p>
            <a:r>
              <a:rPr lang="nb-NO" altLang="zh-CN" dirty="0"/>
              <a:t>11Li Y. Hirayama et al., Phys. Lett. B 611, 239 (2005).</a:t>
            </a:r>
          </a:p>
          <a:p>
            <a:r>
              <a:rPr lang="fr-FR" altLang="zh-CN" dirty="0"/>
              <a:t>11Li C. M. Mattoon et al., Phys. Rev. C 80, 034318 (2009).</a:t>
            </a:r>
            <a:endParaRPr lang="zh-CN" altLang="en-US" dirty="0"/>
          </a:p>
        </p:txBody>
      </p:sp>
    </p:spTree>
    <p:extLst>
      <p:ext uri="{BB962C8B-B14F-4D97-AF65-F5344CB8AC3E}">
        <p14:creationId xmlns:p14="http://schemas.microsoft.com/office/powerpoint/2010/main" val="203875831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9144000" cy="5940088"/>
          </a:xfrm>
          <a:prstGeom prst="rect">
            <a:avLst/>
          </a:prstGeom>
        </p:spPr>
        <p:txBody>
          <a:bodyPr wrap="square" anchor="ctr">
            <a:spAutoFit/>
          </a:bodyPr>
          <a:lstStyle/>
          <a:p>
            <a:r>
              <a:rPr lang="en-US" altLang="zh-CN" sz="1600" dirty="0">
                <a:latin typeface="Times New Roman" panose="02020603050405020304" pitchFamily="18" charset="0"/>
                <a:cs typeface="Times New Roman" panose="02020603050405020304" pitchFamily="18" charset="0"/>
              </a:rPr>
              <a:t>The 30.6-keV 11Li beam was implanted in a thick (with respect to the implantation depth of the ions) aluminum foil.</a:t>
            </a:r>
            <a:br>
              <a:rPr lang="en-US" altLang="zh-CN" sz="1600" dirty="0">
                <a:latin typeface="Times New Roman" panose="02020603050405020304" pitchFamily="18" charset="0"/>
                <a:cs typeface="Times New Roman" panose="02020603050405020304" pitchFamily="18" charset="0"/>
              </a:rPr>
            </a:br>
            <a:r>
              <a:rPr lang="en-US" altLang="zh-CN" sz="1400" dirty="0">
                <a:solidFill>
                  <a:schemeClr val="accent5">
                    <a:lumMod val="75000"/>
                  </a:schemeClr>
                </a:solidFill>
                <a:latin typeface="Times New Roman" panose="02020603050405020304" pitchFamily="18" charset="0"/>
                <a:cs typeface="Times New Roman" panose="02020603050405020304" pitchFamily="18" charset="0"/>
              </a:rPr>
              <a:t>C. M. Mattoon et al., Phys. Rev. C 80, 034318 (2009). Line-shape analysis of Doppler-broadened γ lines following the β decay of 11Li @ISAC</a:t>
            </a:r>
          </a:p>
          <a:p>
            <a:r>
              <a:rPr lang="en-US" altLang="zh-CN" sz="1600" dirty="0">
                <a:latin typeface="Times New Roman" panose="02020603050405020304" pitchFamily="18" charset="0"/>
                <a:cs typeface="Times New Roman" panose="02020603050405020304" pitchFamily="18" charset="0"/>
              </a:rPr>
              <a:t>The 60 keV 11Li ion beam was deposited on an aluminized </a:t>
            </a:r>
            <a:r>
              <a:rPr lang="en-US" altLang="zh-CN" sz="1600" dirty="0" err="1">
                <a:latin typeface="Times New Roman" panose="02020603050405020304" pitchFamily="18" charset="0"/>
                <a:cs typeface="Times New Roman" panose="02020603050405020304" pitchFamily="18" charset="0"/>
              </a:rPr>
              <a:t>mylar</a:t>
            </a:r>
            <a:r>
              <a:rPr lang="en-US" altLang="zh-CN" sz="1600" dirty="0">
                <a:latin typeface="Times New Roman" panose="02020603050405020304" pitchFamily="18" charset="0"/>
                <a:cs typeface="Times New Roman" panose="02020603050405020304" pitchFamily="18" charset="0"/>
              </a:rPr>
              <a:t>-tape.</a:t>
            </a:r>
          </a:p>
          <a:p>
            <a:r>
              <a:rPr lang="en-US" altLang="zh-CN" sz="1400" dirty="0">
                <a:solidFill>
                  <a:schemeClr val="accent5">
                    <a:lumMod val="75000"/>
                  </a:schemeClr>
                </a:solidFill>
                <a:latin typeface="Times New Roman" panose="02020603050405020304" pitchFamily="18" charset="0"/>
                <a:cs typeface="Times New Roman" panose="02020603050405020304" pitchFamily="18" charset="0"/>
              </a:rPr>
              <a:t>11Li H. O. U. </a:t>
            </a:r>
            <a:r>
              <a:rPr lang="en-US" altLang="zh-CN" sz="1400" dirty="0" err="1">
                <a:solidFill>
                  <a:schemeClr val="accent5">
                    <a:lumMod val="75000"/>
                  </a:schemeClr>
                </a:solidFill>
                <a:latin typeface="Times New Roman" panose="02020603050405020304" pitchFamily="18" charset="0"/>
                <a:cs typeface="Times New Roman" panose="02020603050405020304" pitchFamily="18" charset="0"/>
              </a:rPr>
              <a:t>Fynbo</a:t>
            </a:r>
            <a:r>
              <a:rPr lang="en-US" altLang="zh-CN" sz="1400" dirty="0">
                <a:solidFill>
                  <a:schemeClr val="accent5">
                    <a:lumMod val="75000"/>
                  </a:schemeClr>
                </a:solidFill>
                <a:latin typeface="Times New Roman" panose="02020603050405020304" pitchFamily="18" charset="0"/>
                <a:cs typeface="Times New Roman" panose="02020603050405020304" pitchFamily="18" charset="0"/>
              </a:rPr>
              <a:t> et al., Nucl. Phys. A 736, 39 (2004). New information on the β-decay of 11Li from Doppler broadened γ lines @ISOLDE</a:t>
            </a:r>
            <a:br>
              <a:rPr lang="en-US" altLang="zh-CN" sz="1600" dirty="0">
                <a:latin typeface="Times New Roman" panose="02020603050405020304" pitchFamily="18" charset="0"/>
                <a:cs typeface="Times New Roman" panose="02020603050405020304" pitchFamily="18" charset="0"/>
              </a:rPr>
            </a:br>
            <a:r>
              <a:rPr lang="en-US" altLang="zh-CN" sz="1600" dirty="0">
                <a:latin typeface="Times New Roman" panose="02020603050405020304" pitchFamily="18" charset="0"/>
                <a:cs typeface="Times New Roman" panose="02020603050405020304" pitchFamily="18" charset="0"/>
              </a:rPr>
              <a:t>A pure 30.4 keV 11Li beam of about a thousand ions per second was extracted by surface ionization from the target and implanted into a 0.2-mm-thick Al foil at the </a:t>
            </a:r>
            <a:r>
              <a:rPr lang="en-US" altLang="zh-CN" sz="1600" dirty="0" err="1">
                <a:latin typeface="Times New Roman" panose="02020603050405020304" pitchFamily="18" charset="0"/>
                <a:cs typeface="Times New Roman" panose="02020603050405020304" pitchFamily="18" charset="0"/>
              </a:rPr>
              <a:t>centre</a:t>
            </a:r>
            <a:r>
              <a:rPr lang="en-US" altLang="zh-CN" sz="1600" dirty="0">
                <a:latin typeface="Times New Roman" panose="02020603050405020304" pitchFamily="18" charset="0"/>
                <a:cs typeface="Times New Roman" panose="02020603050405020304" pitchFamily="18" charset="0"/>
              </a:rPr>
              <a:t> of the g detector array. </a:t>
            </a:r>
            <a:br>
              <a:rPr lang="en-US" altLang="zh-CN" sz="1600" dirty="0">
                <a:latin typeface="Times New Roman" panose="02020603050405020304" pitchFamily="18" charset="0"/>
                <a:cs typeface="Times New Roman" panose="02020603050405020304" pitchFamily="18" charset="0"/>
              </a:rPr>
            </a:br>
            <a:r>
              <a:rPr lang="en-US" altLang="zh-CN" sz="1400" dirty="0">
                <a:solidFill>
                  <a:schemeClr val="accent5">
                    <a:lumMod val="75000"/>
                  </a:schemeClr>
                </a:solidFill>
                <a:latin typeface="Times New Roman" panose="02020603050405020304" pitchFamily="18" charset="0"/>
                <a:cs typeface="Times New Roman" panose="02020603050405020304" pitchFamily="18" charset="0"/>
              </a:rPr>
              <a:t>F. </a:t>
            </a:r>
            <a:r>
              <a:rPr lang="en-US" altLang="zh-CN" sz="1400" dirty="0" err="1">
                <a:solidFill>
                  <a:schemeClr val="accent5">
                    <a:lumMod val="75000"/>
                  </a:schemeClr>
                </a:solidFill>
                <a:latin typeface="Times New Roman" panose="02020603050405020304" pitchFamily="18" charset="0"/>
                <a:cs typeface="Times New Roman" panose="02020603050405020304" pitchFamily="18" charset="0"/>
              </a:rPr>
              <a:t>Sarazin</a:t>
            </a:r>
            <a:r>
              <a:rPr lang="en-US" altLang="zh-CN" sz="1400" dirty="0">
                <a:solidFill>
                  <a:schemeClr val="accent5">
                    <a:lumMod val="75000"/>
                  </a:schemeClr>
                </a:solidFill>
                <a:latin typeface="Times New Roman" panose="02020603050405020304" pitchFamily="18" charset="0"/>
                <a:cs typeface="Times New Roman" panose="02020603050405020304" pitchFamily="18" charset="0"/>
              </a:rPr>
              <a:t> et al., Phys. Rev. C 70, 031302(R) (2004). Halo neutrons and the β decay of 11Li @ISAC</a:t>
            </a:r>
          </a:p>
          <a:p>
            <a:r>
              <a:rPr lang="en-US" altLang="zh-CN" sz="1600" dirty="0">
                <a:latin typeface="Times New Roman" panose="02020603050405020304" pitchFamily="18" charset="0"/>
                <a:cs typeface="Times New Roman" panose="02020603050405020304" pitchFamily="18" charset="0"/>
              </a:rPr>
              <a:t>The isotope-separated 28Na+ beam with an energy of 30.6 keV was delivered to the polarized beam line. The beam was focused and stopped on a </a:t>
            </a:r>
            <a:r>
              <a:rPr lang="en-US" altLang="zh-CN" sz="1600" dirty="0" err="1">
                <a:latin typeface="Times New Roman" panose="02020603050405020304" pitchFamily="18" charset="0"/>
                <a:cs typeface="Times New Roman" panose="02020603050405020304" pitchFamily="18" charset="0"/>
              </a:rPr>
              <a:t>Pt</a:t>
            </a:r>
            <a:r>
              <a:rPr lang="en-US" altLang="zh-CN" sz="1600" dirty="0">
                <a:latin typeface="Times New Roman" panose="02020603050405020304" pitchFamily="18" charset="0"/>
                <a:cs typeface="Times New Roman" panose="02020603050405020304" pitchFamily="18" charset="0"/>
              </a:rPr>
              <a:t> foil (10 </a:t>
            </a:r>
            <a:r>
              <a:rPr lang="en-US" altLang="zh-CN" sz="1600" i="1" dirty="0">
                <a:latin typeface="Times New Roman" panose="02020603050405020304" pitchFamily="18" charset="0"/>
                <a:cs typeface="Times New Roman" panose="02020603050405020304" pitchFamily="18" charset="0"/>
              </a:rPr>
              <a:t>μ</a:t>
            </a:r>
            <a:r>
              <a:rPr lang="en-US" altLang="zh-CN" sz="1600" dirty="0">
                <a:latin typeface="Times New Roman" panose="02020603050405020304" pitchFamily="18" charset="0"/>
                <a:cs typeface="Times New Roman" panose="02020603050405020304" pitchFamily="18" charset="0"/>
              </a:rPr>
              <a:t>m thick) placed in a cylindrical vacuum chamber made of fiber-reinforced plastic (FRP) with 36 and 38 mm inner and outer diameters, respectively.</a:t>
            </a:r>
            <a:br>
              <a:rPr lang="en-US" altLang="zh-CN" sz="1600" dirty="0">
                <a:latin typeface="Times New Roman" panose="02020603050405020304" pitchFamily="18" charset="0"/>
                <a:cs typeface="Times New Roman" panose="02020603050405020304" pitchFamily="18" charset="0"/>
              </a:rPr>
            </a:br>
            <a:r>
              <a:rPr lang="en-US" altLang="zh-CN" sz="1400" dirty="0">
                <a:solidFill>
                  <a:schemeClr val="accent5">
                    <a:lumMod val="75000"/>
                  </a:schemeClr>
                </a:solidFill>
                <a:latin typeface="Times New Roman" panose="02020603050405020304" pitchFamily="18" charset="0"/>
                <a:cs typeface="Times New Roman" panose="02020603050405020304" pitchFamily="18" charset="0"/>
              </a:rPr>
              <a:t>K. Kura et al., Phys. Rev. C 85, 034310 (2012). Structure of 28Mg studied by β-decay spectroscopy of spin-polarized 28Na The first step of systematic studies on neutron-rich Mg isotopes @ISAC</a:t>
            </a:r>
            <a:br>
              <a:rPr lang="en-US" altLang="zh-CN" sz="1400" dirty="0">
                <a:solidFill>
                  <a:schemeClr val="accent5">
                    <a:lumMod val="75000"/>
                  </a:schemeClr>
                </a:solidFill>
                <a:latin typeface="Times New Roman" panose="02020603050405020304" pitchFamily="18" charset="0"/>
                <a:cs typeface="Times New Roman" panose="02020603050405020304" pitchFamily="18" charset="0"/>
              </a:rPr>
            </a:br>
            <a:r>
              <a:rPr lang="en-US" altLang="zh-CN" sz="1600" dirty="0">
                <a:latin typeface="Times New Roman" panose="02020603050405020304" pitchFamily="18" charset="0"/>
                <a:cs typeface="Times New Roman" panose="02020603050405020304" pitchFamily="18" charset="0"/>
              </a:rPr>
              <a:t>34,35Al Ions were collected onto a tape that was moved periodically in order to reduce the amount of contaminants and longer-lived daughter activities.</a:t>
            </a:r>
            <a:br>
              <a:rPr lang="en-US" altLang="zh-CN" sz="1600" dirty="0">
                <a:latin typeface="Times New Roman" panose="02020603050405020304" pitchFamily="18" charset="0"/>
                <a:cs typeface="Times New Roman" panose="02020603050405020304" pitchFamily="18" charset="0"/>
              </a:rPr>
            </a:br>
            <a:r>
              <a:rPr lang="en-US" altLang="zh-CN" sz="1400" dirty="0">
                <a:solidFill>
                  <a:schemeClr val="accent5">
                    <a:lumMod val="75000"/>
                  </a:schemeClr>
                </a:solidFill>
                <a:latin typeface="Times New Roman" panose="02020603050405020304" pitchFamily="18" charset="0"/>
                <a:cs typeface="Times New Roman" panose="02020603050405020304" pitchFamily="18" charset="0"/>
              </a:rPr>
              <a:t>S. </a:t>
            </a:r>
            <a:r>
              <a:rPr lang="en-US" altLang="zh-CN" sz="1400" dirty="0" err="1">
                <a:solidFill>
                  <a:schemeClr val="accent5">
                    <a:lumMod val="75000"/>
                  </a:schemeClr>
                </a:solidFill>
                <a:latin typeface="Times New Roman" panose="02020603050405020304" pitchFamily="18" charset="0"/>
                <a:cs typeface="Times New Roman" panose="02020603050405020304" pitchFamily="18" charset="0"/>
              </a:rPr>
              <a:t>Nummela</a:t>
            </a:r>
            <a:r>
              <a:rPr lang="en-US" altLang="zh-CN" sz="1400" dirty="0">
                <a:solidFill>
                  <a:schemeClr val="accent5">
                    <a:lumMod val="75000"/>
                  </a:schemeClr>
                </a:solidFill>
                <a:latin typeface="Times New Roman" panose="02020603050405020304" pitchFamily="18" charset="0"/>
                <a:cs typeface="Times New Roman" panose="02020603050405020304" pitchFamily="18" charset="0"/>
              </a:rPr>
              <a:t> et al., Phys. Rev. C 63, 044316 (2001). Spectroscopy of 34,35Si by </a:t>
            </a:r>
            <a:r>
              <a:rPr lang="el-GR" altLang="zh-CN" sz="1400" dirty="0">
                <a:solidFill>
                  <a:schemeClr val="accent5">
                    <a:lumMod val="75000"/>
                  </a:schemeClr>
                </a:solidFill>
                <a:latin typeface="Times New Roman" panose="02020603050405020304" pitchFamily="18" charset="0"/>
                <a:cs typeface="Times New Roman" panose="02020603050405020304" pitchFamily="18" charset="0"/>
              </a:rPr>
              <a:t>β </a:t>
            </a:r>
            <a:r>
              <a:rPr lang="en-US" altLang="zh-CN" sz="1400" dirty="0">
                <a:solidFill>
                  <a:schemeClr val="accent5">
                    <a:lumMod val="75000"/>
                  </a:schemeClr>
                </a:solidFill>
                <a:latin typeface="Times New Roman" panose="02020603050405020304" pitchFamily="18" charset="0"/>
                <a:cs typeface="Times New Roman" panose="02020603050405020304" pitchFamily="18" charset="0"/>
              </a:rPr>
              <a:t>decay </a:t>
            </a:r>
            <a:r>
              <a:rPr lang="en-US" altLang="zh-CN" sz="1400" dirty="0" err="1">
                <a:solidFill>
                  <a:schemeClr val="accent5">
                    <a:lumMod val="75000"/>
                  </a:schemeClr>
                </a:solidFill>
                <a:latin typeface="Times New Roman" panose="02020603050405020304" pitchFamily="18" charset="0"/>
                <a:cs typeface="Times New Roman" panose="02020603050405020304" pitchFamily="18" charset="0"/>
              </a:rPr>
              <a:t>sd-fp</a:t>
            </a:r>
            <a:r>
              <a:rPr lang="en-US" altLang="zh-CN" sz="1400" dirty="0">
                <a:solidFill>
                  <a:schemeClr val="accent5">
                    <a:lumMod val="75000"/>
                  </a:schemeClr>
                </a:solidFill>
                <a:latin typeface="Times New Roman" panose="02020603050405020304" pitchFamily="18" charset="0"/>
                <a:cs typeface="Times New Roman" panose="02020603050405020304" pitchFamily="18" charset="0"/>
              </a:rPr>
              <a:t> shell gap and single-particle states @ISOLDE</a:t>
            </a:r>
            <a:br>
              <a:rPr lang="en-US" altLang="zh-CN" sz="1400" dirty="0">
                <a:solidFill>
                  <a:schemeClr val="accent5">
                    <a:lumMod val="75000"/>
                  </a:schemeClr>
                </a:solidFill>
                <a:latin typeface="Times New Roman" panose="02020603050405020304" pitchFamily="18" charset="0"/>
                <a:cs typeface="Times New Roman" panose="02020603050405020304" pitchFamily="18" charset="0"/>
              </a:rPr>
            </a:br>
            <a:r>
              <a:rPr lang="en-US" altLang="zh-CN" sz="1600" dirty="0">
                <a:latin typeface="Times New Roman" panose="02020603050405020304" pitchFamily="18" charset="0"/>
                <a:cs typeface="Times New Roman" panose="02020603050405020304" pitchFamily="18" charset="0"/>
              </a:rPr>
              <a:t>The Na ions were deposited onto an aluminum foil in front of the β detector.</a:t>
            </a:r>
            <a:br>
              <a:rPr lang="en-US" altLang="zh-CN" sz="1600" dirty="0">
                <a:latin typeface="Times New Roman" panose="02020603050405020304" pitchFamily="18" charset="0"/>
                <a:cs typeface="Times New Roman" panose="02020603050405020304" pitchFamily="18" charset="0"/>
              </a:rPr>
            </a:br>
            <a:r>
              <a:rPr lang="en-US" altLang="zh-CN" sz="1400" dirty="0">
                <a:solidFill>
                  <a:schemeClr val="accent5">
                    <a:lumMod val="75000"/>
                  </a:schemeClr>
                </a:solidFill>
                <a:latin typeface="Times New Roman" panose="02020603050405020304" pitchFamily="18" charset="0"/>
                <a:cs typeface="Times New Roman" panose="02020603050405020304" pitchFamily="18" charset="0"/>
              </a:rPr>
              <a:t>H. Mach et al., Eur. Phys. J. A 25, 105 (2005). New structure information on 30Mg, 31Mg and 32Mg @ISOLDE</a:t>
            </a:r>
            <a:br>
              <a:rPr lang="en-US" altLang="zh-CN" sz="1400" dirty="0">
                <a:solidFill>
                  <a:schemeClr val="accent5">
                    <a:lumMod val="75000"/>
                  </a:schemeClr>
                </a:solidFill>
                <a:latin typeface="Times New Roman" panose="02020603050405020304" pitchFamily="18" charset="0"/>
                <a:cs typeface="Times New Roman" panose="02020603050405020304" pitchFamily="18" charset="0"/>
              </a:rPr>
            </a:br>
            <a:r>
              <a:rPr lang="en-US" altLang="zh-CN" sz="1600" dirty="0">
                <a:latin typeface="Times New Roman" panose="02020603050405020304" pitchFamily="18" charset="0"/>
                <a:cs typeface="Times New Roman" panose="02020603050405020304" pitchFamily="18" charset="0"/>
              </a:rPr>
              <a:t>The beam was stopped in the center of the target chamber in a 0.1 mm thick Al foil to examine the β decay of 30Na to excited states of 30Mg.</a:t>
            </a:r>
          </a:p>
          <a:p>
            <a:r>
              <a:rPr lang="en-US" altLang="zh-CN" sz="1400" dirty="0">
                <a:solidFill>
                  <a:schemeClr val="accent5">
                    <a:lumMod val="75000"/>
                  </a:schemeClr>
                </a:solidFill>
                <a:latin typeface="Times New Roman" panose="02020603050405020304" pitchFamily="18" charset="0"/>
                <a:cs typeface="Times New Roman" panose="02020603050405020304" pitchFamily="18" charset="0"/>
              </a:rPr>
              <a:t>W. </a:t>
            </a:r>
            <a:r>
              <a:rPr lang="en-US" altLang="zh-CN" sz="1400" dirty="0" err="1">
                <a:solidFill>
                  <a:schemeClr val="accent5">
                    <a:lumMod val="75000"/>
                  </a:schemeClr>
                </a:solidFill>
                <a:latin typeface="Times New Roman" panose="02020603050405020304" pitchFamily="18" charset="0"/>
                <a:cs typeface="Times New Roman" panose="02020603050405020304" pitchFamily="18" charset="0"/>
              </a:rPr>
              <a:t>Schwerdtfeger</a:t>
            </a:r>
            <a:r>
              <a:rPr lang="en-US" altLang="zh-CN" sz="1400" dirty="0">
                <a:solidFill>
                  <a:schemeClr val="accent5">
                    <a:lumMod val="75000"/>
                  </a:schemeClr>
                </a:solidFill>
                <a:latin typeface="Times New Roman" panose="02020603050405020304" pitchFamily="18" charset="0"/>
                <a:cs typeface="Times New Roman" panose="02020603050405020304" pitchFamily="18" charset="0"/>
              </a:rPr>
              <a:t> et al., Phys. Rev. Lett. 103, 012501 (2009). Shape Coexistence Near Neutron Number N = 20 First Identification of the E0 Decay from the Deformed First Excited Jπ= 0+ State in 30Mg @ISOLDE</a:t>
            </a:r>
            <a:endParaRPr lang="zh-CN" altLang="en-US" sz="1400" dirty="0">
              <a:solidFill>
                <a:schemeClr val="accent5">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9918607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3354765"/>
          </a:xfrm>
          <a:prstGeom prst="rect">
            <a:avLst/>
          </a:prstGeom>
        </p:spPr>
        <p:txBody>
          <a:bodyPr wrap="square">
            <a:spAutoFit/>
          </a:bodyPr>
          <a:lstStyle/>
          <a:p>
            <a:r>
              <a:rPr lang="en-US" altLang="zh-CN" sz="1600" dirty="0">
                <a:solidFill>
                  <a:srgbClr val="000000"/>
                </a:solidFill>
                <a:latin typeface="Times New Roman" panose="02020603050405020304" pitchFamily="18" charset="0"/>
                <a:cs typeface="Times New Roman" panose="02020603050405020304" pitchFamily="18" charset="0"/>
              </a:rPr>
              <a:t>The 31Na+ ions with an energy of 28 keV were separated by the high resolution mass separator and were delivered to the polarized beam line. </a:t>
            </a:r>
            <a:r>
              <a:rPr lang="en-US" altLang="zh-CN" sz="1600" dirty="0">
                <a:latin typeface="Times New Roman" panose="02020603050405020304" pitchFamily="18" charset="0"/>
                <a:cs typeface="Times New Roman" panose="02020603050405020304" pitchFamily="18" charset="0"/>
              </a:rPr>
              <a:t>The polarized 31Na beam delivered from the left-side was stopped in an annealed </a:t>
            </a:r>
            <a:r>
              <a:rPr lang="en-US" altLang="zh-CN" sz="1600" dirty="0" err="1">
                <a:latin typeface="Times New Roman" panose="02020603050405020304" pitchFamily="18" charset="0"/>
                <a:cs typeface="Times New Roman" panose="02020603050405020304" pitchFamily="18" charset="0"/>
              </a:rPr>
              <a:t>Pt</a:t>
            </a:r>
            <a:r>
              <a:rPr lang="en-US" altLang="zh-CN" sz="1600" dirty="0">
                <a:latin typeface="Times New Roman" panose="02020603050405020304" pitchFamily="18" charset="0"/>
                <a:cs typeface="Times New Roman" panose="02020603050405020304" pitchFamily="18" charset="0"/>
              </a:rPr>
              <a:t> foil (20 μm thick) in vacuum.</a:t>
            </a:r>
            <a:br>
              <a:rPr lang="en-US" altLang="zh-CN" sz="1600" dirty="0">
                <a:latin typeface="Times New Roman" panose="02020603050405020304" pitchFamily="18" charset="0"/>
                <a:cs typeface="Times New Roman" panose="02020603050405020304" pitchFamily="18" charset="0"/>
              </a:rPr>
            </a:br>
            <a:r>
              <a:rPr lang="en-US" altLang="zh-CN" sz="1400" dirty="0">
                <a:solidFill>
                  <a:schemeClr val="accent5">
                    <a:lumMod val="75000"/>
                  </a:schemeClr>
                </a:solidFill>
                <a:latin typeface="Times New Roman" panose="02020603050405020304" pitchFamily="18" charset="0"/>
                <a:cs typeface="Times New Roman" panose="02020603050405020304" pitchFamily="18" charset="0"/>
              </a:rPr>
              <a:t>H. </a:t>
            </a:r>
            <a:r>
              <a:rPr lang="en-US" altLang="zh-CN" sz="1400" dirty="0" err="1">
                <a:solidFill>
                  <a:schemeClr val="accent5">
                    <a:lumMod val="75000"/>
                  </a:schemeClr>
                </a:solidFill>
                <a:latin typeface="Times New Roman" panose="02020603050405020304" pitchFamily="18" charset="0"/>
                <a:cs typeface="Times New Roman" panose="02020603050405020304" pitchFamily="18" charset="0"/>
              </a:rPr>
              <a:t>Nishibata</a:t>
            </a:r>
            <a:r>
              <a:rPr lang="en-US" altLang="zh-CN" sz="1400" dirty="0">
                <a:solidFill>
                  <a:schemeClr val="accent5">
                    <a:lumMod val="75000"/>
                  </a:schemeClr>
                </a:solidFill>
                <a:latin typeface="Times New Roman" panose="02020603050405020304" pitchFamily="18" charset="0"/>
                <a:cs typeface="Times New Roman" panose="02020603050405020304" pitchFamily="18" charset="0"/>
              </a:rPr>
              <a:t> et al., Phys. Lett. B 767, 81 (2017). Shape coexistence in the N = 19 neutron-rich nucleus 31Mg explored by </a:t>
            </a:r>
            <a:r>
              <a:rPr lang="el-GR" altLang="zh-CN" sz="1400" dirty="0">
                <a:solidFill>
                  <a:schemeClr val="accent5">
                    <a:lumMod val="75000"/>
                  </a:schemeClr>
                </a:solidFill>
                <a:latin typeface="Times New Roman" panose="02020603050405020304" pitchFamily="18" charset="0"/>
                <a:cs typeface="Times New Roman" panose="02020603050405020304" pitchFamily="18" charset="0"/>
              </a:rPr>
              <a:t>β-γ </a:t>
            </a:r>
            <a:r>
              <a:rPr lang="en-US" altLang="zh-CN" sz="1400" dirty="0">
                <a:solidFill>
                  <a:schemeClr val="accent5">
                    <a:lumMod val="75000"/>
                  </a:schemeClr>
                </a:solidFill>
                <a:latin typeface="Times New Roman" panose="02020603050405020304" pitchFamily="18" charset="0"/>
                <a:cs typeface="Times New Roman" panose="02020603050405020304" pitchFamily="18" charset="0"/>
              </a:rPr>
              <a:t>spectroscopy of spin-polarized 31Na @ISAC</a:t>
            </a:r>
            <a:br>
              <a:rPr lang="en-US" altLang="zh-CN" sz="1600" dirty="0">
                <a:solidFill>
                  <a:srgbClr val="000000"/>
                </a:solidFill>
                <a:latin typeface="Times New Roman" panose="02020603050405020304" pitchFamily="18" charset="0"/>
                <a:cs typeface="Times New Roman" panose="02020603050405020304" pitchFamily="18" charset="0"/>
              </a:rPr>
            </a:br>
            <a:r>
              <a:rPr lang="en-US" altLang="zh-CN" sz="1600" dirty="0">
                <a:solidFill>
                  <a:srgbClr val="000000"/>
                </a:solidFill>
                <a:latin typeface="Times New Roman" panose="02020603050405020304" pitchFamily="18" charset="0"/>
                <a:cs typeface="Times New Roman" panose="02020603050405020304" pitchFamily="18" charset="0"/>
              </a:rPr>
              <a:t>The β-decay of 32Na has been investigated at ISAC/TRIUMF with the 8π spectrometer, instrumented with the </a:t>
            </a:r>
            <a:r>
              <a:rPr lang="en-US" altLang="zh-CN" sz="1600" dirty="0" err="1">
                <a:solidFill>
                  <a:srgbClr val="000000"/>
                </a:solidFill>
                <a:latin typeface="Times New Roman" panose="02020603050405020304" pitchFamily="18" charset="0"/>
                <a:cs typeface="Times New Roman" panose="02020603050405020304" pitchFamily="18" charset="0"/>
              </a:rPr>
              <a:t>SCintillating</a:t>
            </a:r>
            <a:r>
              <a:rPr lang="en-US" altLang="zh-CN" sz="1600" dirty="0">
                <a:solidFill>
                  <a:srgbClr val="000000"/>
                </a:solidFill>
                <a:latin typeface="Times New Roman" panose="02020603050405020304" pitchFamily="18" charset="0"/>
                <a:cs typeface="Times New Roman" panose="02020603050405020304" pitchFamily="18" charset="0"/>
              </a:rPr>
              <a:t> Electron Positron Tagging </a:t>
            </a:r>
            <a:r>
              <a:rPr lang="en-US" altLang="zh-CN" sz="1600" dirty="0" err="1">
                <a:solidFill>
                  <a:srgbClr val="000000"/>
                </a:solidFill>
                <a:latin typeface="Times New Roman" panose="02020603050405020304" pitchFamily="18" charset="0"/>
                <a:cs typeface="Times New Roman" panose="02020603050405020304" pitchFamily="18" charset="0"/>
              </a:rPr>
              <a:t>ARray</a:t>
            </a:r>
            <a:r>
              <a:rPr lang="en-US" altLang="zh-CN" sz="1600" dirty="0">
                <a:solidFill>
                  <a:srgbClr val="000000"/>
                </a:solidFill>
                <a:latin typeface="Times New Roman" panose="02020603050405020304" pitchFamily="18" charset="0"/>
                <a:cs typeface="Times New Roman" panose="02020603050405020304" pitchFamily="18" charset="0"/>
              </a:rPr>
              <a:t> (SCEPTAR) and a fast </a:t>
            </a:r>
            <a:r>
              <a:rPr lang="en-US" altLang="zh-CN" sz="1600" dirty="0" err="1">
                <a:solidFill>
                  <a:srgbClr val="000000"/>
                </a:solidFill>
                <a:latin typeface="Times New Roman" panose="02020603050405020304" pitchFamily="18" charset="0"/>
                <a:cs typeface="Times New Roman" panose="02020603050405020304" pitchFamily="18" charset="0"/>
              </a:rPr>
              <a:t>mylar</a:t>
            </a:r>
            <a:r>
              <a:rPr lang="en-US" altLang="zh-CN" sz="1600" dirty="0">
                <a:solidFill>
                  <a:srgbClr val="000000"/>
                </a:solidFill>
                <a:latin typeface="Times New Roman" panose="02020603050405020304" pitchFamily="18" charset="0"/>
                <a:cs typeface="Times New Roman" panose="02020603050405020304" pitchFamily="18" charset="0"/>
              </a:rPr>
              <a:t> tape transport system. the </a:t>
            </a:r>
            <a:r>
              <a:rPr lang="en-US" altLang="zh-CN" sz="1600" dirty="0" err="1">
                <a:solidFill>
                  <a:srgbClr val="000000"/>
                </a:solidFill>
                <a:latin typeface="Times New Roman" panose="02020603050405020304" pitchFamily="18" charset="0"/>
                <a:cs typeface="Times New Roman" panose="02020603050405020304" pitchFamily="18" charset="0"/>
              </a:rPr>
              <a:t>mylar</a:t>
            </a:r>
            <a:r>
              <a:rPr lang="en-US" altLang="zh-CN" sz="1600" dirty="0">
                <a:solidFill>
                  <a:srgbClr val="000000"/>
                </a:solidFill>
                <a:latin typeface="Times New Roman" panose="02020603050405020304" pitchFamily="18" charset="0"/>
                <a:cs typeface="Times New Roman" panose="02020603050405020304" pitchFamily="18" charset="0"/>
              </a:rPr>
              <a:t> tape intercepts the ion beam at the center of both arrays. The tape transport system is fully programmable and interfaced to ISAC beam controls. Such a combination provides a powerful selection tool both by requiring events in β-γ coincidences and by allowing the removal of long-lived progeny.</a:t>
            </a:r>
            <a:endParaRPr lang="en-US" altLang="zh-CN" sz="1600" dirty="0">
              <a:solidFill>
                <a:schemeClr val="accent5">
                  <a:lumMod val="75000"/>
                </a:schemeClr>
              </a:solidFill>
              <a:latin typeface="Times New Roman" panose="02020603050405020304" pitchFamily="18" charset="0"/>
              <a:cs typeface="Times New Roman" panose="02020603050405020304" pitchFamily="18" charset="0"/>
            </a:endParaRPr>
          </a:p>
          <a:p>
            <a:r>
              <a:rPr lang="en-US" altLang="zh-CN" sz="1400" dirty="0">
                <a:solidFill>
                  <a:schemeClr val="accent5">
                    <a:lumMod val="75000"/>
                  </a:schemeClr>
                </a:solidFill>
                <a:latin typeface="Times New Roman" panose="02020603050405020304" pitchFamily="18" charset="0"/>
                <a:cs typeface="Times New Roman" panose="02020603050405020304" pitchFamily="18" charset="0"/>
              </a:rPr>
              <a:t>C. M. Mattoon et al., Phys. Rev. C 75, 017302 (2007). β decay of 32Na @ISAC</a:t>
            </a:r>
          </a:p>
          <a:p>
            <a:r>
              <a:rPr lang="en-US" altLang="zh-CN" sz="1600" dirty="0">
                <a:latin typeface="Times New Roman" panose="02020603050405020304" pitchFamily="18" charset="0"/>
                <a:cs typeface="Times New Roman" panose="02020603050405020304" pitchFamily="18" charset="0"/>
              </a:rPr>
              <a:t>The 30.4 keV polarized 29Na+ or 30Na+ was stopped on a thin </a:t>
            </a:r>
            <a:r>
              <a:rPr lang="en-US" altLang="zh-CN" sz="1600" dirty="0" err="1">
                <a:latin typeface="Times New Roman" panose="02020603050405020304" pitchFamily="18" charset="0"/>
                <a:cs typeface="Times New Roman" panose="02020603050405020304" pitchFamily="18" charset="0"/>
              </a:rPr>
              <a:t>Pt</a:t>
            </a:r>
            <a:r>
              <a:rPr lang="en-US" altLang="zh-CN" sz="1600" dirty="0">
                <a:latin typeface="Times New Roman" panose="02020603050405020304" pitchFamily="18" charset="0"/>
                <a:cs typeface="Times New Roman" panose="02020603050405020304" pitchFamily="18" charset="0"/>
              </a:rPr>
              <a:t> foil (10 μm thick) in vacuum.</a:t>
            </a:r>
            <a:endParaRPr lang="en-US" altLang="zh-CN" sz="1400" dirty="0">
              <a:latin typeface="Times New Roman" panose="02020603050405020304" pitchFamily="18" charset="0"/>
              <a:cs typeface="Times New Roman" panose="02020603050405020304" pitchFamily="18" charset="0"/>
            </a:endParaRPr>
          </a:p>
          <a:p>
            <a:r>
              <a:rPr lang="en-US" altLang="zh-CN" sz="1400" dirty="0">
                <a:solidFill>
                  <a:schemeClr val="accent5">
                    <a:lumMod val="75000"/>
                  </a:schemeClr>
                </a:solidFill>
                <a:latin typeface="Times New Roman" panose="02020603050405020304" pitchFamily="18" charset="0"/>
                <a:cs typeface="Times New Roman" panose="02020603050405020304" pitchFamily="18" charset="0"/>
              </a:rPr>
              <a:t>T. </a:t>
            </a:r>
            <a:r>
              <a:rPr lang="en-US" altLang="zh-CN" sz="1400" dirty="0" err="1">
                <a:solidFill>
                  <a:schemeClr val="accent5">
                    <a:lumMod val="75000"/>
                  </a:schemeClr>
                </a:solidFill>
                <a:latin typeface="Times New Roman" panose="02020603050405020304" pitchFamily="18" charset="0"/>
                <a:cs typeface="Times New Roman" panose="02020603050405020304" pitchFamily="18" charset="0"/>
              </a:rPr>
              <a:t>Shimoda</a:t>
            </a:r>
            <a:r>
              <a:rPr lang="en-US" altLang="zh-CN" sz="1400" dirty="0">
                <a:solidFill>
                  <a:schemeClr val="accent5">
                    <a:lumMod val="75000"/>
                  </a:schemeClr>
                </a:solidFill>
                <a:latin typeface="Times New Roman" panose="02020603050405020304" pitchFamily="18" charset="0"/>
                <a:cs typeface="Times New Roman" panose="02020603050405020304" pitchFamily="18" charset="0"/>
              </a:rPr>
              <a:t> et al., Hyperfine Interact. 225, 183 (2014). Intruder configurations in 29Mg and 30Mg, the nuclei in the region of island of inversion</a:t>
            </a:r>
            <a:endParaRPr lang="zh-CN" altLang="en-US" sz="1400" dirty="0">
              <a:solidFill>
                <a:schemeClr val="accent5">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409386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45" y="69870"/>
            <a:ext cx="8628338" cy="6732000"/>
          </a:xfrm>
          <a:prstGeom prst="rect">
            <a:avLst/>
          </a:prstGeom>
        </p:spPr>
      </p:pic>
      <p:sp>
        <p:nvSpPr>
          <p:cNvPr id="4" name="矩形 3"/>
          <p:cNvSpPr/>
          <p:nvPr/>
        </p:nvSpPr>
        <p:spPr>
          <a:xfrm>
            <a:off x="0" y="5915905"/>
            <a:ext cx="5588000" cy="830997"/>
          </a:xfrm>
          <a:prstGeom prst="rect">
            <a:avLst/>
          </a:prstGeom>
        </p:spPr>
        <p:txBody>
          <a:bodyPr wrap="square">
            <a:spAutoFit/>
          </a:bodyPr>
          <a:lstStyle/>
          <a:p>
            <a:r>
              <a:rPr lang="en-US" sz="1600" dirty="0">
                <a:solidFill>
                  <a:srgbClr val="002060"/>
                </a:solidFill>
                <a:latin typeface="Times New Roman" panose="02020603050405020304" pitchFamily="18" charset="0"/>
                <a:cs typeface="Times New Roman" panose="02020603050405020304" pitchFamily="18" charset="0"/>
              </a:rPr>
              <a:t>G. C. Ball et al., J. Phys. G Nucl. Part. Phys. 38, 024003 (2011).</a:t>
            </a:r>
          </a:p>
          <a:p>
            <a:r>
              <a:rPr lang="en-US" sz="1600" dirty="0">
                <a:solidFill>
                  <a:srgbClr val="002060"/>
                </a:solidFill>
                <a:latin typeface="Times New Roman" panose="02020603050405020304" pitchFamily="18" charset="0"/>
                <a:cs typeface="Times New Roman" panose="02020603050405020304" pitchFamily="18" charset="0"/>
              </a:rPr>
              <a:t>J. </a:t>
            </a:r>
            <a:r>
              <a:rPr lang="en-US" sz="1600" dirty="0" err="1">
                <a:solidFill>
                  <a:srgbClr val="002060"/>
                </a:solidFill>
                <a:latin typeface="Times New Roman" panose="02020603050405020304" pitchFamily="18" charset="0"/>
                <a:cs typeface="Times New Roman" panose="02020603050405020304" pitchFamily="18" charset="0"/>
              </a:rPr>
              <a:t>Dilling</a:t>
            </a:r>
            <a:r>
              <a:rPr lang="en-US" sz="1600" dirty="0">
                <a:solidFill>
                  <a:srgbClr val="002060"/>
                </a:solidFill>
                <a:latin typeface="Times New Roman" panose="02020603050405020304" pitchFamily="18" charset="0"/>
                <a:cs typeface="Times New Roman" panose="02020603050405020304" pitchFamily="18" charset="0"/>
              </a:rPr>
              <a:t> et al., Hyperfine Interact. 225, 1 (2014).</a:t>
            </a:r>
          </a:p>
          <a:p>
            <a:r>
              <a:rPr lang="en-US" sz="1600" dirty="0">
                <a:solidFill>
                  <a:srgbClr val="002060"/>
                </a:solidFill>
                <a:latin typeface="Times New Roman" panose="02020603050405020304" pitchFamily="18" charset="0"/>
                <a:cs typeface="Times New Roman" panose="02020603050405020304" pitchFamily="18" charset="0"/>
              </a:rPr>
              <a:t>G. C. Ball et al., Phys. Scr. 91, 093002 (2016).</a:t>
            </a:r>
          </a:p>
        </p:txBody>
      </p:sp>
    </p:spTree>
    <p:extLst>
      <p:ext uri="{BB962C8B-B14F-4D97-AF65-F5344CB8AC3E}">
        <p14:creationId xmlns:p14="http://schemas.microsoft.com/office/powerpoint/2010/main" val="294213121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1" y="0"/>
            <a:ext cx="7706480" cy="6024282"/>
          </a:xfrm>
          <a:prstGeom prst="rect">
            <a:avLst/>
          </a:prstGeom>
        </p:spPr>
      </p:pic>
    </p:spTree>
    <p:extLst>
      <p:ext uri="{BB962C8B-B14F-4D97-AF65-F5344CB8AC3E}">
        <p14:creationId xmlns:p14="http://schemas.microsoft.com/office/powerpoint/2010/main" val="284677477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4678" y="0"/>
            <a:ext cx="6883351" cy="6093296"/>
          </a:xfrm>
          <a:prstGeom prst="rect">
            <a:avLst/>
          </a:prstGeom>
        </p:spPr>
      </p:pic>
      <p:graphicFrame>
        <p:nvGraphicFramePr>
          <p:cNvPr id="4" name="表格 3"/>
          <p:cNvGraphicFramePr>
            <a:graphicFrameLocks noGrp="1"/>
          </p:cNvGraphicFramePr>
          <p:nvPr>
            <p:extLst>
              <p:ext uri="{D42A27DB-BD31-4B8C-83A1-F6EECF244321}">
                <p14:modId xmlns:p14="http://schemas.microsoft.com/office/powerpoint/2010/main" val="2775012460"/>
              </p:ext>
            </p:extLst>
          </p:nvPr>
        </p:nvGraphicFramePr>
        <p:xfrm>
          <a:off x="4988859" y="5093970"/>
          <a:ext cx="4155141" cy="1520190"/>
        </p:xfrm>
        <a:graphic>
          <a:graphicData uri="http://schemas.openxmlformats.org/drawingml/2006/table">
            <a:tbl>
              <a:tblPr/>
              <a:tblGrid>
                <a:gridCol w="1485637">
                  <a:extLst>
                    <a:ext uri="{9D8B030D-6E8A-4147-A177-3AD203B41FA5}">
                      <a16:colId xmlns:a16="http://schemas.microsoft.com/office/drawing/2014/main" val="20000"/>
                    </a:ext>
                  </a:extLst>
                </a:gridCol>
                <a:gridCol w="1137441">
                  <a:extLst>
                    <a:ext uri="{9D8B030D-6E8A-4147-A177-3AD203B41FA5}">
                      <a16:colId xmlns:a16="http://schemas.microsoft.com/office/drawing/2014/main" val="20001"/>
                    </a:ext>
                  </a:extLst>
                </a:gridCol>
                <a:gridCol w="1532063">
                  <a:extLst>
                    <a:ext uri="{9D8B030D-6E8A-4147-A177-3AD203B41FA5}">
                      <a16:colId xmlns:a16="http://schemas.microsoft.com/office/drawing/2014/main" val="20002"/>
                    </a:ext>
                  </a:extLst>
                </a:gridCol>
              </a:tblGrid>
              <a:tr h="161925">
                <a:tc>
                  <a:txBody>
                    <a:bodyPr/>
                    <a:lstStyle/>
                    <a:p>
                      <a:pPr algn="ctr" fontAlgn="ctr"/>
                      <a:r>
                        <a:rPr lang="en-US" sz="1600" b="0" i="0" u="none" strike="noStrike" dirty="0">
                          <a:solidFill>
                            <a:srgbClr val="000000"/>
                          </a:solidFill>
                          <a:effectLst/>
                          <a:latin typeface="Times New Roman" panose="02020603050405020304" pitchFamily="18" charset="0"/>
                        </a:rPr>
                        <a:t>CSB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effectLst/>
                          <a:latin typeface="Times New Roman" panose="02020603050405020304" pitchFamily="18" charset="0"/>
                        </a:rPr>
                        <a:t>1-10%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6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61925">
                <a:tc>
                  <a:txBody>
                    <a:bodyPr/>
                    <a:lstStyle/>
                    <a:p>
                      <a:pPr algn="ctr" fontAlgn="ctr"/>
                      <a:r>
                        <a:rPr lang="en-US" sz="1600" b="0" i="0" u="none" strike="noStrike" dirty="0">
                          <a:solidFill>
                            <a:srgbClr val="000000"/>
                          </a:solidFill>
                          <a:effectLst/>
                          <a:latin typeface="Times New Roman" panose="02020603050405020304" pitchFamily="18" charset="0"/>
                        </a:rPr>
                        <a:t>Pre-RFQ booster</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dirty="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6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61925">
                <a:tc>
                  <a:txBody>
                    <a:bodyPr/>
                    <a:lstStyle/>
                    <a:p>
                      <a:pPr algn="ctr" fontAlgn="ctr"/>
                      <a:r>
                        <a:rPr lang="en-US" sz="1600" b="0" i="0" u="none" strike="noStrike">
                          <a:solidFill>
                            <a:srgbClr val="000000"/>
                          </a:solidFill>
                          <a:effectLst/>
                          <a:latin typeface="Times New Roman" panose="02020603050405020304" pitchFamily="18" charset="0"/>
                        </a:rPr>
                        <a:t>RFQ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dirty="0">
                          <a:solidFill>
                            <a:srgbClr val="000000"/>
                          </a:solidFill>
                          <a:effectLst/>
                          <a:latin typeface="Times New Roman" panose="02020603050405020304" pitchFamily="18" charset="0"/>
                        </a:rPr>
                        <a:t>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effectLst/>
                          <a:latin typeface="Times New Roman" panose="02020603050405020304" pitchFamily="18" charset="0"/>
                        </a:rPr>
                        <a:t>0.15 MeV/u</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61925">
                <a:tc>
                  <a:txBody>
                    <a:bodyPr/>
                    <a:lstStyle/>
                    <a:p>
                      <a:pPr algn="ctr" fontAlgn="ctr"/>
                      <a:r>
                        <a:rPr lang="en-US" sz="1600" b="0" i="0" u="none" strike="noStrike">
                          <a:solidFill>
                            <a:srgbClr val="000000"/>
                          </a:solidFill>
                          <a:effectLst/>
                          <a:latin typeface="Times New Roman" panose="02020603050405020304" pitchFamily="18" charset="0"/>
                        </a:rPr>
                        <a:t>stripping foil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dirty="0">
                          <a:solidFill>
                            <a:srgbClr val="000000"/>
                          </a:solidFill>
                          <a:effectLst/>
                          <a:latin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16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61925">
                <a:tc>
                  <a:txBody>
                    <a:bodyPr/>
                    <a:lstStyle/>
                    <a:p>
                      <a:pPr algn="ctr" fontAlgn="ctr"/>
                      <a:r>
                        <a:rPr lang="en-US" sz="1600" b="0" i="0" u="none" strike="noStrike">
                          <a:solidFill>
                            <a:srgbClr val="000000"/>
                          </a:solidFill>
                          <a:effectLst/>
                          <a:latin typeface="Times New Roman" panose="02020603050405020304" pitchFamily="18" charset="0"/>
                        </a:rPr>
                        <a:t>DTL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ctr"/>
                      <a:r>
                        <a:rPr lang="en-US" sz="1600" b="0" i="0" u="none" strike="noStrike" dirty="0">
                          <a:solidFill>
                            <a:srgbClr val="000000"/>
                          </a:solidFill>
                          <a:effectLst/>
                          <a:latin typeface="Times New Roman" panose="02020603050405020304" pitchFamily="18" charset="0"/>
                        </a:rPr>
                        <a:t>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dirty="0">
                          <a:solidFill>
                            <a:srgbClr val="000000"/>
                          </a:solidFill>
                          <a:effectLst/>
                          <a:latin typeface="Times New Roman" panose="02020603050405020304" pitchFamily="18" charset="0"/>
                        </a:rPr>
                        <a:t>0.15-1.5 MeV/u</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161925">
                <a:tc>
                  <a:txBody>
                    <a:bodyPr/>
                    <a:lstStyle/>
                    <a:p>
                      <a:pPr algn="ctr" fontAlgn="ctr"/>
                      <a:r>
                        <a:rPr lang="en-US" sz="1600" b="0" i="0" u="none" strike="noStrike">
                          <a:solidFill>
                            <a:srgbClr val="000000"/>
                          </a:solidFill>
                          <a:effectLst/>
                          <a:latin typeface="Times New Roman" panose="02020603050405020304" pitchFamily="18" charset="0"/>
                        </a:rPr>
                        <a:t>SC linac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a:txBody>
                    <a:bodyPr/>
                    <a:lstStyle/>
                    <a:p>
                      <a:pPr algn="ctr" fontAlgn="ctr"/>
                      <a:r>
                        <a:rPr lang="en-US" sz="1600" b="0" i="0" u="none" strike="noStrike" dirty="0">
                          <a:solidFill>
                            <a:srgbClr val="000000"/>
                          </a:solidFill>
                          <a:effectLst/>
                          <a:latin typeface="Times New Roman" panose="02020603050405020304" pitchFamily="18" charset="0"/>
                        </a:rPr>
                        <a:t>0.15-16 MeV/u</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1911808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 name="Picture 145"/>
          <p:cNvPicPr/>
          <p:nvPr/>
        </p:nvPicPr>
        <p:blipFill>
          <a:blip r:embed="rId2"/>
          <a:stretch/>
        </p:blipFill>
        <p:spPr>
          <a:xfrm>
            <a:off x="3703320" y="1131570"/>
            <a:ext cx="5286330" cy="4800060"/>
          </a:xfrm>
          <a:prstGeom prst="rect">
            <a:avLst/>
          </a:prstGeom>
          <a:ln>
            <a:noFill/>
          </a:ln>
        </p:spPr>
      </p:pic>
      <p:sp>
        <p:nvSpPr>
          <p:cNvPr id="147" name="Line 1"/>
          <p:cNvSpPr/>
          <p:nvPr/>
        </p:nvSpPr>
        <p:spPr>
          <a:xfrm flipH="1" flipV="1">
            <a:off x="2811780" y="4491990"/>
            <a:ext cx="1783080" cy="68580"/>
          </a:xfrm>
          <a:prstGeom prst="line">
            <a:avLst/>
          </a:prstGeom>
          <a:ln w="38160">
            <a:solidFill>
              <a:srgbClr val="6666FF"/>
            </a:solidFill>
            <a:round/>
          </a:ln>
        </p:spPr>
        <p:style>
          <a:lnRef idx="0">
            <a:scrgbClr r="0" g="0" b="0"/>
          </a:lnRef>
          <a:fillRef idx="0">
            <a:scrgbClr r="0" g="0" b="0"/>
          </a:fillRef>
          <a:effectRef idx="0">
            <a:scrgbClr r="0" g="0" b="0"/>
          </a:effectRef>
          <a:fontRef idx="minor"/>
        </p:style>
      </p:sp>
      <p:sp>
        <p:nvSpPr>
          <p:cNvPr id="148" name="CustomShape 2"/>
          <p:cNvSpPr/>
          <p:nvPr/>
        </p:nvSpPr>
        <p:spPr>
          <a:xfrm>
            <a:off x="1440180" y="4172580"/>
            <a:ext cx="2054700" cy="659610"/>
          </a:xfrm>
          <a:prstGeom prst="rect">
            <a:avLst/>
          </a:prstGeom>
          <a:noFill/>
          <a:ln>
            <a:noFill/>
          </a:ln>
        </p:spPr>
        <p:style>
          <a:lnRef idx="0">
            <a:scrgbClr r="0" g="0" b="0"/>
          </a:lnRef>
          <a:fillRef idx="0">
            <a:scrgbClr r="0" g="0" b="0"/>
          </a:fillRef>
          <a:effectRef idx="0">
            <a:scrgbClr r="0" g="0" b="0"/>
          </a:effectRef>
          <a:fontRef idx="minor"/>
        </p:style>
        <p:txBody>
          <a:bodyPr lIns="67500" tIns="33750" rIns="67500" bIns="33750"/>
          <a:lstStyle/>
          <a:p>
            <a:r>
              <a:rPr lang="en-US" sz="2100" spc="-1">
                <a:solidFill>
                  <a:srgbClr val="6666FF"/>
                </a:solidFill>
                <a:uFill>
                  <a:solidFill>
                    <a:srgbClr val="FFFFFF"/>
                  </a:solidFill>
                </a:uFill>
                <a:latin typeface="Arial"/>
                <a:ea typeface="DejaVu Sans"/>
              </a:rPr>
              <a:t>RF Booster (11.8 MHz)</a:t>
            </a:r>
            <a:endParaRPr lang="en-US" sz="2100" spc="-1">
              <a:solidFill>
                <a:srgbClr val="000000"/>
              </a:solidFill>
              <a:uFill>
                <a:solidFill>
                  <a:srgbClr val="FFFFFF"/>
                </a:solidFill>
              </a:uFill>
              <a:latin typeface="Arial"/>
            </a:endParaRPr>
          </a:p>
        </p:txBody>
      </p:sp>
      <p:sp>
        <p:nvSpPr>
          <p:cNvPr id="149" name="CustomShape 3"/>
          <p:cNvSpPr/>
          <p:nvPr/>
        </p:nvSpPr>
        <p:spPr>
          <a:xfrm>
            <a:off x="129870" y="993060"/>
            <a:ext cx="5079510" cy="684450"/>
          </a:xfrm>
          <a:prstGeom prst="rect">
            <a:avLst/>
          </a:prstGeom>
          <a:noFill/>
          <a:ln>
            <a:noFill/>
          </a:ln>
        </p:spPr>
        <p:style>
          <a:lnRef idx="0">
            <a:scrgbClr r="0" g="0" b="0"/>
          </a:lnRef>
          <a:fillRef idx="0">
            <a:scrgbClr r="0" g="0" b="0"/>
          </a:fillRef>
          <a:effectRef idx="0">
            <a:scrgbClr r="0" g="0" b="0"/>
          </a:effectRef>
          <a:fontRef idx="minor"/>
        </p:style>
        <p:txBody>
          <a:bodyPr lIns="67500" tIns="33750" rIns="67500" bIns="33750"/>
          <a:lstStyle/>
          <a:p>
            <a:pPr>
              <a:spcBef>
                <a:spcPts val="751"/>
              </a:spcBef>
            </a:pPr>
            <a:r>
              <a:rPr lang="en-US" sz="2400" b="1" spc="-1">
                <a:solidFill>
                  <a:srgbClr val="00B0F0"/>
                </a:solidFill>
                <a:uFill>
                  <a:solidFill>
                    <a:srgbClr val="FFFFFF"/>
                  </a:solidFill>
                </a:uFill>
                <a:latin typeface="Arial"/>
                <a:ea typeface="Arial"/>
              </a:rPr>
              <a:t>2. RFQ Facility Status</a:t>
            </a:r>
            <a:endParaRPr lang="en-US" sz="2400" spc="-1">
              <a:solidFill>
                <a:srgbClr val="000000"/>
              </a:solidFill>
              <a:uFill>
                <a:solidFill>
                  <a:srgbClr val="FFFFFF"/>
                </a:solidFill>
              </a:uFill>
              <a:latin typeface="Arial"/>
            </a:endParaRPr>
          </a:p>
        </p:txBody>
      </p:sp>
      <p:sp>
        <p:nvSpPr>
          <p:cNvPr id="150" name="CustomShape 4"/>
          <p:cNvSpPr/>
          <p:nvPr/>
        </p:nvSpPr>
        <p:spPr>
          <a:xfrm>
            <a:off x="6446520" y="3259170"/>
            <a:ext cx="2125170" cy="2117880"/>
          </a:xfrm>
          <a:prstGeom prst="rect">
            <a:avLst/>
          </a:prstGeom>
          <a:noFill/>
          <a:ln>
            <a:noFill/>
          </a:ln>
        </p:spPr>
        <p:style>
          <a:lnRef idx="0">
            <a:scrgbClr r="0" g="0" b="0"/>
          </a:lnRef>
          <a:fillRef idx="0">
            <a:scrgbClr r="0" g="0" b="0"/>
          </a:fillRef>
          <a:effectRef idx="0">
            <a:scrgbClr r="0" g="0" b="0"/>
          </a:effectRef>
          <a:fontRef idx="minor"/>
        </p:style>
        <p:txBody>
          <a:bodyPr lIns="67500" tIns="33750" rIns="67500" bIns="33750"/>
          <a:lstStyle/>
          <a:p>
            <a:pPr algn="ctr">
              <a:spcBef>
                <a:spcPts val="2051"/>
              </a:spcBef>
            </a:pPr>
            <a:r>
              <a:rPr lang="en-US" sz="2400" spc="-1">
                <a:solidFill>
                  <a:srgbClr val="000000"/>
                </a:solidFill>
                <a:uFill>
                  <a:solidFill>
                    <a:srgbClr val="FFFFFF"/>
                  </a:solidFill>
                </a:uFill>
                <a:latin typeface="Arial"/>
                <a:ea typeface="Arial"/>
              </a:rPr>
              <a:t>ISAC-RFQ: external bunching</a:t>
            </a:r>
            <a:endParaRPr lang="en-US" sz="2400" spc="-1">
              <a:solidFill>
                <a:srgbClr val="000000"/>
              </a:solidFill>
              <a:uFill>
                <a:solidFill>
                  <a:srgbClr val="FFFFFF"/>
                </a:solidFill>
              </a:uFill>
              <a:latin typeface="Arial"/>
            </a:endParaRPr>
          </a:p>
        </p:txBody>
      </p:sp>
      <p:sp>
        <p:nvSpPr>
          <p:cNvPr id="2" name="TextBox 1">
            <a:extLst>
              <a:ext uri="{FF2B5EF4-FFF2-40B4-BE49-F238E27FC236}">
                <a16:creationId xmlns:a16="http://schemas.microsoft.com/office/drawing/2014/main" id="{F13E407E-921B-4D3A-A422-2754C6CC2396}"/>
              </a:ext>
            </a:extLst>
          </p:cNvPr>
          <p:cNvSpPr txBox="1"/>
          <p:nvPr/>
        </p:nvSpPr>
        <p:spPr>
          <a:xfrm>
            <a:off x="8802384" y="5736190"/>
            <a:ext cx="843765" cy="276999"/>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a:r>
              <a:rPr lang="en-US" sz="1350" dirty="0"/>
              <a:t>5</a:t>
            </a:r>
          </a:p>
        </p:txBody>
      </p:sp>
    </p:spTree>
    <p:extLst>
      <p:ext uri="{BB962C8B-B14F-4D97-AF65-F5344CB8AC3E}">
        <p14:creationId xmlns:p14="http://schemas.microsoft.com/office/powerpoint/2010/main" val="443062166"/>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211669"/>
            <a:ext cx="9144000" cy="646331"/>
          </a:xfrm>
          <a:prstGeom prst="rect">
            <a:avLst/>
          </a:prstGeom>
        </p:spPr>
        <p:txBody>
          <a:bodyPr wrap="square">
            <a:spAutoFit/>
          </a:bodyPr>
          <a:lstStyle/>
          <a:p>
            <a:r>
              <a:rPr lang="en-US" dirty="0"/>
              <a:t>P. </a:t>
            </a:r>
            <a:r>
              <a:rPr lang="en-US" dirty="0" err="1"/>
              <a:t>Möller</a:t>
            </a:r>
            <a:r>
              <a:rPr lang="en-US" dirty="0"/>
              <a:t> et al., Phys. Rev. C 67, 055802 (2003). New calculations of gross β-decay properties for astrophysical applications: Speeding-up the classical r process</a:t>
            </a:r>
          </a:p>
        </p:txBody>
      </p:sp>
      <p:pic>
        <p:nvPicPr>
          <p:cNvPr id="3" name="图片 2"/>
          <p:cNvPicPr>
            <a:picLocks noChangeAspect="1"/>
          </p:cNvPicPr>
          <p:nvPr/>
        </p:nvPicPr>
        <p:blipFill>
          <a:blip r:embed="rId2"/>
          <a:stretch>
            <a:fillRect/>
          </a:stretch>
        </p:blipFill>
        <p:spPr>
          <a:xfrm>
            <a:off x="0" y="0"/>
            <a:ext cx="4680000" cy="1260464"/>
          </a:xfrm>
          <a:prstGeom prst="rect">
            <a:avLst/>
          </a:prstGeom>
        </p:spPr>
      </p:pic>
      <p:sp>
        <p:nvSpPr>
          <p:cNvPr id="5" name="矩形 4"/>
          <p:cNvSpPr/>
          <p:nvPr/>
        </p:nvSpPr>
        <p:spPr>
          <a:xfrm>
            <a:off x="0" y="5565338"/>
            <a:ext cx="9144000" cy="646331"/>
          </a:xfrm>
          <a:prstGeom prst="rect">
            <a:avLst/>
          </a:prstGeom>
        </p:spPr>
        <p:txBody>
          <a:bodyPr wrap="square">
            <a:spAutoFit/>
          </a:bodyPr>
          <a:lstStyle/>
          <a:p>
            <a:r>
              <a:rPr lang="en-US" altLang="zh-CN" dirty="0"/>
              <a:t>A </a:t>
            </a:r>
            <a:r>
              <a:rPr lang="en-US" dirty="0"/>
              <a:t>microscopic–macroscopic application of the </a:t>
            </a:r>
            <a:r>
              <a:rPr lang="en-US" dirty="0" err="1"/>
              <a:t>Quasiparticle</a:t>
            </a:r>
            <a:r>
              <a:rPr lang="en-US" dirty="0"/>
              <a:t> Random Phase Approximation (QRPA)</a:t>
            </a:r>
          </a:p>
        </p:txBody>
      </p:sp>
      <p:pic>
        <p:nvPicPr>
          <p:cNvPr id="8" name="图片 7"/>
          <p:cNvPicPr>
            <a:picLocks noChangeAspect="1"/>
          </p:cNvPicPr>
          <p:nvPr/>
        </p:nvPicPr>
        <p:blipFill>
          <a:blip r:embed="rId3"/>
          <a:stretch>
            <a:fillRect/>
          </a:stretch>
        </p:blipFill>
        <p:spPr>
          <a:xfrm>
            <a:off x="19950" y="1338321"/>
            <a:ext cx="7200000" cy="1469896"/>
          </a:xfrm>
          <a:prstGeom prst="rect">
            <a:avLst/>
          </a:prstGeom>
        </p:spPr>
      </p:pic>
    </p:spTree>
    <p:extLst>
      <p:ext uri="{BB962C8B-B14F-4D97-AF65-F5344CB8AC3E}">
        <p14:creationId xmlns:p14="http://schemas.microsoft.com/office/powerpoint/2010/main" val="108414492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CustomShape 1"/>
          <p:cNvSpPr/>
          <p:nvPr/>
        </p:nvSpPr>
        <p:spPr>
          <a:xfrm>
            <a:off x="129870" y="993060"/>
            <a:ext cx="7548390" cy="684450"/>
          </a:xfrm>
          <a:prstGeom prst="rect">
            <a:avLst/>
          </a:prstGeom>
          <a:noFill/>
          <a:ln>
            <a:noFill/>
          </a:ln>
        </p:spPr>
        <p:style>
          <a:lnRef idx="0">
            <a:scrgbClr r="0" g="0" b="0"/>
          </a:lnRef>
          <a:fillRef idx="0">
            <a:scrgbClr r="0" g="0" b="0"/>
          </a:fillRef>
          <a:effectRef idx="0">
            <a:scrgbClr r="0" g="0" b="0"/>
          </a:effectRef>
          <a:fontRef idx="minor"/>
        </p:style>
        <p:txBody>
          <a:bodyPr lIns="67500" tIns="33750" rIns="67500" bIns="33750"/>
          <a:lstStyle/>
          <a:p>
            <a:pPr>
              <a:spcBef>
                <a:spcPts val="751"/>
              </a:spcBef>
            </a:pPr>
            <a:r>
              <a:rPr lang="en-US" sz="2400" b="1" spc="-1">
                <a:solidFill>
                  <a:srgbClr val="00B0F0"/>
                </a:solidFill>
                <a:uFill>
                  <a:solidFill>
                    <a:srgbClr val="FFFFFF"/>
                  </a:solidFill>
                </a:uFill>
                <a:latin typeface="Arial"/>
                <a:ea typeface="Arial"/>
              </a:rPr>
              <a:t>2.2 The ISAC RF-Booster: Overview</a:t>
            </a:r>
            <a:endParaRPr lang="en-US" sz="2400" spc="-1">
              <a:solidFill>
                <a:srgbClr val="000000"/>
              </a:solidFill>
              <a:uFill>
                <a:solidFill>
                  <a:srgbClr val="FFFFFF"/>
                </a:solidFill>
              </a:uFill>
              <a:latin typeface="Arial"/>
            </a:endParaRPr>
          </a:p>
        </p:txBody>
      </p:sp>
      <p:sp>
        <p:nvSpPr>
          <p:cNvPr id="178" name="CustomShape 2"/>
          <p:cNvSpPr/>
          <p:nvPr/>
        </p:nvSpPr>
        <p:spPr>
          <a:xfrm>
            <a:off x="525690" y="1980450"/>
            <a:ext cx="3723570" cy="2714580"/>
          </a:xfrm>
          <a:prstGeom prst="rect">
            <a:avLst/>
          </a:prstGeom>
          <a:noFill/>
          <a:ln>
            <a:noFill/>
          </a:ln>
        </p:spPr>
        <p:style>
          <a:lnRef idx="0">
            <a:scrgbClr r="0" g="0" b="0"/>
          </a:lnRef>
          <a:fillRef idx="0">
            <a:scrgbClr r="0" g="0" b="0"/>
          </a:fillRef>
          <a:effectRef idx="0">
            <a:scrgbClr r="0" g="0" b="0"/>
          </a:effectRef>
          <a:fontRef idx="minor"/>
        </p:style>
        <p:txBody>
          <a:bodyPr lIns="67500" tIns="33750" rIns="67500" bIns="33750"/>
          <a:lstStyle/>
          <a:p>
            <a:pPr marL="171450" indent="-168480">
              <a:spcBef>
                <a:spcPts val="2051"/>
              </a:spcBef>
              <a:buClr>
                <a:srgbClr val="000000"/>
              </a:buClr>
              <a:buSzPct val="45000"/>
              <a:buFont typeface="Wingdings" charset="2"/>
              <a:buChar char=""/>
            </a:pPr>
            <a:r>
              <a:rPr lang="en-US" sz="1500" spc="-1">
                <a:solidFill>
                  <a:srgbClr val="000000"/>
                </a:solidFill>
                <a:uFill>
                  <a:solidFill>
                    <a:srgbClr val="FFFFFF"/>
                  </a:solidFill>
                </a:uFill>
                <a:latin typeface="Arial"/>
                <a:ea typeface="Arial"/>
              </a:rPr>
              <a:t>3-gap device, 1.3m upstream of RFQ</a:t>
            </a:r>
            <a:endParaRPr lang="en-US" sz="1500" spc="-1">
              <a:solidFill>
                <a:srgbClr val="000000"/>
              </a:solidFill>
              <a:uFill>
                <a:solidFill>
                  <a:srgbClr val="FFFFFF"/>
                </a:solidFill>
              </a:uFill>
              <a:latin typeface="Arial"/>
            </a:endParaRPr>
          </a:p>
          <a:p>
            <a:pPr marL="171450" indent="-168480">
              <a:spcBef>
                <a:spcPts val="2051"/>
              </a:spcBef>
              <a:buClr>
                <a:srgbClr val="000000"/>
              </a:buClr>
              <a:buSzPct val="45000"/>
              <a:buFont typeface="Wingdings" charset="2"/>
              <a:buChar char=""/>
            </a:pPr>
            <a:r>
              <a:rPr lang="en-US" sz="1500" spc="-1">
                <a:solidFill>
                  <a:srgbClr val="000000"/>
                </a:solidFill>
                <a:uFill>
                  <a:solidFill>
                    <a:srgbClr val="FFFFFF"/>
                  </a:solidFill>
                </a:uFill>
                <a:latin typeface="Arial"/>
                <a:ea typeface="Arial"/>
              </a:rPr>
              <a:t>Enhances RFQ injection capabilities</a:t>
            </a:r>
            <a:endParaRPr lang="en-US" sz="1500" spc="-1">
              <a:solidFill>
                <a:srgbClr val="000000"/>
              </a:solidFill>
              <a:uFill>
                <a:solidFill>
                  <a:srgbClr val="FFFFFF"/>
                </a:solidFill>
              </a:uFill>
              <a:latin typeface="Arial"/>
            </a:endParaRPr>
          </a:p>
          <a:p>
            <a:pPr marL="171450" indent="-168480">
              <a:spcBef>
                <a:spcPts val="2051"/>
              </a:spcBef>
              <a:buClr>
                <a:srgbClr val="000000"/>
              </a:buClr>
              <a:buSzPct val="45000"/>
              <a:buFont typeface="Wingdings" charset="2"/>
              <a:buChar char=""/>
            </a:pPr>
            <a:r>
              <a:rPr lang="en-US" sz="1500" b="1" spc="-1">
                <a:solidFill>
                  <a:srgbClr val="000000"/>
                </a:solidFill>
                <a:uFill>
                  <a:solidFill>
                    <a:srgbClr val="FFFFFF"/>
                  </a:solidFill>
                </a:uFill>
                <a:latin typeface="Arial"/>
                <a:ea typeface="Arial"/>
              </a:rPr>
              <a:t>Buncher mode</a:t>
            </a:r>
            <a:r>
              <a:rPr lang="en-US" sz="1500" spc="-1">
                <a:solidFill>
                  <a:srgbClr val="000000"/>
                </a:solidFill>
                <a:uFill>
                  <a:solidFill>
                    <a:srgbClr val="FFFFFF"/>
                  </a:solidFill>
                </a:uFill>
                <a:latin typeface="Arial"/>
                <a:ea typeface="Arial"/>
              </a:rPr>
              <a:t>: supplement pre-buncher</a:t>
            </a:r>
            <a:endParaRPr lang="en-US" sz="1500" spc="-1">
              <a:solidFill>
                <a:srgbClr val="000000"/>
              </a:solidFill>
              <a:uFill>
                <a:solidFill>
                  <a:srgbClr val="FFFFFF"/>
                </a:solidFill>
              </a:uFill>
              <a:latin typeface="Arial"/>
            </a:endParaRPr>
          </a:p>
          <a:p>
            <a:pPr marL="171450" indent="-168480">
              <a:spcBef>
                <a:spcPts val="2051"/>
              </a:spcBef>
              <a:buClr>
                <a:srgbClr val="000000"/>
              </a:buClr>
              <a:buSzPct val="45000"/>
              <a:buFont typeface="Wingdings" charset="2"/>
              <a:buChar char=""/>
            </a:pPr>
            <a:r>
              <a:rPr lang="en-US" sz="1500" b="1" spc="-1">
                <a:solidFill>
                  <a:srgbClr val="000000"/>
                </a:solidFill>
                <a:uFill>
                  <a:solidFill>
                    <a:srgbClr val="FFFFFF"/>
                  </a:solidFill>
                </a:uFill>
                <a:latin typeface="Arial"/>
                <a:ea typeface="Arial"/>
              </a:rPr>
              <a:t>Booster mode</a:t>
            </a:r>
            <a:r>
              <a:rPr lang="en-US" sz="1500" spc="-1">
                <a:solidFill>
                  <a:srgbClr val="000000"/>
                </a:solidFill>
                <a:uFill>
                  <a:solidFill>
                    <a:srgbClr val="FFFFFF"/>
                  </a:solidFill>
                </a:uFill>
                <a:latin typeface="Arial"/>
                <a:ea typeface="Arial"/>
              </a:rPr>
              <a:t>: increase beam energy</a:t>
            </a:r>
            <a:endParaRPr lang="en-US" sz="1500" spc="-1">
              <a:solidFill>
                <a:srgbClr val="000000"/>
              </a:solidFill>
              <a:uFill>
                <a:solidFill>
                  <a:srgbClr val="FFFFFF"/>
                </a:solidFill>
              </a:uFill>
              <a:latin typeface="Arial"/>
            </a:endParaRPr>
          </a:p>
          <a:p>
            <a:pPr marL="171450" indent="-168480">
              <a:spcBef>
                <a:spcPts val="2051"/>
              </a:spcBef>
              <a:buClr>
                <a:srgbClr val="000000"/>
              </a:buClr>
              <a:buSzPct val="45000"/>
              <a:buFont typeface="Wingdings" charset="2"/>
              <a:buChar char=""/>
            </a:pPr>
            <a:r>
              <a:rPr lang="en-US" sz="1500" spc="-1">
                <a:solidFill>
                  <a:srgbClr val="000000"/>
                </a:solidFill>
                <a:uFill>
                  <a:solidFill>
                    <a:srgbClr val="FFFFFF"/>
                  </a:solidFill>
                </a:uFill>
                <a:latin typeface="Arial"/>
                <a:ea typeface="Arial"/>
              </a:rPr>
              <a:t>Device tuning complex due to many possible configurations</a:t>
            </a:r>
            <a:endParaRPr lang="en-US" sz="1500" spc="-1">
              <a:solidFill>
                <a:srgbClr val="000000"/>
              </a:solidFill>
              <a:uFill>
                <a:solidFill>
                  <a:srgbClr val="FFFFFF"/>
                </a:solidFill>
              </a:uFill>
              <a:latin typeface="Arial"/>
            </a:endParaRPr>
          </a:p>
        </p:txBody>
      </p:sp>
      <p:sp>
        <p:nvSpPr>
          <p:cNvPr id="179" name="CustomShape 3"/>
          <p:cNvSpPr/>
          <p:nvPr/>
        </p:nvSpPr>
        <p:spPr>
          <a:xfrm>
            <a:off x="1371600" y="5041980"/>
            <a:ext cx="4112910" cy="614520"/>
          </a:xfrm>
          <a:prstGeom prst="rect">
            <a:avLst/>
          </a:prstGeom>
          <a:noFill/>
          <a:ln>
            <a:noFill/>
          </a:ln>
        </p:spPr>
        <p:style>
          <a:lnRef idx="0">
            <a:scrgbClr r="0" g="0" b="0"/>
          </a:lnRef>
          <a:fillRef idx="0">
            <a:scrgbClr r="0" g="0" b="0"/>
          </a:fillRef>
          <a:effectRef idx="0">
            <a:scrgbClr r="0" g="0" b="0"/>
          </a:effectRef>
          <a:fontRef idx="minor"/>
        </p:style>
        <p:txBody>
          <a:bodyPr lIns="67500" tIns="33750" rIns="67500" bIns="33750"/>
          <a:lstStyle/>
          <a:p>
            <a:pPr>
              <a:spcBef>
                <a:spcPts val="751"/>
              </a:spcBef>
            </a:pPr>
            <a:r>
              <a:rPr lang="en-US" sz="1500" b="1" spc="-1">
                <a:solidFill>
                  <a:srgbClr val="00B0F0"/>
                </a:solidFill>
                <a:uFill>
                  <a:solidFill>
                    <a:srgbClr val="FFFFFF"/>
                  </a:solidFill>
                </a:uFill>
                <a:latin typeface="Arial"/>
                <a:ea typeface="Arial"/>
              </a:rPr>
              <a:t>Close-up of booster &amp; electrode geometry</a:t>
            </a:r>
            <a:endParaRPr lang="en-US" sz="1500" spc="-1">
              <a:solidFill>
                <a:srgbClr val="000000"/>
              </a:solidFill>
              <a:uFill>
                <a:solidFill>
                  <a:srgbClr val="FFFFFF"/>
                </a:solidFill>
              </a:uFill>
              <a:latin typeface="Arial"/>
            </a:endParaRPr>
          </a:p>
          <a:p>
            <a:pPr>
              <a:spcBef>
                <a:spcPts val="751"/>
              </a:spcBef>
            </a:pPr>
            <a:r>
              <a:rPr lang="en-US" sz="1500" b="1" spc="-1">
                <a:solidFill>
                  <a:srgbClr val="00B0F0"/>
                </a:solidFill>
                <a:uFill>
                  <a:solidFill>
                    <a:srgbClr val="FFFFFF"/>
                  </a:solidFill>
                </a:uFill>
                <a:latin typeface="Arial"/>
                <a:ea typeface="Arial"/>
              </a:rPr>
              <a:t>Courtesy: S. R</a:t>
            </a:r>
            <a:r>
              <a:rPr lang="en-US" sz="1500" b="1" spc="-1">
                <a:solidFill>
                  <a:srgbClr val="00B0F0"/>
                </a:solidFill>
                <a:uFill>
                  <a:solidFill>
                    <a:srgbClr val="FFFFFF"/>
                  </a:solidFill>
                </a:uFill>
                <a:latin typeface="ARial"/>
                <a:ea typeface="DejaVu Sans"/>
              </a:rPr>
              <a:t>ä</a:t>
            </a:r>
            <a:r>
              <a:rPr lang="en-US" sz="1500" b="1" spc="-1">
                <a:solidFill>
                  <a:srgbClr val="00B0F0"/>
                </a:solidFill>
                <a:uFill>
                  <a:solidFill>
                    <a:srgbClr val="FFFFFF"/>
                  </a:solidFill>
                </a:uFill>
                <a:latin typeface="Arial"/>
                <a:ea typeface="Arial"/>
              </a:rPr>
              <a:t>del</a:t>
            </a:r>
            <a:endParaRPr lang="en-US" sz="1500" spc="-1">
              <a:solidFill>
                <a:srgbClr val="000000"/>
              </a:solidFill>
              <a:uFill>
                <a:solidFill>
                  <a:srgbClr val="FFFFFF"/>
                </a:solidFill>
              </a:uFill>
              <a:latin typeface="Arial"/>
            </a:endParaRPr>
          </a:p>
        </p:txBody>
      </p:sp>
      <p:pic>
        <p:nvPicPr>
          <p:cNvPr id="180" name="Picture 179"/>
          <p:cNvPicPr/>
          <p:nvPr/>
        </p:nvPicPr>
        <p:blipFill>
          <a:blip r:embed="rId2"/>
          <a:stretch/>
        </p:blipFill>
        <p:spPr>
          <a:xfrm>
            <a:off x="5509080" y="1196370"/>
            <a:ext cx="3289140" cy="4361040"/>
          </a:xfrm>
          <a:prstGeom prst="rect">
            <a:avLst/>
          </a:prstGeom>
          <a:ln>
            <a:noFill/>
          </a:ln>
        </p:spPr>
      </p:pic>
      <p:sp>
        <p:nvSpPr>
          <p:cNvPr id="2" name="TextBox 1">
            <a:extLst>
              <a:ext uri="{FF2B5EF4-FFF2-40B4-BE49-F238E27FC236}">
                <a16:creationId xmlns:a16="http://schemas.microsoft.com/office/drawing/2014/main" id="{40D97BDA-75AA-4228-8EA8-E68F25E2ED73}"/>
              </a:ext>
            </a:extLst>
          </p:cNvPr>
          <p:cNvSpPr txBox="1"/>
          <p:nvPr/>
        </p:nvSpPr>
        <p:spPr>
          <a:xfrm>
            <a:off x="8802384" y="5736190"/>
            <a:ext cx="843765" cy="276999"/>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a:r>
              <a:rPr lang="en-US" sz="1350" dirty="0"/>
              <a:t>10</a:t>
            </a:r>
          </a:p>
        </p:txBody>
      </p:sp>
    </p:spTree>
    <p:extLst>
      <p:ext uri="{BB962C8B-B14F-4D97-AF65-F5344CB8AC3E}">
        <p14:creationId xmlns:p14="http://schemas.microsoft.com/office/powerpoint/2010/main" val="367072949"/>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CustomShape 1"/>
          <p:cNvSpPr/>
          <p:nvPr/>
        </p:nvSpPr>
        <p:spPr>
          <a:xfrm>
            <a:off x="129870" y="993060"/>
            <a:ext cx="7548390" cy="684450"/>
          </a:xfrm>
          <a:prstGeom prst="rect">
            <a:avLst/>
          </a:prstGeom>
          <a:noFill/>
          <a:ln>
            <a:noFill/>
          </a:ln>
        </p:spPr>
        <p:style>
          <a:lnRef idx="0">
            <a:scrgbClr r="0" g="0" b="0"/>
          </a:lnRef>
          <a:fillRef idx="0">
            <a:scrgbClr r="0" g="0" b="0"/>
          </a:fillRef>
          <a:effectRef idx="0">
            <a:scrgbClr r="0" g="0" b="0"/>
          </a:effectRef>
          <a:fontRef idx="minor"/>
        </p:style>
        <p:txBody>
          <a:bodyPr lIns="67500" tIns="33750" rIns="67500" bIns="33750"/>
          <a:lstStyle/>
          <a:p>
            <a:pPr>
              <a:spcBef>
                <a:spcPts val="751"/>
              </a:spcBef>
            </a:pPr>
            <a:r>
              <a:rPr lang="en-US" sz="2400" b="1" spc="-1">
                <a:solidFill>
                  <a:srgbClr val="00B0F0"/>
                </a:solidFill>
                <a:uFill>
                  <a:solidFill>
                    <a:srgbClr val="FFFFFF"/>
                  </a:solidFill>
                </a:uFill>
                <a:latin typeface="Arial"/>
                <a:ea typeface="Arial"/>
              </a:rPr>
              <a:t>2.2 The ISAC RF-Booster: Performance so far</a:t>
            </a:r>
            <a:endParaRPr lang="en-US" sz="2400" spc="-1">
              <a:solidFill>
                <a:srgbClr val="000000"/>
              </a:solidFill>
              <a:uFill>
                <a:solidFill>
                  <a:srgbClr val="FFFFFF"/>
                </a:solidFill>
              </a:uFill>
              <a:latin typeface="Arial"/>
            </a:endParaRPr>
          </a:p>
        </p:txBody>
      </p:sp>
      <p:sp>
        <p:nvSpPr>
          <p:cNvPr id="182" name="CustomShape 2"/>
          <p:cNvSpPr/>
          <p:nvPr/>
        </p:nvSpPr>
        <p:spPr>
          <a:xfrm>
            <a:off x="4572000" y="1931850"/>
            <a:ext cx="3723570" cy="3331800"/>
          </a:xfrm>
          <a:prstGeom prst="rect">
            <a:avLst/>
          </a:prstGeom>
          <a:noFill/>
          <a:ln>
            <a:noFill/>
          </a:ln>
        </p:spPr>
        <p:style>
          <a:lnRef idx="0">
            <a:scrgbClr r="0" g="0" b="0"/>
          </a:lnRef>
          <a:fillRef idx="0">
            <a:scrgbClr r="0" g="0" b="0"/>
          </a:fillRef>
          <a:effectRef idx="0">
            <a:scrgbClr r="0" g="0" b="0"/>
          </a:effectRef>
          <a:fontRef idx="minor"/>
        </p:style>
        <p:txBody>
          <a:bodyPr lIns="67500" tIns="33750" rIns="67500" bIns="33750"/>
          <a:lstStyle/>
          <a:p>
            <a:pPr marL="171450" indent="-168480">
              <a:spcBef>
                <a:spcPts val="1350"/>
              </a:spcBef>
              <a:buClr>
                <a:srgbClr val="000000"/>
              </a:buClr>
              <a:buSzPct val="45000"/>
              <a:buFont typeface="Wingdings" charset="2"/>
              <a:buChar char=""/>
            </a:pPr>
            <a:r>
              <a:rPr lang="en-US" sz="1500" spc="-1" dirty="0">
                <a:solidFill>
                  <a:srgbClr val="FF0000"/>
                </a:solidFill>
                <a:uFill>
                  <a:solidFill>
                    <a:srgbClr val="FFFFFF"/>
                  </a:solidFill>
                </a:uFill>
                <a:latin typeface="Arial"/>
                <a:ea typeface="Arial"/>
              </a:rPr>
              <a:t>RF-Booster allows to run the target modules at lower voltage. It also allows for additional bunching of the beam into the RFQ.</a:t>
            </a:r>
          </a:p>
          <a:p>
            <a:pPr marL="171450" indent="-168480">
              <a:spcBef>
                <a:spcPts val="1350"/>
              </a:spcBef>
              <a:buClr>
                <a:srgbClr val="000000"/>
              </a:buClr>
              <a:buSzPct val="45000"/>
              <a:buFont typeface="Wingdings" charset="2"/>
              <a:buChar char=""/>
            </a:pPr>
            <a:r>
              <a:rPr lang="en-US" sz="1500" spc="-1" dirty="0" err="1">
                <a:solidFill>
                  <a:srgbClr val="FF0000"/>
                </a:solidFill>
                <a:uFill>
                  <a:solidFill>
                    <a:srgbClr val="FFFFFF"/>
                  </a:solidFill>
                </a:uFill>
                <a:latin typeface="Arial"/>
                <a:ea typeface="Arial"/>
              </a:rPr>
              <a:t>Buncher</a:t>
            </a:r>
            <a:r>
              <a:rPr lang="en-US" sz="1500" spc="-1" dirty="0">
                <a:solidFill>
                  <a:srgbClr val="FF0000"/>
                </a:solidFill>
                <a:uFill>
                  <a:solidFill>
                    <a:srgbClr val="FFFFFF"/>
                  </a:solidFill>
                </a:uFill>
                <a:latin typeface="Arial"/>
                <a:ea typeface="Arial"/>
              </a:rPr>
              <a:t>-mode of the device was also tested 2018 and  2019</a:t>
            </a:r>
            <a:endParaRPr lang="en-US" sz="1500" spc="-1" dirty="0">
              <a:solidFill>
                <a:srgbClr val="FF0000"/>
              </a:solidFill>
              <a:uFill>
                <a:solidFill>
                  <a:srgbClr val="FFFFFF"/>
                </a:solidFill>
              </a:uFill>
              <a:latin typeface="Arial"/>
            </a:endParaRPr>
          </a:p>
          <a:p>
            <a:pPr marL="171450" indent="-168480">
              <a:spcBef>
                <a:spcPts val="1350"/>
              </a:spcBef>
              <a:buClr>
                <a:srgbClr val="000000"/>
              </a:buClr>
              <a:buSzPct val="45000"/>
              <a:buFont typeface="Wingdings" charset="2"/>
              <a:buChar char=""/>
            </a:pPr>
            <a:r>
              <a:rPr lang="en-US" sz="1500" spc="-1" dirty="0">
                <a:solidFill>
                  <a:srgbClr val="000000"/>
                </a:solidFill>
                <a:uFill>
                  <a:solidFill>
                    <a:srgbClr val="FFFFFF"/>
                  </a:solidFill>
                </a:uFill>
                <a:latin typeface="Arial"/>
                <a:ea typeface="Arial"/>
              </a:rPr>
              <a:t>Device provided 50% energy gain, </a:t>
            </a:r>
            <a:r>
              <a:rPr lang="en-US" sz="1500" spc="-1" baseline="101000" dirty="0">
                <a:solidFill>
                  <a:srgbClr val="000000"/>
                </a:solidFill>
                <a:uFill>
                  <a:solidFill>
                    <a:srgbClr val="FFFFFF"/>
                  </a:solidFill>
                </a:uFill>
                <a:latin typeface="Arial"/>
                <a:ea typeface="Arial"/>
              </a:rPr>
              <a:t>14</a:t>
            </a:r>
            <a:r>
              <a:rPr lang="en-US" sz="1500" spc="-1" dirty="0">
                <a:solidFill>
                  <a:srgbClr val="000000"/>
                </a:solidFill>
                <a:uFill>
                  <a:solidFill>
                    <a:srgbClr val="FFFFFF"/>
                  </a:solidFill>
                </a:uFill>
                <a:latin typeface="Arial"/>
                <a:ea typeface="Arial"/>
              </a:rPr>
              <a:t>N</a:t>
            </a:r>
            <a:r>
              <a:rPr lang="en-US" sz="1500" spc="-1" baseline="101000" dirty="0">
                <a:solidFill>
                  <a:srgbClr val="000000"/>
                </a:solidFill>
                <a:uFill>
                  <a:solidFill>
                    <a:srgbClr val="FFFFFF"/>
                  </a:solidFill>
                </a:uFill>
                <a:latin typeface="Arial"/>
                <a:ea typeface="Arial"/>
              </a:rPr>
              <a:t>2+</a:t>
            </a:r>
            <a:r>
              <a:rPr lang="en-US" sz="1500" spc="-1" dirty="0">
                <a:solidFill>
                  <a:srgbClr val="000000"/>
                </a:solidFill>
                <a:uFill>
                  <a:solidFill>
                    <a:srgbClr val="FFFFFF"/>
                  </a:solidFill>
                </a:uFill>
                <a:latin typeface="Arial"/>
                <a:ea typeface="Arial"/>
              </a:rPr>
              <a:t> @ 14.28 keV (source)</a:t>
            </a:r>
            <a:endParaRPr lang="en-US" sz="1500" spc="-1" dirty="0">
              <a:solidFill>
                <a:srgbClr val="000000"/>
              </a:solidFill>
              <a:uFill>
                <a:solidFill>
                  <a:srgbClr val="FFFFFF"/>
                </a:solidFill>
              </a:uFill>
              <a:latin typeface="Arial"/>
            </a:endParaRPr>
          </a:p>
          <a:p>
            <a:pPr marL="171450" indent="-168480">
              <a:spcBef>
                <a:spcPts val="1350"/>
              </a:spcBef>
              <a:buClr>
                <a:srgbClr val="000000"/>
              </a:buClr>
              <a:buSzPct val="45000"/>
              <a:buFont typeface="Wingdings" charset="2"/>
              <a:buChar char=""/>
            </a:pPr>
            <a:r>
              <a:rPr lang="en-US" sz="1500" spc="-1" dirty="0">
                <a:solidFill>
                  <a:srgbClr val="000000"/>
                </a:solidFill>
                <a:uFill>
                  <a:solidFill>
                    <a:srgbClr val="FFFFFF"/>
                  </a:solidFill>
                </a:uFill>
                <a:latin typeface="DejaVu Sans"/>
                <a:ea typeface="DejaVu Sans"/>
              </a:rPr>
              <a:t>Δ</a:t>
            </a:r>
            <a:r>
              <a:rPr lang="en-US" sz="1500" spc="-1" dirty="0">
                <a:solidFill>
                  <a:srgbClr val="000000"/>
                </a:solidFill>
                <a:uFill>
                  <a:solidFill>
                    <a:srgbClr val="FFFFFF"/>
                  </a:solidFill>
                </a:uFill>
                <a:latin typeface="Arial"/>
                <a:ea typeface="Arial"/>
              </a:rPr>
              <a:t>E max = 10 keV</a:t>
            </a:r>
            <a:endParaRPr lang="en-US" sz="1500" spc="-1" dirty="0">
              <a:solidFill>
                <a:srgbClr val="000000"/>
              </a:solidFill>
              <a:uFill>
                <a:solidFill>
                  <a:srgbClr val="FFFFFF"/>
                </a:solidFill>
              </a:uFill>
              <a:latin typeface="Arial"/>
            </a:endParaRPr>
          </a:p>
          <a:p>
            <a:pPr marL="171450" indent="-168480">
              <a:spcBef>
                <a:spcPts val="1350"/>
              </a:spcBef>
              <a:buClr>
                <a:srgbClr val="000000"/>
              </a:buClr>
              <a:buSzPct val="45000"/>
              <a:buFont typeface="Wingdings" charset="2"/>
              <a:buChar char=""/>
            </a:pPr>
            <a:r>
              <a:rPr lang="en-US" sz="1500" spc="-1" dirty="0">
                <a:solidFill>
                  <a:srgbClr val="000000"/>
                </a:solidFill>
                <a:uFill>
                  <a:solidFill>
                    <a:srgbClr val="FFFFFF"/>
                  </a:solidFill>
                </a:uFill>
                <a:latin typeface="Arial"/>
                <a:ea typeface="Arial"/>
              </a:rPr>
              <a:t>Up to 20 keV </a:t>
            </a:r>
            <a:r>
              <a:rPr lang="en-US" sz="1500" spc="-1" dirty="0">
                <a:solidFill>
                  <a:srgbClr val="000000"/>
                </a:solidFill>
                <a:uFill>
                  <a:solidFill>
                    <a:srgbClr val="FFFFFF"/>
                  </a:solidFill>
                </a:uFill>
                <a:latin typeface="DejaVu Sans"/>
                <a:ea typeface="DejaVu Sans"/>
              </a:rPr>
              <a:t>Δ</a:t>
            </a:r>
            <a:r>
              <a:rPr lang="en-US" sz="1500" spc="-1" dirty="0">
                <a:solidFill>
                  <a:srgbClr val="000000"/>
                </a:solidFill>
                <a:uFill>
                  <a:solidFill>
                    <a:srgbClr val="FFFFFF"/>
                  </a:solidFill>
                </a:uFill>
                <a:latin typeface="Arial"/>
                <a:ea typeface="DejaVu Sans"/>
              </a:rPr>
              <a:t>E possible w/ tube mod.</a:t>
            </a:r>
            <a:endParaRPr lang="en-US" sz="1500" spc="-1" dirty="0">
              <a:solidFill>
                <a:srgbClr val="000000"/>
              </a:solidFill>
              <a:uFill>
                <a:solidFill>
                  <a:srgbClr val="FFFFFF"/>
                </a:solidFill>
              </a:uFill>
              <a:latin typeface="Arial"/>
            </a:endParaRPr>
          </a:p>
          <a:p>
            <a:pPr>
              <a:spcBef>
                <a:spcPts val="1350"/>
              </a:spcBef>
            </a:pPr>
            <a:endParaRPr lang="en-US" sz="1500" spc="-1" dirty="0">
              <a:solidFill>
                <a:srgbClr val="000000"/>
              </a:solidFill>
              <a:uFill>
                <a:solidFill>
                  <a:srgbClr val="FFFFFF"/>
                </a:solidFill>
              </a:uFill>
              <a:latin typeface="Arial"/>
            </a:endParaRPr>
          </a:p>
        </p:txBody>
      </p:sp>
      <p:pic>
        <p:nvPicPr>
          <p:cNvPr id="183" name="Picture 182"/>
          <p:cNvPicPr/>
          <p:nvPr/>
        </p:nvPicPr>
        <p:blipFill>
          <a:blip r:embed="rId2"/>
          <a:stretch/>
        </p:blipFill>
        <p:spPr>
          <a:xfrm>
            <a:off x="611280" y="1450440"/>
            <a:ext cx="3010770" cy="2193750"/>
          </a:xfrm>
          <a:prstGeom prst="rect">
            <a:avLst/>
          </a:prstGeom>
          <a:ln>
            <a:noFill/>
          </a:ln>
        </p:spPr>
      </p:pic>
      <p:pic>
        <p:nvPicPr>
          <p:cNvPr id="184" name="Picture 183"/>
          <p:cNvPicPr/>
          <p:nvPr/>
        </p:nvPicPr>
        <p:blipFill>
          <a:blip r:embed="rId3"/>
          <a:stretch/>
        </p:blipFill>
        <p:spPr>
          <a:xfrm>
            <a:off x="550260" y="3669031"/>
            <a:ext cx="3146369" cy="2193749"/>
          </a:xfrm>
          <a:prstGeom prst="rect">
            <a:avLst/>
          </a:prstGeom>
          <a:ln>
            <a:noFill/>
          </a:ln>
        </p:spPr>
      </p:pic>
      <p:sp>
        <p:nvSpPr>
          <p:cNvPr id="185" name="CustomShape 3"/>
          <p:cNvSpPr/>
          <p:nvPr/>
        </p:nvSpPr>
        <p:spPr>
          <a:xfrm>
            <a:off x="3430080" y="5589270"/>
            <a:ext cx="4955873" cy="267334"/>
          </a:xfrm>
          <a:prstGeom prst="rect">
            <a:avLst/>
          </a:prstGeom>
          <a:noFill/>
          <a:ln>
            <a:noFill/>
          </a:ln>
        </p:spPr>
        <p:style>
          <a:lnRef idx="0">
            <a:scrgbClr r="0" g="0" b="0"/>
          </a:lnRef>
          <a:fillRef idx="0">
            <a:scrgbClr r="0" g="0" b="0"/>
          </a:fillRef>
          <a:effectRef idx="0">
            <a:scrgbClr r="0" g="0" b="0"/>
          </a:effectRef>
          <a:fontRef idx="minor"/>
        </p:style>
        <p:txBody>
          <a:bodyPr lIns="67500" tIns="33750" rIns="67500" bIns="33750" anchor="t"/>
          <a:lstStyle/>
          <a:p>
            <a:pPr>
              <a:spcBef>
                <a:spcPts val="751"/>
              </a:spcBef>
            </a:pPr>
            <a:r>
              <a:rPr lang="en-US" sz="1500" b="1" spc="-1" dirty="0">
                <a:solidFill>
                  <a:srgbClr val="00B0F0"/>
                </a:solidFill>
                <a:uFill>
                  <a:solidFill>
                    <a:srgbClr val="FFFFFF"/>
                  </a:solidFill>
                </a:uFill>
                <a:latin typeface="Arial"/>
                <a:ea typeface="Arial"/>
              </a:rPr>
              <a:t>RFB Booster-mode test results, Courtesy S. </a:t>
            </a:r>
            <a:r>
              <a:rPr lang="en-US" sz="1500" b="1" spc="-1" dirty="0" err="1">
                <a:solidFill>
                  <a:srgbClr val="00B0F0"/>
                </a:solidFill>
                <a:uFill>
                  <a:solidFill>
                    <a:srgbClr val="FFFFFF"/>
                  </a:solidFill>
                </a:uFill>
                <a:latin typeface="Arial"/>
                <a:ea typeface="Arial"/>
              </a:rPr>
              <a:t>Kiy</a:t>
            </a:r>
            <a:endParaRPr lang="en-US" sz="1500" spc="-1" dirty="0" err="1">
              <a:solidFill>
                <a:srgbClr val="000000"/>
              </a:solidFill>
              <a:uFill>
                <a:solidFill>
                  <a:srgbClr val="FFFFFF"/>
                </a:solidFill>
              </a:uFill>
              <a:latin typeface="Arial"/>
            </a:endParaRPr>
          </a:p>
        </p:txBody>
      </p:sp>
      <p:sp>
        <p:nvSpPr>
          <p:cNvPr id="2" name="TextBox 1">
            <a:extLst>
              <a:ext uri="{FF2B5EF4-FFF2-40B4-BE49-F238E27FC236}">
                <a16:creationId xmlns:a16="http://schemas.microsoft.com/office/drawing/2014/main" id="{9B98D09A-75B6-480F-AEC7-CF6CC57882DB}"/>
              </a:ext>
            </a:extLst>
          </p:cNvPr>
          <p:cNvSpPr txBox="1"/>
          <p:nvPr/>
        </p:nvSpPr>
        <p:spPr>
          <a:xfrm>
            <a:off x="8802384" y="5736190"/>
            <a:ext cx="843765" cy="276999"/>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a:r>
              <a:rPr lang="en-US" sz="1350" dirty="0"/>
              <a:t>11</a:t>
            </a:r>
          </a:p>
        </p:txBody>
      </p:sp>
    </p:spTree>
    <p:extLst>
      <p:ext uri="{BB962C8B-B14F-4D97-AF65-F5344CB8AC3E}">
        <p14:creationId xmlns:p14="http://schemas.microsoft.com/office/powerpoint/2010/main" val="1374084337"/>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088D718-8A2B-DB4A-B104-BD838F8396C0}"/>
              </a:ext>
            </a:extLst>
          </p:cNvPr>
          <p:cNvPicPr>
            <a:picLocks noChangeAspect="1"/>
          </p:cNvPicPr>
          <p:nvPr/>
        </p:nvPicPr>
        <p:blipFill>
          <a:blip r:embed="rId2"/>
          <a:stretch>
            <a:fillRect/>
          </a:stretch>
        </p:blipFill>
        <p:spPr>
          <a:xfrm>
            <a:off x="119500" y="942091"/>
            <a:ext cx="4298799" cy="2486909"/>
          </a:xfrm>
          <a:prstGeom prst="rect">
            <a:avLst/>
          </a:prstGeom>
        </p:spPr>
      </p:pic>
      <p:pic>
        <p:nvPicPr>
          <p:cNvPr id="7" name="Picture 6">
            <a:extLst>
              <a:ext uri="{FF2B5EF4-FFF2-40B4-BE49-F238E27FC236}">
                <a16:creationId xmlns:a16="http://schemas.microsoft.com/office/drawing/2014/main" id="{2927107B-606F-FB43-941C-8B16777B086A}"/>
              </a:ext>
            </a:extLst>
          </p:cNvPr>
          <p:cNvPicPr>
            <a:picLocks noChangeAspect="1"/>
          </p:cNvPicPr>
          <p:nvPr/>
        </p:nvPicPr>
        <p:blipFill>
          <a:blip r:embed="rId3"/>
          <a:stretch>
            <a:fillRect/>
          </a:stretch>
        </p:blipFill>
        <p:spPr>
          <a:xfrm>
            <a:off x="4572000" y="3429000"/>
            <a:ext cx="4033838" cy="2333625"/>
          </a:xfrm>
          <a:prstGeom prst="rect">
            <a:avLst/>
          </a:prstGeom>
        </p:spPr>
      </p:pic>
      <p:sp>
        <p:nvSpPr>
          <p:cNvPr id="2" name="TextBox 1">
            <a:extLst>
              <a:ext uri="{FF2B5EF4-FFF2-40B4-BE49-F238E27FC236}">
                <a16:creationId xmlns:a16="http://schemas.microsoft.com/office/drawing/2014/main" id="{954E4B00-5DE1-D34D-92B0-958D65BAA294}"/>
              </a:ext>
            </a:extLst>
          </p:cNvPr>
          <p:cNvSpPr txBox="1"/>
          <p:nvPr/>
        </p:nvSpPr>
        <p:spPr>
          <a:xfrm>
            <a:off x="4928697" y="4041814"/>
            <a:ext cx="2275739" cy="415498"/>
          </a:xfrm>
          <a:prstGeom prst="rect">
            <a:avLst/>
          </a:prstGeom>
          <a:noFill/>
        </p:spPr>
        <p:txBody>
          <a:bodyPr wrap="square" rtlCol="0">
            <a:spAutoFit/>
          </a:bodyPr>
          <a:lstStyle/>
          <a:p>
            <a:r>
              <a:rPr lang="en-US" sz="1050" dirty="0"/>
              <a:t>Captures non-</a:t>
            </a:r>
            <a:r>
              <a:rPr lang="en-US" sz="1050" dirty="0" err="1"/>
              <a:t>UCx</a:t>
            </a:r>
            <a:r>
              <a:rPr lang="en-US" sz="1050" dirty="0"/>
              <a:t>, non-CSB beams delivered to mainly ME, HE areas</a:t>
            </a:r>
          </a:p>
        </p:txBody>
      </p:sp>
      <p:grpSp>
        <p:nvGrpSpPr>
          <p:cNvPr id="13" name="Group 12">
            <a:extLst>
              <a:ext uri="{FF2B5EF4-FFF2-40B4-BE49-F238E27FC236}">
                <a16:creationId xmlns:a16="http://schemas.microsoft.com/office/drawing/2014/main" id="{2B307804-9B4C-1148-8476-CFD1EBCBBA1E}"/>
              </a:ext>
            </a:extLst>
          </p:cNvPr>
          <p:cNvGrpSpPr/>
          <p:nvPr/>
        </p:nvGrpSpPr>
        <p:grpSpPr>
          <a:xfrm>
            <a:off x="3046294" y="3155033"/>
            <a:ext cx="1448855" cy="1135619"/>
            <a:chOff x="4061725" y="3063711"/>
            <a:chExt cx="1931807" cy="1514158"/>
          </a:xfrm>
        </p:grpSpPr>
        <p:cxnSp>
          <p:nvCxnSpPr>
            <p:cNvPr id="11" name="Straight Arrow Connector 10">
              <a:extLst>
                <a:ext uri="{FF2B5EF4-FFF2-40B4-BE49-F238E27FC236}">
                  <a16:creationId xmlns:a16="http://schemas.microsoft.com/office/drawing/2014/main" id="{B2BC30E9-51ED-FA49-BF99-E5C6FF560DAE}"/>
                </a:ext>
              </a:extLst>
            </p:cNvPr>
            <p:cNvCxnSpPr/>
            <p:nvPr/>
          </p:nvCxnSpPr>
          <p:spPr>
            <a:xfrm flipV="1">
              <a:off x="5062194" y="3063711"/>
              <a:ext cx="0" cy="77299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3A2B2AA9-9E2B-9042-AFEE-98D5AF376888}"/>
                </a:ext>
              </a:extLst>
            </p:cNvPr>
            <p:cNvSpPr txBox="1"/>
            <p:nvPr/>
          </p:nvSpPr>
          <p:spPr>
            <a:xfrm>
              <a:off x="4061725" y="3808428"/>
              <a:ext cx="1931807" cy="769441"/>
            </a:xfrm>
            <a:prstGeom prst="rect">
              <a:avLst/>
            </a:prstGeom>
            <a:noFill/>
          </p:spPr>
          <p:txBody>
            <a:bodyPr wrap="square" rtlCol="0">
              <a:spAutoFit/>
            </a:bodyPr>
            <a:lstStyle/>
            <a:p>
              <a:pPr algn="ctr"/>
              <a:r>
                <a:rPr lang="en-US" sz="1050" dirty="0"/>
                <a:t>Here is where we started limiting EEC proposals to &lt;=40 kV</a:t>
              </a:r>
            </a:p>
          </p:txBody>
        </p:sp>
      </p:grpSp>
      <p:grpSp>
        <p:nvGrpSpPr>
          <p:cNvPr id="14" name="Group 13">
            <a:extLst>
              <a:ext uri="{FF2B5EF4-FFF2-40B4-BE49-F238E27FC236}">
                <a16:creationId xmlns:a16="http://schemas.microsoft.com/office/drawing/2014/main" id="{A7FFC7E4-7AF4-5345-99F1-190E43E1DA20}"/>
              </a:ext>
            </a:extLst>
          </p:cNvPr>
          <p:cNvGrpSpPr/>
          <p:nvPr/>
        </p:nvGrpSpPr>
        <p:grpSpPr>
          <a:xfrm>
            <a:off x="1131474" y="3155033"/>
            <a:ext cx="2177334" cy="1458784"/>
            <a:chOff x="4061725" y="3063711"/>
            <a:chExt cx="2903112" cy="1945044"/>
          </a:xfrm>
        </p:grpSpPr>
        <p:cxnSp>
          <p:nvCxnSpPr>
            <p:cNvPr id="15" name="Straight Arrow Connector 14">
              <a:extLst>
                <a:ext uri="{FF2B5EF4-FFF2-40B4-BE49-F238E27FC236}">
                  <a16:creationId xmlns:a16="http://schemas.microsoft.com/office/drawing/2014/main" id="{652F7B04-A705-E241-90F8-2F98DD2F2CE2}"/>
                </a:ext>
              </a:extLst>
            </p:cNvPr>
            <p:cNvCxnSpPr>
              <a:cxnSpLocks/>
            </p:cNvCxnSpPr>
            <p:nvPr/>
          </p:nvCxnSpPr>
          <p:spPr>
            <a:xfrm flipV="1">
              <a:off x="5062194" y="3063711"/>
              <a:ext cx="1902643" cy="77299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B69FDEA-76FF-E844-9308-93F4DFF4B5DC}"/>
                </a:ext>
              </a:extLst>
            </p:cNvPr>
            <p:cNvSpPr txBox="1"/>
            <p:nvPr/>
          </p:nvSpPr>
          <p:spPr>
            <a:xfrm>
              <a:off x="4061725" y="3808428"/>
              <a:ext cx="1931807" cy="1200327"/>
            </a:xfrm>
            <a:prstGeom prst="rect">
              <a:avLst/>
            </a:prstGeom>
            <a:noFill/>
          </p:spPr>
          <p:txBody>
            <a:bodyPr wrap="square" rtlCol="0">
              <a:spAutoFit/>
            </a:bodyPr>
            <a:lstStyle/>
            <a:p>
              <a:pPr algn="ctr"/>
              <a:r>
                <a:rPr lang="en-US" sz="1050" dirty="0"/>
                <a:t>Here is where some accel. beam experiments requiring &gt;50 kV were “frozen” by ALD</a:t>
              </a:r>
            </a:p>
          </p:txBody>
        </p:sp>
      </p:grpSp>
      <p:grpSp>
        <p:nvGrpSpPr>
          <p:cNvPr id="18" name="Group 17">
            <a:extLst>
              <a:ext uri="{FF2B5EF4-FFF2-40B4-BE49-F238E27FC236}">
                <a16:creationId xmlns:a16="http://schemas.microsoft.com/office/drawing/2014/main" id="{A345F98B-30D0-1E4A-BD1E-BAB44E6288F2}"/>
              </a:ext>
            </a:extLst>
          </p:cNvPr>
          <p:cNvGrpSpPr/>
          <p:nvPr/>
        </p:nvGrpSpPr>
        <p:grpSpPr>
          <a:xfrm>
            <a:off x="4015821" y="2331610"/>
            <a:ext cx="1767265" cy="752723"/>
            <a:chOff x="3637178" y="3808428"/>
            <a:chExt cx="2356354" cy="1003630"/>
          </a:xfrm>
        </p:grpSpPr>
        <p:cxnSp>
          <p:nvCxnSpPr>
            <p:cNvPr id="19" name="Straight Arrow Connector 18">
              <a:extLst>
                <a:ext uri="{FF2B5EF4-FFF2-40B4-BE49-F238E27FC236}">
                  <a16:creationId xmlns:a16="http://schemas.microsoft.com/office/drawing/2014/main" id="{66F95611-B138-8148-AE57-6C36513FEE73}"/>
                </a:ext>
              </a:extLst>
            </p:cNvPr>
            <p:cNvCxnSpPr>
              <a:cxnSpLocks/>
              <a:stCxn id="20" idx="1"/>
            </p:cNvCxnSpPr>
            <p:nvPr/>
          </p:nvCxnSpPr>
          <p:spPr>
            <a:xfrm flipH="1">
              <a:off x="3637178" y="4085426"/>
              <a:ext cx="424547" cy="72663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D0FB131E-EB31-D542-A5E5-A90FAA744D12}"/>
                </a:ext>
              </a:extLst>
            </p:cNvPr>
            <p:cNvSpPr txBox="1"/>
            <p:nvPr/>
          </p:nvSpPr>
          <p:spPr>
            <a:xfrm>
              <a:off x="4061725" y="3808428"/>
              <a:ext cx="1931807" cy="553997"/>
            </a:xfrm>
            <a:prstGeom prst="rect">
              <a:avLst/>
            </a:prstGeom>
            <a:noFill/>
          </p:spPr>
          <p:txBody>
            <a:bodyPr wrap="square" rtlCol="0">
              <a:spAutoFit/>
            </a:bodyPr>
            <a:lstStyle/>
            <a:p>
              <a:pPr algn="ctr"/>
              <a:r>
                <a:rPr lang="en-US" sz="1050" dirty="0"/>
                <a:t>This was LE beam &lt; 10uA</a:t>
              </a:r>
            </a:p>
          </p:txBody>
        </p:sp>
      </p:grpSp>
    </p:spTree>
    <p:extLst>
      <p:ext uri="{BB962C8B-B14F-4D97-AF65-F5344CB8AC3E}">
        <p14:creationId xmlns:p14="http://schemas.microsoft.com/office/powerpoint/2010/main" val="2620565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21817-D77A-904D-8051-5EF18723270F}"/>
              </a:ext>
            </a:extLst>
          </p:cNvPr>
          <p:cNvSpPr>
            <a:spLocks noGrp="1"/>
          </p:cNvSpPr>
          <p:nvPr>
            <p:ph type="title"/>
          </p:nvPr>
        </p:nvSpPr>
        <p:spPr>
          <a:xfrm>
            <a:off x="511103" y="1001934"/>
            <a:ext cx="6715370" cy="487747"/>
          </a:xfrm>
        </p:spPr>
        <p:txBody>
          <a:bodyPr/>
          <a:lstStyle/>
          <a:p>
            <a:r>
              <a:rPr lang="en-US" dirty="0"/>
              <a:t>TM Bias Limitations on Experimental Program</a:t>
            </a:r>
          </a:p>
        </p:txBody>
      </p:sp>
      <p:sp>
        <p:nvSpPr>
          <p:cNvPr id="30" name="TextBox 29">
            <a:extLst>
              <a:ext uri="{FF2B5EF4-FFF2-40B4-BE49-F238E27FC236}">
                <a16:creationId xmlns:a16="http://schemas.microsoft.com/office/drawing/2014/main" id="{04504CAD-0FAB-6F48-B7F6-2891CE9E1650}"/>
              </a:ext>
            </a:extLst>
          </p:cNvPr>
          <p:cNvSpPr txBox="1"/>
          <p:nvPr/>
        </p:nvSpPr>
        <p:spPr>
          <a:xfrm>
            <a:off x="7200936" y="1930376"/>
            <a:ext cx="1604086" cy="1338828"/>
          </a:xfrm>
          <a:prstGeom prst="rect">
            <a:avLst/>
          </a:prstGeom>
          <a:noFill/>
        </p:spPr>
        <p:txBody>
          <a:bodyPr wrap="square" rtlCol="0">
            <a:spAutoFit/>
          </a:bodyPr>
          <a:lstStyle/>
          <a:p>
            <a:r>
              <a:rPr lang="en-US" sz="1350" dirty="0"/>
              <a:t>V = 33 kV</a:t>
            </a:r>
          </a:p>
          <a:p>
            <a:pPr marL="214313" indent="-214313">
              <a:buFont typeface="Wingdings" pitchFamily="2" charset="2"/>
              <a:buChar char="à"/>
            </a:pPr>
            <a:r>
              <a:rPr lang="en-US" sz="1350" dirty="0">
                <a:solidFill>
                  <a:srgbClr val="00B050"/>
                </a:solidFill>
                <a:sym typeface="Wingdings" pitchFamily="2" charset="2"/>
              </a:rPr>
              <a:t>Feasible</a:t>
            </a:r>
          </a:p>
          <a:p>
            <a:pPr marL="214313" indent="-214313">
              <a:buFont typeface="Wingdings" pitchFamily="2" charset="2"/>
              <a:buChar char="à"/>
            </a:pPr>
            <a:endParaRPr lang="en-US" sz="1350" dirty="0">
              <a:sym typeface="Wingdings" pitchFamily="2" charset="2"/>
            </a:endParaRPr>
          </a:p>
          <a:p>
            <a:endParaRPr lang="en-US" sz="1350" dirty="0">
              <a:sym typeface="Wingdings" pitchFamily="2" charset="2"/>
            </a:endParaRPr>
          </a:p>
          <a:p>
            <a:r>
              <a:rPr lang="en-US" sz="1350" dirty="0">
                <a:sym typeface="Wingdings" pitchFamily="2" charset="2"/>
              </a:rPr>
              <a:t>V = 40 kV</a:t>
            </a:r>
          </a:p>
          <a:p>
            <a:r>
              <a:rPr lang="en-US" sz="1350" dirty="0">
                <a:solidFill>
                  <a:srgbClr val="FF0000"/>
                </a:solidFill>
                <a:sym typeface="Wingdings" pitchFamily="2" charset="2"/>
              </a:rPr>
              <a:t> Infeasible</a:t>
            </a:r>
            <a:endParaRPr lang="en-US" sz="1350" dirty="0">
              <a:solidFill>
                <a:srgbClr val="FF0000"/>
              </a:solidFill>
            </a:endParaRPr>
          </a:p>
        </p:txBody>
      </p:sp>
      <p:pic>
        <p:nvPicPr>
          <p:cNvPr id="6" name="Picture 5">
            <a:extLst>
              <a:ext uri="{FF2B5EF4-FFF2-40B4-BE49-F238E27FC236}">
                <a16:creationId xmlns:a16="http://schemas.microsoft.com/office/drawing/2014/main" id="{3BBD166F-2DDD-D04A-B991-96CE1D8ADB16}"/>
              </a:ext>
            </a:extLst>
          </p:cNvPr>
          <p:cNvPicPr>
            <a:picLocks noChangeAspect="1"/>
          </p:cNvPicPr>
          <p:nvPr/>
        </p:nvPicPr>
        <p:blipFill rotWithShape="1">
          <a:blip r:embed="rId2"/>
          <a:srcRect t="7891" b="29660"/>
          <a:stretch/>
        </p:blipFill>
        <p:spPr>
          <a:xfrm>
            <a:off x="511103" y="1245807"/>
            <a:ext cx="8562921" cy="4132126"/>
          </a:xfrm>
          <a:prstGeom prst="rect">
            <a:avLst/>
          </a:prstGeom>
        </p:spPr>
      </p:pic>
      <p:sp>
        <p:nvSpPr>
          <p:cNvPr id="3" name="TextBox 2">
            <a:extLst>
              <a:ext uri="{FF2B5EF4-FFF2-40B4-BE49-F238E27FC236}">
                <a16:creationId xmlns:a16="http://schemas.microsoft.com/office/drawing/2014/main" id="{66F53C70-19E6-8C45-920C-0D941EBB9083}"/>
              </a:ext>
            </a:extLst>
          </p:cNvPr>
          <p:cNvSpPr txBox="1"/>
          <p:nvPr/>
        </p:nvSpPr>
        <p:spPr>
          <a:xfrm>
            <a:off x="7226473" y="3861055"/>
            <a:ext cx="1578549" cy="715581"/>
          </a:xfrm>
          <a:prstGeom prst="rect">
            <a:avLst/>
          </a:prstGeom>
          <a:noFill/>
        </p:spPr>
        <p:txBody>
          <a:bodyPr wrap="square" rtlCol="0">
            <a:spAutoFit/>
          </a:bodyPr>
          <a:lstStyle/>
          <a:p>
            <a:r>
              <a:rPr lang="en-US" sz="1350" dirty="0"/>
              <a:t>RF Booster 30-50% transmission efficiency</a:t>
            </a:r>
          </a:p>
        </p:txBody>
      </p:sp>
      <p:sp>
        <p:nvSpPr>
          <p:cNvPr id="4" name="TextBox 3">
            <a:extLst>
              <a:ext uri="{FF2B5EF4-FFF2-40B4-BE49-F238E27FC236}">
                <a16:creationId xmlns:a16="http://schemas.microsoft.com/office/drawing/2014/main" id="{E309C305-25D2-4542-BC03-49D8C2ACA8F5}"/>
              </a:ext>
            </a:extLst>
          </p:cNvPr>
          <p:cNvSpPr txBox="1"/>
          <p:nvPr/>
        </p:nvSpPr>
        <p:spPr>
          <a:xfrm>
            <a:off x="918972" y="5520690"/>
            <a:ext cx="6569964" cy="300082"/>
          </a:xfrm>
          <a:prstGeom prst="rect">
            <a:avLst/>
          </a:prstGeom>
          <a:noFill/>
        </p:spPr>
        <p:txBody>
          <a:bodyPr wrap="square" rtlCol="0">
            <a:spAutoFit/>
          </a:bodyPr>
          <a:lstStyle/>
          <a:p>
            <a:r>
              <a:rPr lang="en-US" sz="1350" dirty="0"/>
              <a:t>Note: lots of non-</a:t>
            </a:r>
            <a:r>
              <a:rPr lang="en-US" sz="1350" dirty="0" err="1"/>
              <a:t>UCx</a:t>
            </a:r>
            <a:r>
              <a:rPr lang="en-US" sz="1350" dirty="0"/>
              <a:t> beams </a:t>
            </a:r>
          </a:p>
        </p:txBody>
      </p:sp>
    </p:spTree>
    <p:extLst>
      <p:ext uri="{BB962C8B-B14F-4D97-AF65-F5344CB8AC3E}">
        <p14:creationId xmlns:p14="http://schemas.microsoft.com/office/powerpoint/2010/main" val="2573678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21817-D77A-904D-8051-5EF18723270F}"/>
              </a:ext>
            </a:extLst>
          </p:cNvPr>
          <p:cNvSpPr>
            <a:spLocks noGrp="1"/>
          </p:cNvSpPr>
          <p:nvPr>
            <p:ph type="title"/>
          </p:nvPr>
        </p:nvSpPr>
        <p:spPr>
          <a:xfrm>
            <a:off x="511103" y="1001934"/>
            <a:ext cx="6715370" cy="487747"/>
          </a:xfrm>
        </p:spPr>
        <p:txBody>
          <a:bodyPr/>
          <a:lstStyle/>
          <a:p>
            <a:r>
              <a:rPr lang="en-US" dirty="0"/>
              <a:t>TM Bias Limitations on Experimental Program</a:t>
            </a:r>
          </a:p>
        </p:txBody>
      </p:sp>
      <p:sp>
        <p:nvSpPr>
          <p:cNvPr id="30" name="TextBox 29">
            <a:extLst>
              <a:ext uri="{FF2B5EF4-FFF2-40B4-BE49-F238E27FC236}">
                <a16:creationId xmlns:a16="http://schemas.microsoft.com/office/drawing/2014/main" id="{04504CAD-0FAB-6F48-B7F6-2891CE9E1650}"/>
              </a:ext>
            </a:extLst>
          </p:cNvPr>
          <p:cNvSpPr txBox="1"/>
          <p:nvPr/>
        </p:nvSpPr>
        <p:spPr>
          <a:xfrm>
            <a:off x="7200936" y="1930376"/>
            <a:ext cx="1677394" cy="1338828"/>
          </a:xfrm>
          <a:prstGeom prst="rect">
            <a:avLst/>
          </a:prstGeom>
          <a:noFill/>
        </p:spPr>
        <p:txBody>
          <a:bodyPr wrap="square" rtlCol="0">
            <a:spAutoFit/>
          </a:bodyPr>
          <a:lstStyle/>
          <a:p>
            <a:r>
              <a:rPr lang="en-US" sz="1350" dirty="0"/>
              <a:t>V = 30 kV</a:t>
            </a:r>
          </a:p>
          <a:p>
            <a:pPr marL="214313" indent="-214313">
              <a:buFont typeface="Wingdings" pitchFamily="2" charset="2"/>
              <a:buChar char="à"/>
            </a:pPr>
            <a:r>
              <a:rPr lang="en-US" sz="1350" dirty="0">
                <a:solidFill>
                  <a:srgbClr val="00B050"/>
                </a:solidFill>
                <a:sym typeface="Wingdings" pitchFamily="2" charset="2"/>
              </a:rPr>
              <a:t>Feasible</a:t>
            </a:r>
          </a:p>
          <a:p>
            <a:pPr marL="214313" indent="-214313">
              <a:buFont typeface="Wingdings" pitchFamily="2" charset="2"/>
              <a:buChar char="à"/>
            </a:pPr>
            <a:endParaRPr lang="en-US" sz="1350" dirty="0">
              <a:sym typeface="Wingdings" pitchFamily="2" charset="2"/>
            </a:endParaRPr>
          </a:p>
          <a:p>
            <a:endParaRPr lang="en-US" sz="1350" dirty="0">
              <a:sym typeface="Wingdings" pitchFamily="2" charset="2"/>
            </a:endParaRPr>
          </a:p>
          <a:p>
            <a:r>
              <a:rPr lang="en-US" sz="1350" dirty="0">
                <a:sym typeface="Wingdings" pitchFamily="2" charset="2"/>
              </a:rPr>
              <a:t>V = 37 kV</a:t>
            </a:r>
          </a:p>
          <a:p>
            <a:r>
              <a:rPr lang="en-US" sz="1350" dirty="0">
                <a:solidFill>
                  <a:srgbClr val="FF0000"/>
                </a:solidFill>
                <a:sym typeface="Wingdings" pitchFamily="2" charset="2"/>
              </a:rPr>
              <a:t> Infeasible</a:t>
            </a:r>
            <a:endParaRPr lang="en-US" sz="1350" dirty="0">
              <a:solidFill>
                <a:srgbClr val="FF0000"/>
              </a:solidFill>
            </a:endParaRPr>
          </a:p>
        </p:txBody>
      </p:sp>
      <p:pic>
        <p:nvPicPr>
          <p:cNvPr id="7" name="Picture 6">
            <a:extLst>
              <a:ext uri="{FF2B5EF4-FFF2-40B4-BE49-F238E27FC236}">
                <a16:creationId xmlns:a16="http://schemas.microsoft.com/office/drawing/2014/main" id="{2D796DE9-34A2-7346-876A-60785C77F4A8}"/>
              </a:ext>
            </a:extLst>
          </p:cNvPr>
          <p:cNvPicPr>
            <a:picLocks noChangeAspect="1"/>
          </p:cNvPicPr>
          <p:nvPr/>
        </p:nvPicPr>
        <p:blipFill rotWithShape="1">
          <a:blip r:embed="rId2"/>
          <a:srcRect t="7891" b="29660"/>
          <a:stretch/>
        </p:blipFill>
        <p:spPr>
          <a:xfrm>
            <a:off x="511103" y="1245807"/>
            <a:ext cx="8562921" cy="4132126"/>
          </a:xfrm>
          <a:prstGeom prst="rect">
            <a:avLst/>
          </a:prstGeom>
        </p:spPr>
      </p:pic>
      <p:sp>
        <p:nvSpPr>
          <p:cNvPr id="5" name="TextBox 4">
            <a:extLst>
              <a:ext uri="{FF2B5EF4-FFF2-40B4-BE49-F238E27FC236}">
                <a16:creationId xmlns:a16="http://schemas.microsoft.com/office/drawing/2014/main" id="{F2C3C923-DADD-5B41-B5BC-83CBA6FD885B}"/>
              </a:ext>
            </a:extLst>
          </p:cNvPr>
          <p:cNvSpPr txBox="1"/>
          <p:nvPr/>
        </p:nvSpPr>
        <p:spPr>
          <a:xfrm>
            <a:off x="7226473" y="3861055"/>
            <a:ext cx="1578549" cy="715581"/>
          </a:xfrm>
          <a:prstGeom prst="rect">
            <a:avLst/>
          </a:prstGeom>
          <a:noFill/>
        </p:spPr>
        <p:txBody>
          <a:bodyPr wrap="square" rtlCol="0">
            <a:spAutoFit/>
          </a:bodyPr>
          <a:lstStyle/>
          <a:p>
            <a:r>
              <a:rPr lang="en-US" sz="1350" dirty="0"/>
              <a:t>RF Booster 30-50% transmission efficiency</a:t>
            </a:r>
          </a:p>
        </p:txBody>
      </p:sp>
    </p:spTree>
    <p:extLst>
      <p:ext uri="{BB962C8B-B14F-4D97-AF65-F5344CB8AC3E}">
        <p14:creationId xmlns:p14="http://schemas.microsoft.com/office/powerpoint/2010/main" val="266289635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21817-D77A-904D-8051-5EF18723270F}"/>
              </a:ext>
            </a:extLst>
          </p:cNvPr>
          <p:cNvSpPr>
            <a:spLocks noGrp="1"/>
          </p:cNvSpPr>
          <p:nvPr>
            <p:ph type="title"/>
          </p:nvPr>
        </p:nvSpPr>
        <p:spPr>
          <a:xfrm>
            <a:off x="511103" y="1001934"/>
            <a:ext cx="6715370" cy="487747"/>
          </a:xfrm>
        </p:spPr>
        <p:txBody>
          <a:bodyPr/>
          <a:lstStyle/>
          <a:p>
            <a:r>
              <a:rPr lang="en-US" dirty="0"/>
              <a:t>TM Bias Limitations on Experimental Program</a:t>
            </a:r>
          </a:p>
        </p:txBody>
      </p:sp>
      <p:sp>
        <p:nvSpPr>
          <p:cNvPr id="30" name="TextBox 29">
            <a:extLst>
              <a:ext uri="{FF2B5EF4-FFF2-40B4-BE49-F238E27FC236}">
                <a16:creationId xmlns:a16="http://schemas.microsoft.com/office/drawing/2014/main" id="{04504CAD-0FAB-6F48-B7F6-2891CE9E1650}"/>
              </a:ext>
            </a:extLst>
          </p:cNvPr>
          <p:cNvSpPr txBox="1"/>
          <p:nvPr/>
        </p:nvSpPr>
        <p:spPr>
          <a:xfrm>
            <a:off x="7200936" y="1930376"/>
            <a:ext cx="1604086" cy="1338828"/>
          </a:xfrm>
          <a:prstGeom prst="rect">
            <a:avLst/>
          </a:prstGeom>
          <a:noFill/>
        </p:spPr>
        <p:txBody>
          <a:bodyPr wrap="square" rtlCol="0">
            <a:spAutoFit/>
          </a:bodyPr>
          <a:lstStyle/>
          <a:p>
            <a:r>
              <a:rPr lang="en-US" sz="1350" dirty="0"/>
              <a:t>V = 27 kV</a:t>
            </a:r>
          </a:p>
          <a:p>
            <a:pPr marL="214313" indent="-214313">
              <a:buFont typeface="Wingdings" pitchFamily="2" charset="2"/>
              <a:buChar char="à"/>
            </a:pPr>
            <a:r>
              <a:rPr lang="en-US" sz="1350" dirty="0">
                <a:solidFill>
                  <a:srgbClr val="00B050"/>
                </a:solidFill>
                <a:sym typeface="Wingdings" pitchFamily="2" charset="2"/>
              </a:rPr>
              <a:t>Feasible</a:t>
            </a:r>
          </a:p>
          <a:p>
            <a:endParaRPr lang="en-US" sz="1350" dirty="0">
              <a:solidFill>
                <a:srgbClr val="FFC000"/>
              </a:solidFill>
              <a:sym typeface="Wingdings" pitchFamily="2" charset="2"/>
            </a:endParaRPr>
          </a:p>
          <a:p>
            <a:pPr marL="214313" indent="-214313">
              <a:buFont typeface="Wingdings" pitchFamily="2" charset="2"/>
              <a:buChar char="à"/>
            </a:pPr>
            <a:endParaRPr lang="en-US" sz="1350" dirty="0">
              <a:sym typeface="Wingdings" pitchFamily="2" charset="2"/>
            </a:endParaRPr>
          </a:p>
          <a:p>
            <a:r>
              <a:rPr lang="en-US" sz="1350" dirty="0">
                <a:sym typeface="Wingdings" pitchFamily="2" charset="2"/>
              </a:rPr>
              <a:t>V = 34 kV</a:t>
            </a:r>
          </a:p>
          <a:p>
            <a:r>
              <a:rPr lang="en-US" sz="1350" dirty="0">
                <a:solidFill>
                  <a:srgbClr val="FF0000"/>
                </a:solidFill>
                <a:sym typeface="Wingdings" pitchFamily="2" charset="2"/>
              </a:rPr>
              <a:t> Infeasible</a:t>
            </a:r>
            <a:endParaRPr lang="en-US" sz="1350" dirty="0">
              <a:solidFill>
                <a:srgbClr val="FF0000"/>
              </a:solidFill>
            </a:endParaRPr>
          </a:p>
        </p:txBody>
      </p:sp>
      <p:pic>
        <p:nvPicPr>
          <p:cNvPr id="6" name="Picture 5">
            <a:extLst>
              <a:ext uri="{FF2B5EF4-FFF2-40B4-BE49-F238E27FC236}">
                <a16:creationId xmlns:a16="http://schemas.microsoft.com/office/drawing/2014/main" id="{111447FF-0C1E-5A4D-83BB-1965B63D4958}"/>
              </a:ext>
            </a:extLst>
          </p:cNvPr>
          <p:cNvPicPr>
            <a:picLocks noChangeAspect="1"/>
          </p:cNvPicPr>
          <p:nvPr/>
        </p:nvPicPr>
        <p:blipFill rotWithShape="1">
          <a:blip r:embed="rId2"/>
          <a:srcRect t="7891" b="29660"/>
          <a:stretch/>
        </p:blipFill>
        <p:spPr>
          <a:xfrm>
            <a:off x="511103" y="1245807"/>
            <a:ext cx="8562921" cy="4132126"/>
          </a:xfrm>
          <a:prstGeom prst="rect">
            <a:avLst/>
          </a:prstGeom>
        </p:spPr>
      </p:pic>
      <p:sp>
        <p:nvSpPr>
          <p:cNvPr id="5" name="TextBox 4">
            <a:extLst>
              <a:ext uri="{FF2B5EF4-FFF2-40B4-BE49-F238E27FC236}">
                <a16:creationId xmlns:a16="http://schemas.microsoft.com/office/drawing/2014/main" id="{A163EF53-F8CA-B248-8F52-3D1680D09A9E}"/>
              </a:ext>
            </a:extLst>
          </p:cNvPr>
          <p:cNvSpPr txBox="1"/>
          <p:nvPr/>
        </p:nvSpPr>
        <p:spPr>
          <a:xfrm>
            <a:off x="7226473" y="3861055"/>
            <a:ext cx="1578549" cy="715581"/>
          </a:xfrm>
          <a:prstGeom prst="rect">
            <a:avLst/>
          </a:prstGeom>
          <a:noFill/>
        </p:spPr>
        <p:txBody>
          <a:bodyPr wrap="square" rtlCol="0">
            <a:spAutoFit/>
          </a:bodyPr>
          <a:lstStyle/>
          <a:p>
            <a:r>
              <a:rPr lang="en-US" sz="1350" dirty="0"/>
              <a:t>RF Booster 30-50% transmission efficiency</a:t>
            </a:r>
          </a:p>
        </p:txBody>
      </p:sp>
      <p:sp>
        <p:nvSpPr>
          <p:cNvPr id="3" name="TextBox 2">
            <a:extLst>
              <a:ext uri="{FF2B5EF4-FFF2-40B4-BE49-F238E27FC236}">
                <a16:creationId xmlns:a16="http://schemas.microsoft.com/office/drawing/2014/main" id="{0C4E20DB-B2E7-CE41-A457-ED03FB3B25C2}"/>
              </a:ext>
            </a:extLst>
          </p:cNvPr>
          <p:cNvSpPr txBox="1"/>
          <p:nvPr/>
        </p:nvSpPr>
        <p:spPr>
          <a:xfrm>
            <a:off x="828304" y="5554938"/>
            <a:ext cx="4934198" cy="300082"/>
          </a:xfrm>
          <a:prstGeom prst="rect">
            <a:avLst/>
          </a:prstGeom>
          <a:noFill/>
        </p:spPr>
        <p:txBody>
          <a:bodyPr wrap="square" rtlCol="0">
            <a:spAutoFit/>
          </a:bodyPr>
          <a:lstStyle/>
          <a:p>
            <a:r>
              <a:rPr lang="en-US" sz="1350" dirty="0"/>
              <a:t>+ add </a:t>
            </a:r>
            <a:r>
              <a:rPr lang="en-US" sz="1350" baseline="30000" dirty="0"/>
              <a:t>7</a:t>
            </a:r>
            <a:r>
              <a:rPr lang="en-US" sz="1350" dirty="0"/>
              <a:t>Be, </a:t>
            </a:r>
            <a:r>
              <a:rPr lang="en-US" sz="1350" baseline="30000" dirty="0"/>
              <a:t>26</a:t>
            </a:r>
            <a:r>
              <a:rPr lang="en-US" sz="1350" dirty="0"/>
              <a:t>Al implantation experiments (need 40-50kV)</a:t>
            </a:r>
          </a:p>
        </p:txBody>
      </p:sp>
      <p:grpSp>
        <p:nvGrpSpPr>
          <p:cNvPr id="8" name="Group 7">
            <a:extLst>
              <a:ext uri="{FF2B5EF4-FFF2-40B4-BE49-F238E27FC236}">
                <a16:creationId xmlns:a16="http://schemas.microsoft.com/office/drawing/2014/main" id="{68C83E20-3262-5E48-B394-326B905D2AAF}"/>
              </a:ext>
            </a:extLst>
          </p:cNvPr>
          <p:cNvGrpSpPr/>
          <p:nvPr/>
        </p:nvGrpSpPr>
        <p:grpSpPr>
          <a:xfrm>
            <a:off x="149826" y="1589389"/>
            <a:ext cx="508172" cy="3524765"/>
            <a:chOff x="199768" y="976184"/>
            <a:chExt cx="677562" cy="4699687"/>
          </a:xfrm>
        </p:grpSpPr>
        <p:cxnSp>
          <p:nvCxnSpPr>
            <p:cNvPr id="7" name="Straight Arrow Connector 6">
              <a:extLst>
                <a:ext uri="{FF2B5EF4-FFF2-40B4-BE49-F238E27FC236}">
                  <a16:creationId xmlns:a16="http://schemas.microsoft.com/office/drawing/2014/main" id="{4924EAB8-EF9A-4640-A999-CF6FFBE985BD}"/>
                </a:ext>
              </a:extLst>
            </p:cNvPr>
            <p:cNvCxnSpPr/>
            <p:nvPr/>
          </p:nvCxnSpPr>
          <p:spPr>
            <a:xfrm>
              <a:off x="222422" y="976184"/>
              <a:ext cx="654908"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0DE404F-465E-FF49-BCE9-6669F012C709}"/>
                </a:ext>
              </a:extLst>
            </p:cNvPr>
            <p:cNvCxnSpPr/>
            <p:nvPr/>
          </p:nvCxnSpPr>
          <p:spPr>
            <a:xfrm>
              <a:off x="199768" y="1762898"/>
              <a:ext cx="654908"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E82C6859-3476-B844-B53D-0C843C9D3B94}"/>
                </a:ext>
              </a:extLst>
            </p:cNvPr>
            <p:cNvCxnSpPr/>
            <p:nvPr/>
          </p:nvCxnSpPr>
          <p:spPr>
            <a:xfrm>
              <a:off x="199768" y="1989438"/>
              <a:ext cx="654908"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DC8C5C6C-4D68-4749-BE60-801286FBFA05}"/>
                </a:ext>
              </a:extLst>
            </p:cNvPr>
            <p:cNvCxnSpPr/>
            <p:nvPr/>
          </p:nvCxnSpPr>
          <p:spPr>
            <a:xfrm>
              <a:off x="222422" y="3189279"/>
              <a:ext cx="654908"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7C5BCC5B-8FE0-E847-8D25-19687EF9809F}"/>
                </a:ext>
              </a:extLst>
            </p:cNvPr>
            <p:cNvCxnSpPr/>
            <p:nvPr/>
          </p:nvCxnSpPr>
          <p:spPr>
            <a:xfrm>
              <a:off x="199768" y="2232454"/>
              <a:ext cx="654908"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40D74C0A-448A-ED46-AB68-5D27DD3C0919}"/>
                </a:ext>
              </a:extLst>
            </p:cNvPr>
            <p:cNvCxnSpPr/>
            <p:nvPr/>
          </p:nvCxnSpPr>
          <p:spPr>
            <a:xfrm>
              <a:off x="222422" y="2706130"/>
              <a:ext cx="654908"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DDDF124-C581-1541-B93F-028F7C865C1E}"/>
                </a:ext>
              </a:extLst>
            </p:cNvPr>
            <p:cNvCxnSpPr/>
            <p:nvPr/>
          </p:nvCxnSpPr>
          <p:spPr>
            <a:xfrm>
              <a:off x="222422" y="2994454"/>
              <a:ext cx="654908"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5276CB0-7D4D-BE42-B719-F6CCE725A04B}"/>
                </a:ext>
              </a:extLst>
            </p:cNvPr>
            <p:cNvCxnSpPr/>
            <p:nvPr/>
          </p:nvCxnSpPr>
          <p:spPr>
            <a:xfrm>
              <a:off x="222422" y="3429000"/>
              <a:ext cx="654908"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F95E56D6-FCC5-914C-9AE7-AC8F8EDAD8EC}"/>
                </a:ext>
              </a:extLst>
            </p:cNvPr>
            <p:cNvCxnSpPr/>
            <p:nvPr/>
          </p:nvCxnSpPr>
          <p:spPr>
            <a:xfrm>
              <a:off x="222422" y="4005072"/>
              <a:ext cx="654908"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D0BAB63-FE02-7F40-8B47-749A3D0960FF}"/>
                </a:ext>
              </a:extLst>
            </p:cNvPr>
            <p:cNvCxnSpPr/>
            <p:nvPr/>
          </p:nvCxnSpPr>
          <p:spPr>
            <a:xfrm>
              <a:off x="222422" y="4699687"/>
              <a:ext cx="654908"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78131363-792A-CE43-B2B4-7E1564A0C2AB}"/>
                </a:ext>
              </a:extLst>
            </p:cNvPr>
            <p:cNvCxnSpPr/>
            <p:nvPr/>
          </p:nvCxnSpPr>
          <p:spPr>
            <a:xfrm>
              <a:off x="222422" y="5173362"/>
              <a:ext cx="654908"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99850208-31A1-864C-8D29-2388C6C81293}"/>
                </a:ext>
              </a:extLst>
            </p:cNvPr>
            <p:cNvCxnSpPr/>
            <p:nvPr/>
          </p:nvCxnSpPr>
          <p:spPr>
            <a:xfrm>
              <a:off x="222422" y="5424616"/>
              <a:ext cx="654908"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853B4F4D-B4E0-124B-9B2C-A86D265D22A1}"/>
                </a:ext>
              </a:extLst>
            </p:cNvPr>
            <p:cNvCxnSpPr/>
            <p:nvPr/>
          </p:nvCxnSpPr>
          <p:spPr>
            <a:xfrm>
              <a:off x="222422" y="5675871"/>
              <a:ext cx="654908"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2033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0" y="590818"/>
            <a:ext cx="9144000" cy="5143500"/>
          </a:xfrm>
          <a:prstGeom prst="rect">
            <a:avLst/>
          </a:prstGeom>
        </p:spPr>
      </p:pic>
    </p:spTree>
    <p:extLst>
      <p:ext uri="{BB962C8B-B14F-4D97-AF65-F5344CB8AC3E}">
        <p14:creationId xmlns:p14="http://schemas.microsoft.com/office/powerpoint/2010/main" val="332076625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6740307"/>
          </a:xfrm>
          <a:prstGeom prst="rect">
            <a:avLst/>
          </a:prstGeom>
        </p:spPr>
        <p:txBody>
          <a:bodyPr wrap="square">
            <a:spAutoFit/>
          </a:bodyPr>
          <a:lstStyle/>
          <a:p>
            <a:r>
              <a:rPr lang="en-US" sz="1600" dirty="0"/>
              <a:t>See </a:t>
            </a:r>
            <a:r>
              <a:rPr lang="en-US" sz="1600" u="sng" dirty="0">
                <a:hlinkClick r:id="rId2"/>
              </a:rPr>
              <a:t>https://www.triumf.info/wiki/exp-prog/index.php/ISAC_%28Isotope_Separator_and_ACcelerator%29</a:t>
            </a:r>
            <a:r>
              <a:rPr lang="en-US" sz="1600" dirty="0"/>
              <a:t> .  For the purpose of these estimates, if you believe what's there, you have 73% transmission through the RFQ.  After that the beam is stripped into a distribution of charge states; the peak of that distribution would likely be 50% or so, I'm trying to find a credible reference for that, but it's a good starting point.  That is probably the &gt;50% that Adam was talking about.  Beyond that, 90% seems like a not-unrealistic expectation for transmission through the DTL and superconducting </a:t>
            </a:r>
            <a:r>
              <a:rPr lang="en-US" sz="1600" dirty="0" err="1"/>
              <a:t>linac</a:t>
            </a:r>
            <a:r>
              <a:rPr lang="en-US" sz="1600" dirty="0"/>
              <a:t>.  So 33% would be a more credible number than 50%. </a:t>
            </a:r>
          </a:p>
          <a:p>
            <a:r>
              <a:rPr lang="en-US" sz="1600" dirty="0"/>
              <a:t> </a:t>
            </a:r>
          </a:p>
          <a:p>
            <a:r>
              <a:rPr lang="en-US" sz="1600" dirty="0"/>
              <a:t>I also need to point out that 20% efficiency also assumes a full complement of 16 detectors.  We only have 15 TIGRESS clovers, typically one or two of which are unusable and under repair.  In principle, GRIFFIN clovers can fit straight into TIGRESS, and we've populated TIGRESS with 16 detectors before when GRIFFIN wasn't using its full complement.  This requires asking nicely and some very constrained scheduling.</a:t>
            </a:r>
          </a:p>
          <a:p>
            <a:r>
              <a:rPr lang="en-US" sz="1600" dirty="0"/>
              <a:t> </a:t>
            </a:r>
          </a:p>
          <a:p>
            <a:r>
              <a:rPr lang="en-US" sz="1600" dirty="0"/>
              <a:t>In addition to all this:  A=29 and A=30 are, unfortunately, a challenge these days.  They would require a fully-operational pre-RFQ booster.  There is one, but it's never been used for a real experiment as an accelerating element, only for DRAGON experiments as a </a:t>
            </a:r>
            <a:r>
              <a:rPr lang="en-US" sz="1600" dirty="0" err="1"/>
              <a:t>buncher</a:t>
            </a:r>
            <a:r>
              <a:rPr lang="en-US" sz="1600" dirty="0"/>
              <a:t>.  The current version has a tradeoff between energy boost and efficiency.  I would say that, realistically, you should only assume 20% transmission through that pre-RFQ booster.  The alternatives are to try to extract Na as a 2+, which will have probably an even lower efficiency; or to use the CSB, which has only been tried once.  I don't have a number for an efficiency of the CSB but it was enough for a publishable 28Mg experiment ... but that was a last resort, before the pre-RFQ booster was available, and should only be considered if you can afford to take a chance on very poor charge-breeding efficiency due to the short Na half-lives.  It could be as high as 10%, it could be as low as 1%.  I should note that even if our target modules HV supplies max out at 60 kV, which actually limits us to A=29 without charge breeding; so the A=30 will need a little bit of pre-boosting anyway, even if all other challenges are overcome.</a:t>
            </a:r>
          </a:p>
          <a:p>
            <a:r>
              <a:rPr lang="en-US" sz="1600" dirty="0"/>
              <a:t>  </a:t>
            </a:r>
          </a:p>
          <a:p>
            <a:r>
              <a:rPr lang="en-US" sz="1600" dirty="0"/>
              <a:t>Greg</a:t>
            </a:r>
          </a:p>
        </p:txBody>
      </p:sp>
    </p:spTree>
    <p:extLst>
      <p:ext uri="{BB962C8B-B14F-4D97-AF65-F5344CB8AC3E}">
        <p14:creationId xmlns:p14="http://schemas.microsoft.com/office/powerpoint/2010/main" val="6574409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2585323"/>
          </a:xfrm>
          <a:prstGeom prst="rect">
            <a:avLst/>
          </a:prstGeom>
        </p:spPr>
        <p:txBody>
          <a:bodyPr wrap="square">
            <a:spAutoFit/>
          </a:bodyPr>
          <a:lstStyle/>
          <a:p>
            <a:pPr>
              <a:spcAft>
                <a:spcPts val="0"/>
              </a:spcAft>
            </a:pPr>
            <a:r>
              <a:rPr lang="en-US" dirty="0">
                <a:solidFill>
                  <a:srgbClr val="000000"/>
                </a:solidFill>
                <a:latin typeface="Calibri" panose="020F0502020204030204" pitchFamily="34" charset="0"/>
                <a:ea typeface="SimSun" panose="02010600030101010101" pitchFamily="2" charset="-122"/>
                <a:cs typeface="SimSun" panose="02010600030101010101" pitchFamily="2" charset="-122"/>
              </a:rPr>
              <a:t>Hi Lijie,</a:t>
            </a:r>
            <a:endParaRPr lang="zh-CN" altLang="en-US" dirty="0">
              <a:latin typeface="SimSun" panose="02010600030101010101" pitchFamily="2" charset="-122"/>
              <a:ea typeface="SimSun" panose="02010600030101010101" pitchFamily="2" charset="-122"/>
              <a:cs typeface="SimSun" panose="02010600030101010101" pitchFamily="2" charset="-122"/>
            </a:endParaRPr>
          </a:p>
          <a:p>
            <a:pPr>
              <a:spcAft>
                <a:spcPts val="0"/>
              </a:spcAft>
            </a:pPr>
            <a:r>
              <a:rPr lang="en-US" dirty="0">
                <a:solidFill>
                  <a:srgbClr val="000000"/>
                </a:solidFill>
                <a:latin typeface="Calibri" panose="020F0502020204030204" pitchFamily="34" charset="0"/>
                <a:ea typeface="SimSun" panose="02010600030101010101" pitchFamily="2" charset="-122"/>
                <a:cs typeface="SimSun" panose="02010600030101010101" pitchFamily="2" charset="-122"/>
              </a:rPr>
              <a:t>I am seeking a second opinion on that right now. 29Na can be transported as 1+ through the RFQ, but the transport efficiency through ISAC is usually 10%, which means your minimum would not be reached. However if you can strip only once in the accelerator chain, and drift the rest of the way, it might be ok. Stand by for an answer. </a:t>
            </a:r>
            <a:endParaRPr lang="zh-CN" altLang="en-US" dirty="0">
              <a:latin typeface="SimSun" panose="02010600030101010101" pitchFamily="2" charset="-122"/>
              <a:ea typeface="SimSun" panose="02010600030101010101" pitchFamily="2" charset="-122"/>
              <a:cs typeface="SimSun" panose="02010600030101010101" pitchFamily="2" charset="-122"/>
            </a:endParaRPr>
          </a:p>
          <a:p>
            <a:pPr>
              <a:spcAft>
                <a:spcPts val="0"/>
              </a:spcAft>
            </a:pPr>
            <a:r>
              <a:rPr lang="en-US" dirty="0">
                <a:solidFill>
                  <a:srgbClr val="000000"/>
                </a:solidFill>
                <a:latin typeface="Calibri" panose="020F0502020204030204" pitchFamily="34" charset="0"/>
                <a:ea typeface="SimSun" panose="02010600030101010101" pitchFamily="2" charset="-122"/>
                <a:cs typeface="SimSun" panose="02010600030101010101" pitchFamily="2" charset="-122"/>
              </a:rPr>
              <a:t> </a:t>
            </a:r>
            <a:endParaRPr lang="zh-CN" altLang="en-US" dirty="0">
              <a:latin typeface="SimSun" panose="02010600030101010101" pitchFamily="2" charset="-122"/>
              <a:ea typeface="SimSun" panose="02010600030101010101" pitchFamily="2" charset="-122"/>
              <a:cs typeface="SimSun" panose="02010600030101010101" pitchFamily="2" charset="-122"/>
            </a:endParaRPr>
          </a:p>
          <a:p>
            <a:pPr>
              <a:spcAft>
                <a:spcPts val="0"/>
              </a:spcAft>
            </a:pPr>
            <a:r>
              <a:rPr lang="en-US" dirty="0">
                <a:solidFill>
                  <a:srgbClr val="000000"/>
                </a:solidFill>
                <a:latin typeface="Calibri" panose="020F0502020204030204" pitchFamily="34" charset="0"/>
                <a:ea typeface="SimSun" panose="02010600030101010101" pitchFamily="2" charset="-122"/>
                <a:cs typeface="SimSun" panose="02010600030101010101" pitchFamily="2" charset="-122"/>
              </a:rPr>
              <a:t>Best wishes,</a:t>
            </a:r>
            <a:endParaRPr lang="zh-CN" altLang="en-US" dirty="0">
              <a:latin typeface="SimSun" panose="02010600030101010101" pitchFamily="2" charset="-122"/>
              <a:ea typeface="SimSun" panose="02010600030101010101" pitchFamily="2" charset="-122"/>
              <a:cs typeface="SimSun" panose="02010600030101010101" pitchFamily="2" charset="-122"/>
            </a:endParaRPr>
          </a:p>
          <a:p>
            <a:pPr>
              <a:spcAft>
                <a:spcPts val="0"/>
              </a:spcAft>
            </a:pPr>
            <a:r>
              <a:rPr lang="en-US" dirty="0">
                <a:solidFill>
                  <a:srgbClr val="000000"/>
                </a:solidFill>
                <a:latin typeface="Calibri" panose="020F0502020204030204" pitchFamily="34" charset="0"/>
                <a:ea typeface="SimSun" panose="02010600030101010101" pitchFamily="2" charset="-122"/>
                <a:cs typeface="SimSun" panose="02010600030101010101" pitchFamily="2" charset="-122"/>
              </a:rPr>
              <a:t> </a:t>
            </a:r>
            <a:endParaRPr lang="zh-CN" altLang="en-US" dirty="0">
              <a:latin typeface="SimSun" panose="02010600030101010101" pitchFamily="2" charset="-122"/>
              <a:ea typeface="SimSun" panose="02010600030101010101" pitchFamily="2" charset="-122"/>
              <a:cs typeface="SimSun" panose="02010600030101010101" pitchFamily="2" charset="-122"/>
            </a:endParaRPr>
          </a:p>
          <a:p>
            <a:pPr>
              <a:spcAft>
                <a:spcPts val="0"/>
              </a:spcAft>
            </a:pPr>
            <a:r>
              <a:rPr lang="en-US" dirty="0">
                <a:solidFill>
                  <a:srgbClr val="000000"/>
                </a:solidFill>
                <a:latin typeface="Calibri" panose="020F0502020204030204" pitchFamily="34" charset="0"/>
                <a:ea typeface="SimSun" panose="02010600030101010101" pitchFamily="2" charset="-122"/>
                <a:cs typeface="SimSun" panose="02010600030101010101" pitchFamily="2" charset="-122"/>
              </a:rPr>
              <a:t>Chris</a:t>
            </a:r>
            <a:endParaRPr lang="zh-CN" dirty="0">
              <a:effectLst/>
              <a:latin typeface="SimSun" panose="02010600030101010101" pitchFamily="2" charset="-122"/>
              <a:ea typeface="SimSun" panose="02010600030101010101" pitchFamily="2" charset="-122"/>
              <a:cs typeface="SimSun" panose="02010600030101010101" pitchFamily="2" charset="-122"/>
            </a:endParaRPr>
          </a:p>
        </p:txBody>
      </p:sp>
    </p:spTree>
    <p:extLst>
      <p:ext uri="{BB962C8B-B14F-4D97-AF65-F5344CB8AC3E}">
        <p14:creationId xmlns:p14="http://schemas.microsoft.com/office/powerpoint/2010/main" val="200398862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632311"/>
          </a:xfrm>
          <a:prstGeom prst="rect">
            <a:avLst/>
          </a:prstGeom>
        </p:spPr>
        <p:txBody>
          <a:bodyPr wrap="square">
            <a:spAutoFit/>
          </a:bodyPr>
          <a:lstStyle/>
          <a:p>
            <a:pPr>
              <a:spcAft>
                <a:spcPts val="0"/>
              </a:spcAft>
            </a:pPr>
            <a:r>
              <a:rPr lang="en-US" dirty="0">
                <a:solidFill>
                  <a:srgbClr val="000000"/>
                </a:solidFill>
                <a:latin typeface="Calibri" panose="020F0502020204030204" pitchFamily="34" charset="0"/>
                <a:ea typeface="SimSun" panose="02010600030101010101" pitchFamily="2" charset="-122"/>
                <a:cs typeface="SimSun" panose="02010600030101010101" pitchFamily="2" charset="-122"/>
              </a:rPr>
              <a:t>Dear Lijie,</a:t>
            </a:r>
            <a:endParaRPr lang="zh-CN" altLang="en-US" dirty="0">
              <a:latin typeface="SimSun" panose="02010600030101010101" pitchFamily="2" charset="-122"/>
              <a:ea typeface="SimSun" panose="02010600030101010101" pitchFamily="2" charset="-122"/>
              <a:cs typeface="SimSun" panose="02010600030101010101" pitchFamily="2" charset="-122"/>
            </a:endParaRPr>
          </a:p>
          <a:p>
            <a:pPr>
              <a:spcAft>
                <a:spcPts val="0"/>
              </a:spcAft>
            </a:pPr>
            <a:r>
              <a:rPr lang="en-US" dirty="0">
                <a:solidFill>
                  <a:srgbClr val="000000"/>
                </a:solidFill>
                <a:latin typeface="Calibri" panose="020F0502020204030204" pitchFamily="34" charset="0"/>
                <a:ea typeface="SimSun" panose="02010600030101010101" pitchFamily="2" charset="-122"/>
                <a:cs typeface="SimSun" panose="02010600030101010101" pitchFamily="2" charset="-122"/>
              </a:rPr>
              <a:t>You have chosen then highest ever apparent measured yield for 29Na, from 2014 on a </a:t>
            </a:r>
            <a:r>
              <a:rPr lang="en-US" dirty="0" err="1">
                <a:solidFill>
                  <a:srgbClr val="000000"/>
                </a:solidFill>
                <a:latin typeface="Calibri" panose="020F0502020204030204" pitchFamily="34" charset="0"/>
                <a:ea typeface="SimSun" panose="02010600030101010101" pitchFamily="2" charset="-122"/>
                <a:cs typeface="SimSun" panose="02010600030101010101" pitchFamily="2" charset="-122"/>
              </a:rPr>
              <a:t>UCx</a:t>
            </a:r>
            <a:r>
              <a:rPr lang="en-US" dirty="0">
                <a:solidFill>
                  <a:srgbClr val="000000"/>
                </a:solidFill>
                <a:latin typeface="Calibri" panose="020F0502020204030204" pitchFamily="34" charset="0"/>
                <a:ea typeface="SimSun" panose="02010600030101010101" pitchFamily="2" charset="-122"/>
                <a:cs typeface="SimSun" panose="02010600030101010101" pitchFamily="2" charset="-122"/>
              </a:rPr>
              <a:t> target. This yield has not been observed since, and is therefore considered anomalous. The average intensity from a </a:t>
            </a:r>
            <a:r>
              <a:rPr lang="en-US" dirty="0" err="1">
                <a:solidFill>
                  <a:srgbClr val="000000"/>
                </a:solidFill>
                <a:latin typeface="Calibri" panose="020F0502020204030204" pitchFamily="34" charset="0"/>
                <a:ea typeface="SimSun" panose="02010600030101010101" pitchFamily="2" charset="-122"/>
                <a:cs typeface="SimSun" panose="02010600030101010101" pitchFamily="2" charset="-122"/>
              </a:rPr>
              <a:t>UCx</a:t>
            </a:r>
            <a:r>
              <a:rPr lang="en-US" dirty="0">
                <a:solidFill>
                  <a:srgbClr val="000000"/>
                </a:solidFill>
                <a:latin typeface="Calibri" panose="020F0502020204030204" pitchFamily="34" charset="0"/>
                <a:ea typeface="SimSun" panose="02010600030101010101" pitchFamily="2" charset="-122"/>
                <a:cs typeface="SimSun" panose="02010600030101010101" pitchFamily="2" charset="-122"/>
              </a:rPr>
              <a:t> target is 5E+4 pps. </a:t>
            </a:r>
            <a:endParaRPr lang="zh-CN" altLang="en-US" dirty="0">
              <a:latin typeface="SimSun" panose="02010600030101010101" pitchFamily="2" charset="-122"/>
              <a:ea typeface="SimSun" panose="02010600030101010101" pitchFamily="2" charset="-122"/>
              <a:cs typeface="SimSun" panose="02010600030101010101" pitchFamily="2" charset="-122"/>
            </a:endParaRPr>
          </a:p>
          <a:p>
            <a:pPr>
              <a:spcAft>
                <a:spcPts val="0"/>
              </a:spcAft>
            </a:pPr>
            <a:r>
              <a:rPr lang="en-US" dirty="0">
                <a:solidFill>
                  <a:srgbClr val="000000"/>
                </a:solidFill>
                <a:latin typeface="Calibri" panose="020F0502020204030204" pitchFamily="34" charset="0"/>
                <a:ea typeface="SimSun" panose="02010600030101010101" pitchFamily="2" charset="-122"/>
                <a:cs typeface="SimSun" panose="02010600030101010101" pitchFamily="2" charset="-122"/>
              </a:rPr>
              <a:t> </a:t>
            </a:r>
            <a:endParaRPr lang="zh-CN" altLang="en-US" dirty="0">
              <a:latin typeface="SimSun" panose="02010600030101010101" pitchFamily="2" charset="-122"/>
              <a:ea typeface="SimSun" panose="02010600030101010101" pitchFamily="2" charset="-122"/>
              <a:cs typeface="SimSun" panose="02010600030101010101" pitchFamily="2" charset="-122"/>
            </a:endParaRPr>
          </a:p>
          <a:p>
            <a:pPr>
              <a:spcAft>
                <a:spcPts val="0"/>
              </a:spcAft>
            </a:pPr>
            <a:r>
              <a:rPr lang="en-US" dirty="0">
                <a:solidFill>
                  <a:srgbClr val="000000"/>
                </a:solidFill>
                <a:latin typeface="Calibri" panose="020F0502020204030204" pitchFamily="34" charset="0"/>
                <a:ea typeface="SimSun" panose="02010600030101010101" pitchFamily="2" charset="-122"/>
                <a:cs typeface="SimSun" panose="02010600030101010101" pitchFamily="2" charset="-122"/>
              </a:rPr>
              <a:t>29Na, singly charged, requires 59.16kV bias voltage on the ISAC target. We are currently limited to 35kV, thus singly-charged is impossible. Therefore we need charge breeding and the factor x500 reduction in intensity from the CSB means you would not get the required intensity delivered. Thus, this has to wait on CANREB for much higher charge breeding efficiencies, and therefore cannot be considered a proposal but an LOI, unless you revise your minimum intensity accordingly? </a:t>
            </a:r>
            <a:endParaRPr lang="zh-CN" altLang="en-US" dirty="0">
              <a:latin typeface="SimSun" panose="02010600030101010101" pitchFamily="2" charset="-122"/>
              <a:ea typeface="SimSun" panose="02010600030101010101" pitchFamily="2" charset="-122"/>
              <a:cs typeface="SimSun" panose="02010600030101010101" pitchFamily="2" charset="-122"/>
            </a:endParaRPr>
          </a:p>
          <a:p>
            <a:pPr>
              <a:spcAft>
                <a:spcPts val="0"/>
              </a:spcAft>
            </a:pPr>
            <a:r>
              <a:rPr lang="en-US" dirty="0">
                <a:solidFill>
                  <a:srgbClr val="000000"/>
                </a:solidFill>
                <a:latin typeface="Calibri" panose="020F0502020204030204" pitchFamily="34" charset="0"/>
                <a:ea typeface="SimSun" panose="02010600030101010101" pitchFamily="2" charset="-122"/>
                <a:cs typeface="SimSun" panose="02010600030101010101" pitchFamily="2" charset="-122"/>
              </a:rPr>
              <a:t> </a:t>
            </a:r>
            <a:endParaRPr lang="zh-CN" altLang="en-US" dirty="0">
              <a:latin typeface="SimSun" panose="02010600030101010101" pitchFamily="2" charset="-122"/>
              <a:ea typeface="SimSun" panose="02010600030101010101" pitchFamily="2" charset="-122"/>
              <a:cs typeface="SimSun" panose="02010600030101010101" pitchFamily="2" charset="-122"/>
            </a:endParaRPr>
          </a:p>
          <a:p>
            <a:pPr>
              <a:spcAft>
                <a:spcPts val="0"/>
              </a:spcAft>
            </a:pPr>
            <a:r>
              <a:rPr lang="en-US" dirty="0">
                <a:solidFill>
                  <a:srgbClr val="000000"/>
                </a:solidFill>
                <a:latin typeface="Calibri" panose="020F0502020204030204" pitchFamily="34" charset="0"/>
                <a:ea typeface="SimSun" panose="02010600030101010101" pitchFamily="2" charset="-122"/>
                <a:cs typeface="SimSun" panose="02010600030101010101" pitchFamily="2" charset="-122"/>
              </a:rPr>
              <a:t>Furthermore, there is an issue that we cannot presently drift a 150 keV/u beam through the superconducting LINAC due to the safety system interlocks which have a threshold at 400 keV/u. This could in principle be changed but would be a change to a commissioned system which involved a bit of work. </a:t>
            </a:r>
            <a:endParaRPr lang="zh-CN" altLang="en-US" dirty="0">
              <a:latin typeface="SimSun" panose="02010600030101010101" pitchFamily="2" charset="-122"/>
              <a:ea typeface="SimSun" panose="02010600030101010101" pitchFamily="2" charset="-122"/>
              <a:cs typeface="SimSun" panose="02010600030101010101" pitchFamily="2" charset="-122"/>
            </a:endParaRPr>
          </a:p>
          <a:p>
            <a:pPr>
              <a:spcAft>
                <a:spcPts val="0"/>
              </a:spcAft>
            </a:pPr>
            <a:r>
              <a:rPr lang="en-US" dirty="0">
                <a:solidFill>
                  <a:srgbClr val="000000"/>
                </a:solidFill>
                <a:latin typeface="Calibri" panose="020F0502020204030204" pitchFamily="34" charset="0"/>
                <a:ea typeface="SimSun" panose="02010600030101010101" pitchFamily="2" charset="-122"/>
                <a:cs typeface="SimSun" panose="02010600030101010101" pitchFamily="2" charset="-122"/>
              </a:rPr>
              <a:t> </a:t>
            </a:r>
            <a:endParaRPr lang="zh-CN" altLang="en-US" dirty="0">
              <a:latin typeface="SimSun" panose="02010600030101010101" pitchFamily="2" charset="-122"/>
              <a:ea typeface="SimSun" panose="02010600030101010101" pitchFamily="2" charset="-122"/>
              <a:cs typeface="SimSun" panose="02010600030101010101" pitchFamily="2" charset="-122"/>
            </a:endParaRPr>
          </a:p>
          <a:p>
            <a:pPr>
              <a:spcAft>
                <a:spcPts val="0"/>
              </a:spcAft>
            </a:pPr>
            <a:r>
              <a:rPr lang="en-US" dirty="0">
                <a:solidFill>
                  <a:srgbClr val="000000"/>
                </a:solidFill>
                <a:latin typeface="Calibri" panose="020F0502020204030204" pitchFamily="34" charset="0"/>
                <a:ea typeface="SimSun" panose="02010600030101010101" pitchFamily="2" charset="-122"/>
                <a:cs typeface="SimSun" panose="02010600030101010101" pitchFamily="2" charset="-122"/>
              </a:rPr>
              <a:t>Best wishes,</a:t>
            </a:r>
            <a:endParaRPr lang="zh-CN" altLang="en-US" dirty="0">
              <a:latin typeface="SimSun" panose="02010600030101010101" pitchFamily="2" charset="-122"/>
              <a:ea typeface="SimSun" panose="02010600030101010101" pitchFamily="2" charset="-122"/>
              <a:cs typeface="SimSun" panose="02010600030101010101" pitchFamily="2" charset="-122"/>
            </a:endParaRPr>
          </a:p>
          <a:p>
            <a:pPr>
              <a:spcAft>
                <a:spcPts val="0"/>
              </a:spcAft>
            </a:pPr>
            <a:r>
              <a:rPr lang="en-US" dirty="0">
                <a:solidFill>
                  <a:srgbClr val="000000"/>
                </a:solidFill>
                <a:latin typeface="Calibri" panose="020F0502020204030204" pitchFamily="34" charset="0"/>
                <a:ea typeface="SimSun" panose="02010600030101010101" pitchFamily="2" charset="-122"/>
                <a:cs typeface="SimSun" panose="02010600030101010101" pitchFamily="2" charset="-122"/>
              </a:rPr>
              <a:t> </a:t>
            </a:r>
            <a:endParaRPr lang="zh-CN" altLang="en-US" dirty="0">
              <a:latin typeface="SimSun" panose="02010600030101010101" pitchFamily="2" charset="-122"/>
              <a:ea typeface="SimSun" panose="02010600030101010101" pitchFamily="2" charset="-122"/>
              <a:cs typeface="SimSun" panose="02010600030101010101" pitchFamily="2" charset="-122"/>
            </a:endParaRPr>
          </a:p>
          <a:p>
            <a:pPr>
              <a:spcAft>
                <a:spcPts val="0"/>
              </a:spcAft>
            </a:pPr>
            <a:r>
              <a:rPr lang="en-US" dirty="0">
                <a:solidFill>
                  <a:srgbClr val="000000"/>
                </a:solidFill>
                <a:latin typeface="Calibri" panose="020F0502020204030204" pitchFamily="34" charset="0"/>
                <a:ea typeface="SimSun" panose="02010600030101010101" pitchFamily="2" charset="-122"/>
                <a:cs typeface="SimSun" panose="02010600030101010101" pitchFamily="2" charset="-122"/>
              </a:rPr>
              <a:t>Chris</a:t>
            </a:r>
            <a:endParaRPr lang="zh-CN" dirty="0">
              <a:effectLst/>
              <a:latin typeface="SimSun" panose="02010600030101010101" pitchFamily="2" charset="-122"/>
              <a:ea typeface="SimSun" panose="02010600030101010101" pitchFamily="2" charset="-122"/>
              <a:cs typeface="SimSun" panose="02010600030101010101" pitchFamily="2" charset="-122"/>
            </a:endParaRPr>
          </a:p>
        </p:txBody>
      </p:sp>
    </p:spTree>
    <p:extLst>
      <p:ext uri="{BB962C8B-B14F-4D97-AF65-F5344CB8AC3E}">
        <p14:creationId xmlns:p14="http://schemas.microsoft.com/office/powerpoint/2010/main" val="3813896668"/>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79098</TotalTime>
  <Words>19676</Words>
  <Application>Microsoft Office PowerPoint</Application>
  <PresentationFormat>On-screen Show (4:3)</PresentationFormat>
  <Paragraphs>3734</Paragraphs>
  <Slides>142</Slides>
  <Notes>19</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142</vt:i4>
      </vt:variant>
    </vt:vector>
  </HeadingPairs>
  <TitlesOfParts>
    <vt:vector size="157" baseType="lpstr">
      <vt:lpstr>DejaVu Sans</vt:lpstr>
      <vt:lpstr>DejaVuSerif</vt:lpstr>
      <vt:lpstr>SimSun</vt:lpstr>
      <vt:lpstr>Arial</vt:lpstr>
      <vt:lpstr>Arial</vt:lpstr>
      <vt:lpstr>Arial</vt:lpstr>
      <vt:lpstr>Calibri</vt:lpstr>
      <vt:lpstr>Calibri Light</vt:lpstr>
      <vt:lpstr>Cambria Math</vt:lpstr>
      <vt:lpstr>Roboto</vt:lpstr>
      <vt:lpstr>Symbol</vt:lpstr>
      <vt:lpstr>Tahoma</vt:lpstr>
      <vt:lpstr>Times New Roman</vt:lpstr>
      <vt:lpstr>Wingdings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TM Bias Limitations on Experimental Program</vt:lpstr>
      <vt:lpstr>TM Bias Limitations on Experimental Program</vt:lpstr>
      <vt:lpstr>TM Bias Limitations on Experimental Program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 lijie</dc:creator>
  <cp:lastModifiedBy>lijie sun</cp:lastModifiedBy>
  <cp:revision>936</cp:revision>
  <cp:lastPrinted>2019-02-22T17:52:46Z</cp:lastPrinted>
  <dcterms:created xsi:type="dcterms:W3CDTF">2019-01-03T21:41:56Z</dcterms:created>
  <dcterms:modified xsi:type="dcterms:W3CDTF">2024-06-09T06:21:13Z</dcterms:modified>
</cp:coreProperties>
</file>